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7.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8.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9.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notesMasterIdLst>
    <p:notesMasterId r:id="rId46"/>
  </p:notesMasterIdLst>
  <p:sldIdLst>
    <p:sldId id="268" r:id="rId5"/>
    <p:sldId id="272" r:id="rId6"/>
    <p:sldId id="257" r:id="rId7"/>
    <p:sldId id="282" r:id="rId8"/>
    <p:sldId id="304" r:id="rId9"/>
    <p:sldId id="271" r:id="rId10"/>
    <p:sldId id="259" r:id="rId11"/>
    <p:sldId id="270" r:id="rId12"/>
    <p:sldId id="258" r:id="rId13"/>
    <p:sldId id="310" r:id="rId14"/>
    <p:sldId id="260" r:id="rId15"/>
    <p:sldId id="261" r:id="rId16"/>
    <p:sldId id="274" r:id="rId17"/>
    <p:sldId id="275" r:id="rId18"/>
    <p:sldId id="277" r:id="rId19"/>
    <p:sldId id="278" r:id="rId20"/>
    <p:sldId id="305" r:id="rId21"/>
    <p:sldId id="279" r:id="rId22"/>
    <p:sldId id="283" r:id="rId23"/>
    <p:sldId id="288" r:id="rId24"/>
    <p:sldId id="289" r:id="rId25"/>
    <p:sldId id="290" r:id="rId26"/>
    <p:sldId id="291" r:id="rId27"/>
    <p:sldId id="292" r:id="rId28"/>
    <p:sldId id="293" r:id="rId29"/>
    <p:sldId id="295" r:id="rId30"/>
    <p:sldId id="297" r:id="rId31"/>
    <p:sldId id="280" r:id="rId32"/>
    <p:sldId id="286" r:id="rId33"/>
    <p:sldId id="273" r:id="rId34"/>
    <p:sldId id="263" r:id="rId35"/>
    <p:sldId id="284" r:id="rId36"/>
    <p:sldId id="302" r:id="rId37"/>
    <p:sldId id="306" r:id="rId38"/>
    <p:sldId id="281" r:id="rId39"/>
    <p:sldId id="285" r:id="rId40"/>
    <p:sldId id="300" r:id="rId41"/>
    <p:sldId id="266" r:id="rId42"/>
    <p:sldId id="267" r:id="rId43"/>
    <p:sldId id="307" r:id="rId44"/>
    <p:sldId id="308" r:id="rId4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58" userDrawn="1">
          <p15:clr>
            <a:srgbClr val="A4A3A4"/>
          </p15:clr>
        </p15:guide>
        <p15:guide id="2" pos="2888"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60093"/>
    <a:srgbClr val="1C1CFD"/>
    <a:srgbClr val="FF0066"/>
    <a:srgbClr val="2B03BD"/>
    <a:srgbClr val="7030A0"/>
    <a:srgbClr val="B482DA"/>
    <a:srgbClr val="9751CB"/>
    <a:srgbClr val="BF95DF"/>
    <a:srgbClr val="9966FF"/>
    <a:srgbClr val="9933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p:restoredLeft sz="5078" autoAdjust="0"/>
    <p:restoredTop sz="88739" autoAdjust="0"/>
  </p:normalViewPr>
  <p:slideViewPr>
    <p:cSldViewPr snapToGrid="0" showGuides="1">
      <p:cViewPr varScale="1">
        <p:scale>
          <a:sx n="97" d="100"/>
          <a:sy n="97" d="100"/>
        </p:scale>
        <p:origin x="2064" y="84"/>
      </p:cViewPr>
      <p:guideLst>
        <p:guide orient="horz" pos="2158"/>
        <p:guide pos="2888"/>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_rels/data3.xml.rels><?xml version="1.0" encoding="UTF-8" standalone="yes"?>
<Relationships xmlns="http://schemas.openxmlformats.org/package/2006/relationships"><Relationship Id="rId2" Type="http://schemas.openxmlformats.org/officeDocument/2006/relationships/hyperlink" Target="http://www.pa.uth.gr/" TargetMode="External"/><Relationship Id="rId1" Type="http://schemas.openxmlformats.org/officeDocument/2006/relationships/hyperlink" Target="sw-app.uth.gr" TargetMode="External"/></Relationships>
</file>

<file path=ppt/diagrams/_rels/data4.xml.rels><?xml version="1.0" encoding="UTF-8" standalone="yes"?>
<Relationships xmlns="http://schemas.openxmlformats.org/package/2006/relationships"><Relationship Id="rId1" Type="http://schemas.openxmlformats.org/officeDocument/2006/relationships/hyperlink" Target="https://sw-app.uth.gr/" TargetMode="External"/></Relationships>
</file>

<file path=ppt/diagrams/_rels/data5.xml.rels><?xml version="1.0" encoding="UTF-8" standalone="yes"?>
<Relationships xmlns="http://schemas.openxmlformats.org/package/2006/relationships"><Relationship Id="rId1" Type="http://schemas.openxmlformats.org/officeDocument/2006/relationships/hyperlink" Target="sw-app.uth.gr" TargetMode="External"/></Relationships>
</file>

<file path=ppt/diagrams/_rels/data6.xml.rels><?xml version="1.0" encoding="UTF-8" standalone="yes"?>
<Relationships xmlns="http://schemas.openxmlformats.org/package/2006/relationships"><Relationship Id="rId1" Type="http://schemas.openxmlformats.org/officeDocument/2006/relationships/hyperlink" Target="https://sw-app.uth.gr/" TargetMode="External"/></Relationships>
</file>

<file path=ppt/diagrams/_rels/data7.xml.rels><?xml version="1.0" encoding="UTF-8" standalone="yes"?>
<Relationships xmlns="http://schemas.openxmlformats.org/package/2006/relationships"><Relationship Id="rId3" Type="http://schemas.openxmlformats.org/officeDocument/2006/relationships/hyperlink" Target="https://www.atlas.gov.gr/ATLAS/Atlas/Login2.aspx" TargetMode="External"/><Relationship Id="rId2" Type="http://schemas.openxmlformats.org/officeDocument/2006/relationships/hyperlink" Target="https://www.amka.gr/AMKAGR/" TargetMode="External"/><Relationship Id="rId1" Type="http://schemas.openxmlformats.org/officeDocument/2006/relationships/hyperlink" Target="https://rb.gy/sarzwg" TargetMode="External"/><Relationship Id="rId4" Type="http://schemas.openxmlformats.org/officeDocument/2006/relationships/hyperlink" Target="https://www.efka.gov.gr/el/bebaiose-apographes" TargetMode="External"/></Relationships>
</file>

<file path=ppt/diagrams/_rels/data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svg"/><Relationship Id="rId1" Type="http://schemas.openxmlformats.org/officeDocument/2006/relationships/image" Target="../media/image13.png"/><Relationship Id="rId5" Type="http://schemas.openxmlformats.org/officeDocument/2006/relationships/image" Target="../media/image16.svg"/><Relationship Id="rId4" Type="http://schemas.openxmlformats.org/officeDocument/2006/relationships/image" Target="../media/image15.png"/></Relationships>
</file>

<file path=ppt/diagrams/_rels/data9.xml.rels><?xml version="1.0" encoding="UTF-8" standalone="yes"?>
<Relationships xmlns="http://schemas.openxmlformats.org/package/2006/relationships"><Relationship Id="rId1" Type="http://schemas.openxmlformats.org/officeDocument/2006/relationships/hyperlink" Target="https://pa.uth.gr/news/odigies-apografiko-deltio-eisodou-apografiko-deltio-eksodou-apotimisi-praktikis-askisis/" TargetMode="External"/></Relationships>
</file>

<file path=ppt/diagrams/_rels/data10.xml.rels><?xml version="1.0" encoding="UTF-8" standalone="yes"?>
<Relationships xmlns="http://schemas.openxmlformats.org/package/2006/relationships"><Relationship Id="rId1" Type="http://schemas.openxmlformats.org/officeDocument/2006/relationships/hyperlink" Target="https://pa.uth.gr/news/odigies-apografiko-deltio-eisodou-apografiko-deltio-eksodou-apotimisi-praktikis-askisis/" TargetMode="External"/></Relationships>
</file>

<file path=ppt/diagrams/_rels/data12.xml.rels><?xml version="1.0" encoding="UTF-8" standalone="yes"?>
<Relationships xmlns="http://schemas.openxmlformats.org/package/2006/relationships"><Relationship Id="rId1" Type="http://schemas.openxmlformats.org/officeDocument/2006/relationships/hyperlink" Target="mailto:helpdesk@atlas.grnet.gr" TargetMode="External"/></Relationships>
</file>

<file path=ppt/diagrams/_rels/drawing3.xml.rels><?xml version="1.0" encoding="UTF-8" standalone="yes"?>
<Relationships xmlns="http://schemas.openxmlformats.org/package/2006/relationships"><Relationship Id="rId2" Type="http://schemas.openxmlformats.org/officeDocument/2006/relationships/hyperlink" Target="http://www.pa.uth.gr/" TargetMode="External"/><Relationship Id="rId1" Type="http://schemas.openxmlformats.org/officeDocument/2006/relationships/hyperlink" Target="sw-app.uth.gr" TargetMode="External"/></Relationships>
</file>

<file path=ppt/diagrams/_rels/drawing4.xml.rels><?xml version="1.0" encoding="UTF-8" standalone="yes"?>
<Relationships xmlns="http://schemas.openxmlformats.org/package/2006/relationships"><Relationship Id="rId1" Type="http://schemas.openxmlformats.org/officeDocument/2006/relationships/hyperlink" Target="https://sw-app.uth.gr/" TargetMode="External"/></Relationships>
</file>

<file path=ppt/diagrams/_rels/drawing5.xml.rels><?xml version="1.0" encoding="UTF-8" standalone="yes"?>
<Relationships xmlns="http://schemas.openxmlformats.org/package/2006/relationships"><Relationship Id="rId1" Type="http://schemas.openxmlformats.org/officeDocument/2006/relationships/hyperlink" Target="sw-app.uth.gr" TargetMode="External"/></Relationships>
</file>

<file path=ppt/diagrams/_rels/drawing6.xml.rels><?xml version="1.0" encoding="UTF-8" standalone="yes"?>
<Relationships xmlns="http://schemas.openxmlformats.org/package/2006/relationships"><Relationship Id="rId1" Type="http://schemas.openxmlformats.org/officeDocument/2006/relationships/hyperlink" Target="https://sw-app.uth.gr/" TargetMode="External"/></Relationships>
</file>

<file path=ppt/diagrams/_rels/drawing7.xml.rels><?xml version="1.0" encoding="UTF-8" standalone="yes"?>
<Relationships xmlns="http://schemas.openxmlformats.org/package/2006/relationships"><Relationship Id="rId3" Type="http://schemas.openxmlformats.org/officeDocument/2006/relationships/hyperlink" Target="https://www.atlas.gov.gr/ATLAS/Atlas/Login2.aspx" TargetMode="External"/><Relationship Id="rId2" Type="http://schemas.openxmlformats.org/officeDocument/2006/relationships/hyperlink" Target="https://www.amka.gr/AMKAGR/" TargetMode="External"/><Relationship Id="rId1" Type="http://schemas.openxmlformats.org/officeDocument/2006/relationships/hyperlink" Target="https://rb.gy/sarzwg" TargetMode="External"/><Relationship Id="rId4" Type="http://schemas.openxmlformats.org/officeDocument/2006/relationships/hyperlink" Target="https://www.efka.gov.gr/el/bebaiose-apographes" TargetMode="External"/></Relationships>
</file>

<file path=ppt/diagrams/_rels/drawing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svg"/><Relationship Id="rId1" Type="http://schemas.openxmlformats.org/officeDocument/2006/relationships/image" Target="../media/image13.png"/><Relationship Id="rId5" Type="http://schemas.openxmlformats.org/officeDocument/2006/relationships/image" Target="../media/image16.svg"/><Relationship Id="rId4" Type="http://schemas.openxmlformats.org/officeDocument/2006/relationships/image" Target="../media/image15.png"/></Relationships>
</file>

<file path=ppt/diagrams/_rels/drawing9.xml.rels><?xml version="1.0" encoding="UTF-8" standalone="yes"?>
<Relationships xmlns="http://schemas.openxmlformats.org/package/2006/relationships"><Relationship Id="rId1" Type="http://schemas.openxmlformats.org/officeDocument/2006/relationships/hyperlink" Target="https://pa.uth.gr/news/odigies-apografiko-deltio-eisodou-apografiko-deltio-eksodou-apotimisi-praktikis-askisis/" TargetMode="External"/></Relationships>
</file>

<file path=ppt/diagrams/_rels/drawing10.xml.rels><?xml version="1.0" encoding="UTF-8" standalone="yes"?>
<Relationships xmlns="http://schemas.openxmlformats.org/package/2006/relationships"><Relationship Id="rId1" Type="http://schemas.openxmlformats.org/officeDocument/2006/relationships/hyperlink" Target="https://pa.uth.gr/news/odigies-apografiko-deltio-eisodou-apografiko-deltio-eksodou-apotimisi-praktikis-askisis/" TargetMode="External"/></Relationships>
</file>

<file path=ppt/diagrams/_rels/drawing12.xml.rels><?xml version="1.0" encoding="UTF-8" standalone="yes"?>
<Relationships xmlns="http://schemas.openxmlformats.org/package/2006/relationships"><Relationship Id="rId1" Type="http://schemas.openxmlformats.org/officeDocument/2006/relationships/hyperlink" Target="mailto:helpdesk@atlas.grnet.gr" TargetMode="External"/></Relationships>
</file>

<file path=ppt/diagrams/colors1.xml><?xml version="1.0" encoding="utf-8"?>
<dgm:colorsDef xmlns:dgm="http://schemas.openxmlformats.org/drawingml/2006/diagram" xmlns:a="http://schemas.openxmlformats.org/drawingml/2006/main" uniqueId="urn:microsoft.com/office/officeart/2005/8/colors/accent0_3#1">
  <dgm:title val=""/>
  <dgm:desc val=""/>
  <dgm:catLst>
    <dgm:cat type="mainScheme" pri="10300"/>
  </dgm:catLst>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alignNode1">
    <dgm:fillClrLst meth="repeat">
      <a:schemeClr val="dk2"/>
    </dgm:fillClrLst>
    <dgm:linClrLst meth="repeat">
      <a:schemeClr val="dk2"/>
    </dgm:linClrLst>
    <dgm:effectClrLst/>
    <dgm:txLinClrLst/>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node0">
    <dgm:fillClrLst meth="repeat">
      <a:schemeClr val="dk2"/>
    </dgm:fillClrLst>
    <dgm:linClrLst meth="repeat">
      <a:schemeClr val="lt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1">
  <dgm:title val=""/>
  <dgm:desc val=""/>
  <dgm:catLst>
    <dgm:cat type="colorful" pri="10200"/>
  </dgm:catLst>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2">
  <dgm:title val=""/>
  <dgm:desc val=""/>
  <dgm:catLst>
    <dgm:cat type="colorful" pri="10200"/>
  </dgm:catLst>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3#1">
  <dgm:title val=""/>
  <dgm:desc val=""/>
  <dgm:catLst>
    <dgm:cat type="colorful" pri="10300"/>
  </dgm:catLst>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3#2">
  <dgm:title val=""/>
  <dgm:desc val=""/>
  <dgm:catLst>
    <dgm:cat type="colorful" pri="10300"/>
  </dgm:catLst>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1#2">
  <dgm:title val=""/>
  <dgm:desc val=""/>
  <dgm:catLst>
    <dgm:cat type="colorful" pri="10100"/>
  </dgm:catLst>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2#3">
  <dgm:title val=""/>
  <dgm:desc val=""/>
  <dgm:catLst>
    <dgm:cat type="colorful" pri="10200"/>
  </dgm:catLst>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2_2#1">
  <dgm:title val=""/>
  <dgm:desc val=""/>
  <dgm:catLst>
    <dgm:cat type="accent2" pri="11200"/>
  </dgm:catLst>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0_3#2">
  <dgm:title val=""/>
  <dgm:desc val=""/>
  <dgm:catLst>
    <dgm:cat type="mainScheme" pri="10300"/>
  </dgm:catLst>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alignNode1">
    <dgm:fillClrLst meth="repeat">
      <a:schemeClr val="dk2"/>
    </dgm:fillClrLst>
    <dgm:linClrLst meth="repeat">
      <a:schemeClr val="dk2"/>
    </dgm:linClrLst>
    <dgm:effectClrLst/>
    <dgm:txLinClrLst/>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node0">
    <dgm:fillClrLst meth="repeat">
      <a:schemeClr val="dk2"/>
    </dgm:fillClrLst>
    <dgm:linClrLst meth="repeat">
      <a:schemeClr val="lt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5#1">
  <dgm:title val=""/>
  <dgm:desc val=""/>
  <dgm:catLst>
    <dgm:cat type="colorful" pri="10500"/>
  </dgm:catLst>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3#3">
  <dgm:title val=""/>
  <dgm:desc val=""/>
  <dgm:catLst>
    <dgm:cat type="colorful" pri="10300"/>
  </dgm:catLst>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4#1">
  <dgm:title val=""/>
  <dgm:desc val=""/>
  <dgm:catLst>
    <dgm:cat type="colorful" pri="10400"/>
  </dgm:catLst>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11D38DE0-637A-4F8A-8CEB-64A22216D87A}" type="doc">
      <dgm:prSet loTypeId="urn:microsoft.com/office/officeart/2005/8/layout/hierarchy1#1" loCatId="hierarchy" qsTypeId="urn:microsoft.com/office/officeart/2005/8/quickstyle/simple1#1" qsCatId="simple" csTypeId="urn:microsoft.com/office/officeart/2005/8/colors/accent0_3#1" csCatId="mainScheme" phldr="1"/>
      <dgm:spPr/>
      <dgm:t>
        <a:bodyPr/>
        <a:lstStyle/>
        <a:p>
          <a:endParaRPr lang="en-US"/>
        </a:p>
      </dgm:t>
    </dgm:pt>
    <dgm:pt modelId="{DC3EE5CF-C2DF-41BF-AA32-CB7FA080FAE7}">
      <dgm:prSet/>
      <dgm:spPr/>
      <dgm:t>
        <a:bodyPr/>
        <a:lstStyle/>
        <a:p>
          <a:r>
            <a:rPr lang="en-US"/>
            <a:t>1 </a:t>
          </a:r>
          <a:r>
            <a:rPr lang="en-US" err="1"/>
            <a:t>ημέρ</a:t>
          </a:r>
          <a:r>
            <a:rPr lang="en-US"/>
            <a:t>α άδεια/μήνα (</a:t>
          </a:r>
          <a:r>
            <a:rPr lang="el-GR"/>
            <a:t>ακαδημαϊκοί</a:t>
          </a:r>
          <a:r>
            <a:rPr lang="en-US"/>
            <a:t> ή π</a:t>
          </a:r>
          <a:r>
            <a:rPr lang="en-US" err="1"/>
            <a:t>ροσω</a:t>
          </a:r>
          <a:r>
            <a:rPr lang="en-US"/>
            <a:t>πικοί λόγοι</a:t>
          </a:r>
          <a:r>
            <a:rPr lang="el-GR"/>
            <a:t> πχ. ασθένεια</a:t>
          </a:r>
          <a:r>
            <a:rPr lang="en-US"/>
            <a:t>)</a:t>
          </a:r>
        </a:p>
      </dgm:t>
    </dgm:pt>
    <dgm:pt modelId="{9E5A5FE5-D5AD-463E-B996-AFE6BE2D7DCD}" type="parTrans" cxnId="{88DE10D6-BBD7-4EE7-A763-74D81902EF34}">
      <dgm:prSet/>
      <dgm:spPr/>
      <dgm:t>
        <a:bodyPr/>
        <a:lstStyle/>
        <a:p>
          <a:endParaRPr lang="en-US"/>
        </a:p>
      </dgm:t>
    </dgm:pt>
    <dgm:pt modelId="{D53FFFB3-DF45-483B-8056-B7F23ABECFC3}" type="sibTrans" cxnId="{88DE10D6-BBD7-4EE7-A763-74D81902EF34}">
      <dgm:prSet/>
      <dgm:spPr/>
      <dgm:t>
        <a:bodyPr/>
        <a:lstStyle/>
        <a:p>
          <a:endParaRPr lang="en-US"/>
        </a:p>
      </dgm:t>
    </dgm:pt>
    <dgm:pt modelId="{D191CFDF-30C6-41A8-97CE-F6A03A02076B}">
      <dgm:prSet/>
      <dgm:spPr/>
      <dgm:t>
        <a:bodyPr/>
        <a:lstStyle/>
        <a:p>
          <a:r>
            <a:rPr lang="en-US" err="1"/>
            <a:t>Έως</a:t>
          </a:r>
          <a:r>
            <a:rPr lang="en-US"/>
            <a:t> 3 </a:t>
          </a:r>
          <a:r>
            <a:rPr lang="en-US" err="1"/>
            <a:t>ημέρες</a:t>
          </a:r>
          <a:r>
            <a:rPr lang="en-US"/>
            <a:t> ανα</a:t>
          </a:r>
          <a:r>
            <a:rPr lang="en-US" err="1"/>
            <a:t>ρρωτικής</a:t>
          </a:r>
          <a:r>
            <a:rPr lang="en-US"/>
            <a:t> </a:t>
          </a:r>
          <a:r>
            <a:rPr lang="en-US" err="1"/>
            <a:t>με</a:t>
          </a:r>
          <a:r>
            <a:rPr lang="en-US"/>
            <a:t> ια</a:t>
          </a:r>
          <a:r>
            <a:rPr lang="en-US" err="1"/>
            <a:t>τρική</a:t>
          </a:r>
          <a:r>
            <a:rPr lang="en-US"/>
            <a:t> βεβα</a:t>
          </a:r>
          <a:r>
            <a:rPr lang="en-US" err="1"/>
            <a:t>ίωση</a:t>
          </a:r>
          <a:r>
            <a:rPr lang="en-US"/>
            <a:t> (</a:t>
          </a:r>
          <a:r>
            <a:rPr lang="en-US" err="1"/>
            <a:t>θεωρούντ</a:t>
          </a:r>
          <a:r>
            <a:rPr lang="en-US"/>
            <a:t>αι αιτιολογημένες)</a:t>
          </a:r>
          <a:r>
            <a:rPr lang="el-GR"/>
            <a:t>*</a:t>
          </a:r>
          <a:endParaRPr lang="en-US"/>
        </a:p>
      </dgm:t>
    </dgm:pt>
    <dgm:pt modelId="{320D605D-3FB7-41D5-8467-8C5A4594DDBF}" type="parTrans" cxnId="{75DC9678-D786-48E5-89CD-03840C5A756B}">
      <dgm:prSet/>
      <dgm:spPr/>
      <dgm:t>
        <a:bodyPr/>
        <a:lstStyle/>
        <a:p>
          <a:endParaRPr lang="en-US"/>
        </a:p>
      </dgm:t>
    </dgm:pt>
    <dgm:pt modelId="{6A938E79-9E06-4998-B7E1-7928860573BF}" type="sibTrans" cxnId="{75DC9678-D786-48E5-89CD-03840C5A756B}">
      <dgm:prSet/>
      <dgm:spPr/>
      <dgm:t>
        <a:bodyPr/>
        <a:lstStyle/>
        <a:p>
          <a:endParaRPr lang="en-US"/>
        </a:p>
      </dgm:t>
    </dgm:pt>
    <dgm:pt modelId="{A2BF489A-7A30-45C1-849E-3625A7075554}" type="pres">
      <dgm:prSet presAssocID="{11D38DE0-637A-4F8A-8CEB-64A22216D87A}" presName="hierChild1" presStyleCnt="0">
        <dgm:presLayoutVars>
          <dgm:chPref val="1"/>
          <dgm:dir/>
          <dgm:animOne val="branch"/>
          <dgm:animLvl val="lvl"/>
          <dgm:resizeHandles/>
        </dgm:presLayoutVars>
      </dgm:prSet>
      <dgm:spPr/>
    </dgm:pt>
    <dgm:pt modelId="{11B69855-4564-49A4-AD50-B81FA2ED528C}" type="pres">
      <dgm:prSet presAssocID="{DC3EE5CF-C2DF-41BF-AA32-CB7FA080FAE7}" presName="hierRoot1" presStyleCnt="0"/>
      <dgm:spPr/>
    </dgm:pt>
    <dgm:pt modelId="{FBA86F3A-1634-42A7-BDEE-0FB3E81E7D55}" type="pres">
      <dgm:prSet presAssocID="{DC3EE5CF-C2DF-41BF-AA32-CB7FA080FAE7}" presName="composite" presStyleCnt="0"/>
      <dgm:spPr/>
    </dgm:pt>
    <dgm:pt modelId="{FB684A04-43E6-4A8B-B1F8-03D740176BD8}" type="pres">
      <dgm:prSet presAssocID="{DC3EE5CF-C2DF-41BF-AA32-CB7FA080FAE7}" presName="background" presStyleLbl="node0" presStyleIdx="0" presStyleCnt="2"/>
      <dgm:spPr/>
    </dgm:pt>
    <dgm:pt modelId="{579C50B7-C79F-417F-BB67-C571A42E61B6}" type="pres">
      <dgm:prSet presAssocID="{DC3EE5CF-C2DF-41BF-AA32-CB7FA080FAE7}" presName="text" presStyleLbl="fgAcc0" presStyleIdx="0" presStyleCnt="2" custLinFactNeighborX="-3549" custLinFactNeighborY="-7274">
        <dgm:presLayoutVars>
          <dgm:chPref val="3"/>
        </dgm:presLayoutVars>
      </dgm:prSet>
      <dgm:spPr/>
    </dgm:pt>
    <dgm:pt modelId="{DA46E815-63F0-4607-AD9F-CF2C63C4FEED}" type="pres">
      <dgm:prSet presAssocID="{DC3EE5CF-C2DF-41BF-AA32-CB7FA080FAE7}" presName="hierChild2" presStyleCnt="0"/>
      <dgm:spPr/>
    </dgm:pt>
    <dgm:pt modelId="{A137FE7E-4D0D-4F50-B449-4201489FDB44}" type="pres">
      <dgm:prSet presAssocID="{D191CFDF-30C6-41A8-97CE-F6A03A02076B}" presName="hierRoot1" presStyleCnt="0"/>
      <dgm:spPr/>
    </dgm:pt>
    <dgm:pt modelId="{0376B430-EB96-43D8-A90E-EE0D0580D6EF}" type="pres">
      <dgm:prSet presAssocID="{D191CFDF-30C6-41A8-97CE-F6A03A02076B}" presName="composite" presStyleCnt="0"/>
      <dgm:spPr/>
    </dgm:pt>
    <dgm:pt modelId="{883DF1E9-874B-4362-BA23-01CA2FA4F719}" type="pres">
      <dgm:prSet presAssocID="{D191CFDF-30C6-41A8-97CE-F6A03A02076B}" presName="background" presStyleLbl="node0" presStyleIdx="1" presStyleCnt="2"/>
      <dgm:spPr/>
    </dgm:pt>
    <dgm:pt modelId="{BA037CDB-1D7F-4E34-9C6C-138F0EC08C62}" type="pres">
      <dgm:prSet presAssocID="{D191CFDF-30C6-41A8-97CE-F6A03A02076B}" presName="text" presStyleLbl="fgAcc0" presStyleIdx="1" presStyleCnt="2" custLinFactNeighborX="-1603" custLinFactNeighborY="-7043">
        <dgm:presLayoutVars>
          <dgm:chPref val="3"/>
        </dgm:presLayoutVars>
      </dgm:prSet>
      <dgm:spPr/>
    </dgm:pt>
    <dgm:pt modelId="{B6792918-6C38-4D7E-BC26-626343ADFDC4}" type="pres">
      <dgm:prSet presAssocID="{D191CFDF-30C6-41A8-97CE-F6A03A02076B}" presName="hierChild2" presStyleCnt="0"/>
      <dgm:spPr/>
    </dgm:pt>
  </dgm:ptLst>
  <dgm:cxnLst>
    <dgm:cxn modelId="{D87B3645-68D6-4F32-8FA7-85904E341989}" type="presOf" srcId="{DC3EE5CF-C2DF-41BF-AA32-CB7FA080FAE7}" destId="{579C50B7-C79F-417F-BB67-C571A42E61B6}" srcOrd="0" destOrd="0" presId="urn:microsoft.com/office/officeart/2005/8/layout/hierarchy1#1"/>
    <dgm:cxn modelId="{75DC9678-D786-48E5-89CD-03840C5A756B}" srcId="{11D38DE0-637A-4F8A-8CEB-64A22216D87A}" destId="{D191CFDF-30C6-41A8-97CE-F6A03A02076B}" srcOrd="1" destOrd="0" parTransId="{320D605D-3FB7-41D5-8467-8C5A4594DDBF}" sibTransId="{6A938E79-9E06-4998-B7E1-7928860573BF}"/>
    <dgm:cxn modelId="{88DE10D6-BBD7-4EE7-A763-74D81902EF34}" srcId="{11D38DE0-637A-4F8A-8CEB-64A22216D87A}" destId="{DC3EE5CF-C2DF-41BF-AA32-CB7FA080FAE7}" srcOrd="0" destOrd="0" parTransId="{9E5A5FE5-D5AD-463E-B996-AFE6BE2D7DCD}" sibTransId="{D53FFFB3-DF45-483B-8056-B7F23ABECFC3}"/>
    <dgm:cxn modelId="{0E77FEE0-029C-43DB-B5E8-2F65DA3886FC}" type="presOf" srcId="{11D38DE0-637A-4F8A-8CEB-64A22216D87A}" destId="{A2BF489A-7A30-45C1-849E-3625A7075554}" srcOrd="0" destOrd="0" presId="urn:microsoft.com/office/officeart/2005/8/layout/hierarchy1#1"/>
    <dgm:cxn modelId="{A7E568F6-60BE-4311-9E99-F532A91A8308}" type="presOf" srcId="{D191CFDF-30C6-41A8-97CE-F6A03A02076B}" destId="{BA037CDB-1D7F-4E34-9C6C-138F0EC08C62}" srcOrd="0" destOrd="0" presId="urn:microsoft.com/office/officeart/2005/8/layout/hierarchy1#1"/>
    <dgm:cxn modelId="{FAD437AF-EEB2-4788-8168-8390C3C80FF9}" type="presParOf" srcId="{A2BF489A-7A30-45C1-849E-3625A7075554}" destId="{11B69855-4564-49A4-AD50-B81FA2ED528C}" srcOrd="0" destOrd="0" presId="urn:microsoft.com/office/officeart/2005/8/layout/hierarchy1#1"/>
    <dgm:cxn modelId="{C944170B-9715-4142-B5D1-6EC79C1825BD}" type="presParOf" srcId="{11B69855-4564-49A4-AD50-B81FA2ED528C}" destId="{FBA86F3A-1634-42A7-BDEE-0FB3E81E7D55}" srcOrd="0" destOrd="0" presId="urn:microsoft.com/office/officeart/2005/8/layout/hierarchy1#1"/>
    <dgm:cxn modelId="{79026FFF-4483-47FC-8023-014D8057B3E7}" type="presParOf" srcId="{FBA86F3A-1634-42A7-BDEE-0FB3E81E7D55}" destId="{FB684A04-43E6-4A8B-B1F8-03D740176BD8}" srcOrd="0" destOrd="0" presId="urn:microsoft.com/office/officeart/2005/8/layout/hierarchy1#1"/>
    <dgm:cxn modelId="{08F86426-9DE2-42B6-A6C7-AB6EA8C8E53B}" type="presParOf" srcId="{FBA86F3A-1634-42A7-BDEE-0FB3E81E7D55}" destId="{579C50B7-C79F-417F-BB67-C571A42E61B6}" srcOrd="1" destOrd="0" presId="urn:microsoft.com/office/officeart/2005/8/layout/hierarchy1#1"/>
    <dgm:cxn modelId="{96DFB6D8-4B9D-402B-A75A-F67C2C7C1B49}" type="presParOf" srcId="{11B69855-4564-49A4-AD50-B81FA2ED528C}" destId="{DA46E815-63F0-4607-AD9F-CF2C63C4FEED}" srcOrd="1" destOrd="0" presId="urn:microsoft.com/office/officeart/2005/8/layout/hierarchy1#1"/>
    <dgm:cxn modelId="{51F58861-8B20-429C-9D91-4748661CA9FA}" type="presParOf" srcId="{A2BF489A-7A30-45C1-849E-3625A7075554}" destId="{A137FE7E-4D0D-4F50-B449-4201489FDB44}" srcOrd="1" destOrd="0" presId="urn:microsoft.com/office/officeart/2005/8/layout/hierarchy1#1"/>
    <dgm:cxn modelId="{5822184A-3BCB-4BBD-9C2C-7CB297CBC820}" type="presParOf" srcId="{A137FE7E-4D0D-4F50-B449-4201489FDB44}" destId="{0376B430-EB96-43D8-A90E-EE0D0580D6EF}" srcOrd="0" destOrd="0" presId="urn:microsoft.com/office/officeart/2005/8/layout/hierarchy1#1"/>
    <dgm:cxn modelId="{73339868-C248-4986-AB1E-2FC81B5315C4}" type="presParOf" srcId="{0376B430-EB96-43D8-A90E-EE0D0580D6EF}" destId="{883DF1E9-874B-4362-BA23-01CA2FA4F719}" srcOrd="0" destOrd="0" presId="urn:microsoft.com/office/officeart/2005/8/layout/hierarchy1#1"/>
    <dgm:cxn modelId="{3D21695F-6E3A-4359-B7B8-D2F939A48C2C}" type="presParOf" srcId="{0376B430-EB96-43D8-A90E-EE0D0580D6EF}" destId="{BA037CDB-1D7F-4E34-9C6C-138F0EC08C62}" srcOrd="1" destOrd="0" presId="urn:microsoft.com/office/officeart/2005/8/layout/hierarchy1#1"/>
    <dgm:cxn modelId="{6F15A89D-F241-439E-BE0E-5729500A177C}" type="presParOf" srcId="{A137FE7E-4D0D-4F50-B449-4201489FDB44}" destId="{B6792918-6C38-4D7E-BC26-626343ADFDC4}" srcOrd="1" destOrd="0" presId="urn:microsoft.com/office/officeart/2005/8/layout/hierarchy1#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5666FC7-6994-4A9C-9B7F-25FB09955203}" type="doc">
      <dgm:prSet loTypeId="urn:microsoft.com/office/officeart/2005/8/layout/list1#1" loCatId="list" qsTypeId="urn:microsoft.com/office/officeart/2005/8/quickstyle/simple2#1" qsCatId="simple" csTypeId="urn:microsoft.com/office/officeart/2005/8/colors/colorful1#1" csCatId="colorful" phldr="1"/>
      <dgm:spPr/>
      <dgm:t>
        <a:bodyPr/>
        <a:lstStyle/>
        <a:p>
          <a:endParaRPr lang="en-US"/>
        </a:p>
      </dgm:t>
    </dgm:pt>
    <dgm:pt modelId="{14357C3D-BE9F-40CC-87A0-CDC06B67DF99}">
      <dgm:prSet/>
      <dgm:spPr/>
      <dgm:t>
        <a:bodyPr/>
        <a:lstStyle/>
        <a:p>
          <a:r>
            <a:rPr lang="el-GR"/>
            <a:t>Στάδιο 1: Εκδήλωση Ενδιαφέροντος</a:t>
          </a:r>
          <a:endParaRPr lang="en-US"/>
        </a:p>
      </dgm:t>
    </dgm:pt>
    <dgm:pt modelId="{5E723465-2E2C-4C73-A460-A0ECA7A58DD8}" type="parTrans" cxnId="{B3DA4D5A-CC53-4E4C-9278-3CE332F4A9AA}">
      <dgm:prSet/>
      <dgm:spPr/>
      <dgm:t>
        <a:bodyPr/>
        <a:lstStyle/>
        <a:p>
          <a:endParaRPr lang="en-US"/>
        </a:p>
      </dgm:t>
    </dgm:pt>
    <dgm:pt modelId="{B309B16F-4F23-4F79-B51C-887F5556734D}" type="sibTrans" cxnId="{B3DA4D5A-CC53-4E4C-9278-3CE332F4A9AA}">
      <dgm:prSet/>
      <dgm:spPr/>
      <dgm:t>
        <a:bodyPr/>
        <a:lstStyle/>
        <a:p>
          <a:endParaRPr lang="en-US"/>
        </a:p>
      </dgm:t>
    </dgm:pt>
    <dgm:pt modelId="{0C86B840-0BC0-4D22-A2F8-16C7C6455837}">
      <dgm:prSet/>
      <dgm:spPr/>
      <dgm:t>
        <a:bodyPr/>
        <a:lstStyle/>
        <a:p>
          <a:r>
            <a:rPr lang="el-GR"/>
            <a:t>Στάδιο 2: Αίτηση + Δικαιολογητικά</a:t>
          </a:r>
          <a:endParaRPr lang="en-US"/>
        </a:p>
      </dgm:t>
    </dgm:pt>
    <dgm:pt modelId="{7EFDC76E-AB63-4FD2-BE3A-F2FCDB0D86D8}" type="parTrans" cxnId="{8D3A32D3-90CA-45DA-ABC7-22F5E99E4CE2}">
      <dgm:prSet/>
      <dgm:spPr/>
      <dgm:t>
        <a:bodyPr/>
        <a:lstStyle/>
        <a:p>
          <a:endParaRPr lang="en-US"/>
        </a:p>
      </dgm:t>
    </dgm:pt>
    <dgm:pt modelId="{F7ADE3CA-3B96-4433-AD7D-A75DFC6F33F6}" type="sibTrans" cxnId="{8D3A32D3-90CA-45DA-ABC7-22F5E99E4CE2}">
      <dgm:prSet/>
      <dgm:spPr/>
      <dgm:t>
        <a:bodyPr/>
        <a:lstStyle/>
        <a:p>
          <a:endParaRPr lang="en-US"/>
        </a:p>
      </dgm:t>
    </dgm:pt>
    <dgm:pt modelId="{9E12F8A9-E9FA-4A41-8450-3A514D9BBDBD}">
      <dgm:prSet/>
      <dgm:spPr/>
      <dgm:t>
        <a:bodyPr/>
        <a:lstStyle/>
        <a:p>
          <a:r>
            <a:rPr lang="el-GR"/>
            <a:t>Στάδιο 3: Έναρξη &amp; Ολοκλήρωση Πρακτικής</a:t>
          </a:r>
          <a:endParaRPr lang="en-US"/>
        </a:p>
      </dgm:t>
    </dgm:pt>
    <dgm:pt modelId="{65E4DDBF-15EF-4E85-B930-7D8392EDB2D0}" type="parTrans" cxnId="{9F3FE486-091F-4BFB-999F-77B2CA9C17DD}">
      <dgm:prSet/>
      <dgm:spPr/>
      <dgm:t>
        <a:bodyPr/>
        <a:lstStyle/>
        <a:p>
          <a:endParaRPr lang="en-US"/>
        </a:p>
      </dgm:t>
    </dgm:pt>
    <dgm:pt modelId="{6C49A72D-C039-42E4-97B2-47C4A3C49F0D}" type="sibTrans" cxnId="{9F3FE486-091F-4BFB-999F-77B2CA9C17DD}">
      <dgm:prSet/>
      <dgm:spPr/>
      <dgm:t>
        <a:bodyPr/>
        <a:lstStyle/>
        <a:p>
          <a:endParaRPr lang="en-US"/>
        </a:p>
      </dgm:t>
    </dgm:pt>
    <dgm:pt modelId="{DD6D4E38-80B5-4D3E-89CB-F476ACCB389A}">
      <dgm:prSet phldr="0" custT="0"/>
      <dgm:spPr/>
      <dgm:t>
        <a:bodyPr vert="horz" wrap="square"/>
        <a:lstStyle/>
        <a:p>
          <a:pPr>
            <a:lnSpc>
              <a:spcPct val="100000"/>
            </a:lnSpc>
            <a:spcBef>
              <a:spcPct val="0"/>
            </a:spcBef>
            <a:spcAft>
              <a:spcPct val="15000"/>
            </a:spcAft>
          </a:pPr>
          <a:r>
            <a:rPr lang="en-US"/>
            <a:t>3.1 </a:t>
          </a:r>
          <a:r>
            <a:rPr lang="el-GR"/>
            <a:t>Απογραφικό Δελτίο Εισόδου + Ε3.5 Έναρξης</a:t>
          </a:r>
          <a:endParaRPr lang="en-US"/>
        </a:p>
      </dgm:t>
    </dgm:pt>
    <dgm:pt modelId="{0A315C76-F0E1-47F4-B023-2209F3BE7886}" type="parTrans" cxnId="{04AE1E8B-7B8B-4000-B472-EBFEE6AA90B8}">
      <dgm:prSet/>
      <dgm:spPr/>
      <dgm:t>
        <a:bodyPr/>
        <a:lstStyle/>
        <a:p>
          <a:endParaRPr lang="en-US"/>
        </a:p>
      </dgm:t>
    </dgm:pt>
    <dgm:pt modelId="{190264AE-2271-49D1-BB5D-31A655122EC4}" type="sibTrans" cxnId="{04AE1E8B-7B8B-4000-B472-EBFEE6AA90B8}">
      <dgm:prSet/>
      <dgm:spPr/>
      <dgm:t>
        <a:bodyPr/>
        <a:lstStyle/>
        <a:p>
          <a:endParaRPr lang="en-US"/>
        </a:p>
      </dgm:t>
    </dgm:pt>
    <dgm:pt modelId="{A9445F14-AE34-44A8-9020-B29F9BE7DB4F}">
      <dgm:prSet phldr="0" custT="0"/>
      <dgm:spPr/>
      <dgm:t>
        <a:bodyPr vert="horz" wrap="square"/>
        <a:lstStyle/>
        <a:p>
          <a:pPr>
            <a:lnSpc>
              <a:spcPct val="100000"/>
            </a:lnSpc>
            <a:spcBef>
              <a:spcPct val="0"/>
            </a:spcBef>
            <a:spcAft>
              <a:spcPct val="15000"/>
            </a:spcAft>
          </a:pPr>
          <a:r>
            <a:rPr lang="en-US"/>
            <a:t>3.2 </a:t>
          </a:r>
          <a:r>
            <a:rPr lang="el-GR"/>
            <a:t>Απογραφικό Δελτίο Εξόδου + Ε3.5 Λήξης</a:t>
          </a:r>
          <a:endParaRPr lang="en-US"/>
        </a:p>
      </dgm:t>
    </dgm:pt>
    <dgm:pt modelId="{48D64BB9-F333-4CAE-A192-886EED54A043}" type="parTrans" cxnId="{57B6A492-E37B-481F-87F7-6D8556A7D5B3}">
      <dgm:prSet/>
      <dgm:spPr/>
    </dgm:pt>
    <dgm:pt modelId="{E6E676FE-DCF4-4691-8E58-871E9E9583E2}" type="sibTrans" cxnId="{57B6A492-E37B-481F-87F7-6D8556A7D5B3}">
      <dgm:prSet/>
      <dgm:spPr/>
    </dgm:pt>
    <dgm:pt modelId="{CA7A7A4C-AA9C-4209-BDF4-CBBE03D06486}">
      <dgm:prSet phldr="0" custT="0"/>
      <dgm:spPr/>
      <dgm:t>
        <a:bodyPr vert="horz" wrap="square"/>
        <a:lstStyle/>
        <a:p>
          <a:pPr>
            <a:lnSpc>
              <a:spcPct val="100000"/>
            </a:lnSpc>
            <a:spcBef>
              <a:spcPct val="0"/>
            </a:spcBef>
            <a:spcAft>
              <a:spcPct val="15000"/>
            </a:spcAft>
          </a:pPr>
          <a:r>
            <a:rPr lang="en-US" kern="1200">
              <a:latin typeface="Calibri" panose="020F0502020204030204"/>
              <a:ea typeface="+mn-ea"/>
              <a:cs typeface="+mn-cs"/>
            </a:rPr>
            <a:t>3.3 </a:t>
          </a:r>
          <a:r>
            <a:rPr lang="el-GR" kern="1200">
              <a:latin typeface="Calibri" panose="020F0502020204030204"/>
              <a:ea typeface="+mn-ea"/>
              <a:cs typeface="+mn-cs"/>
            </a:rPr>
            <a:t>Αποτίμηση – Αξιολόγηση</a:t>
          </a:r>
          <a:endParaRPr lang="en-US" kern="1200">
            <a:latin typeface="Calibri" panose="020F0502020204030204"/>
            <a:ea typeface="+mn-ea"/>
            <a:cs typeface="+mn-cs"/>
          </a:endParaRPr>
        </a:p>
      </dgm:t>
    </dgm:pt>
    <dgm:pt modelId="{AA502681-D50B-48AB-B5CF-5ACE408BE53D}" type="parTrans" cxnId="{A735DD30-A1E6-4902-B0A6-FF16BE6B3192}">
      <dgm:prSet/>
      <dgm:spPr/>
    </dgm:pt>
    <dgm:pt modelId="{FCC57E88-B93C-4955-946B-CE0CC6ADF7CF}" type="sibTrans" cxnId="{A735DD30-A1E6-4902-B0A6-FF16BE6B3192}">
      <dgm:prSet/>
      <dgm:spPr/>
    </dgm:pt>
    <dgm:pt modelId="{81D1AFDB-701E-4735-844A-A99CBD7227ED}" type="pres">
      <dgm:prSet presAssocID="{95666FC7-6994-4A9C-9B7F-25FB09955203}" presName="linear" presStyleCnt="0">
        <dgm:presLayoutVars>
          <dgm:dir/>
          <dgm:animLvl val="lvl"/>
          <dgm:resizeHandles val="exact"/>
        </dgm:presLayoutVars>
      </dgm:prSet>
      <dgm:spPr/>
    </dgm:pt>
    <dgm:pt modelId="{55D0E9DB-1A92-4271-98AA-48C7F727DC17}" type="pres">
      <dgm:prSet presAssocID="{14357C3D-BE9F-40CC-87A0-CDC06B67DF99}" presName="parentLin" presStyleCnt="0"/>
      <dgm:spPr/>
    </dgm:pt>
    <dgm:pt modelId="{5A0016F5-0E9D-499E-B241-03264B7B8D3F}" type="pres">
      <dgm:prSet presAssocID="{14357C3D-BE9F-40CC-87A0-CDC06B67DF99}" presName="parentLeftMargin" presStyleLbl="node1" presStyleIdx="0" presStyleCnt="3"/>
      <dgm:spPr/>
    </dgm:pt>
    <dgm:pt modelId="{A7DC7490-14FB-429D-9998-DE620F4FC271}" type="pres">
      <dgm:prSet presAssocID="{14357C3D-BE9F-40CC-87A0-CDC06B67DF99}" presName="parentText" presStyleLbl="node1" presStyleIdx="0" presStyleCnt="3">
        <dgm:presLayoutVars>
          <dgm:chMax val="0"/>
          <dgm:bulletEnabled val="1"/>
        </dgm:presLayoutVars>
      </dgm:prSet>
      <dgm:spPr/>
    </dgm:pt>
    <dgm:pt modelId="{077A7EB6-3C93-4F0B-BDF7-21DF8DB2E8AA}" type="pres">
      <dgm:prSet presAssocID="{14357C3D-BE9F-40CC-87A0-CDC06B67DF99}" presName="negativeSpace" presStyleCnt="0"/>
      <dgm:spPr/>
    </dgm:pt>
    <dgm:pt modelId="{DDE95FD3-4B3C-4142-95BD-4C7AFFD1D985}" type="pres">
      <dgm:prSet presAssocID="{14357C3D-BE9F-40CC-87A0-CDC06B67DF99}" presName="childText" presStyleLbl="conFgAcc1" presStyleIdx="0" presStyleCnt="3">
        <dgm:presLayoutVars>
          <dgm:bulletEnabled val="1"/>
        </dgm:presLayoutVars>
      </dgm:prSet>
      <dgm:spPr/>
    </dgm:pt>
    <dgm:pt modelId="{B979E65D-6AD7-46E8-AAFE-A2B1F98E258A}" type="pres">
      <dgm:prSet presAssocID="{B309B16F-4F23-4F79-B51C-887F5556734D}" presName="spaceBetweenRectangles" presStyleCnt="0"/>
      <dgm:spPr/>
    </dgm:pt>
    <dgm:pt modelId="{DF1ABA58-7733-4BDD-AF39-A0A20B901C28}" type="pres">
      <dgm:prSet presAssocID="{0C86B840-0BC0-4D22-A2F8-16C7C6455837}" presName="parentLin" presStyleCnt="0"/>
      <dgm:spPr/>
    </dgm:pt>
    <dgm:pt modelId="{EB3DB724-C692-49AE-8E0A-50743C2101F1}" type="pres">
      <dgm:prSet presAssocID="{0C86B840-0BC0-4D22-A2F8-16C7C6455837}" presName="parentLeftMargin" presStyleLbl="node1" presStyleIdx="0" presStyleCnt="3"/>
      <dgm:spPr/>
    </dgm:pt>
    <dgm:pt modelId="{674C108F-ABF9-4A11-9ACB-A707CB3BDE4C}" type="pres">
      <dgm:prSet presAssocID="{0C86B840-0BC0-4D22-A2F8-16C7C6455837}" presName="parentText" presStyleLbl="node1" presStyleIdx="1" presStyleCnt="3">
        <dgm:presLayoutVars>
          <dgm:chMax val="0"/>
          <dgm:bulletEnabled val="1"/>
        </dgm:presLayoutVars>
      </dgm:prSet>
      <dgm:spPr/>
    </dgm:pt>
    <dgm:pt modelId="{13D5D29D-3CC3-4D76-9C2B-A406438D6253}" type="pres">
      <dgm:prSet presAssocID="{0C86B840-0BC0-4D22-A2F8-16C7C6455837}" presName="negativeSpace" presStyleCnt="0"/>
      <dgm:spPr/>
    </dgm:pt>
    <dgm:pt modelId="{C9127478-FCAF-4853-BDB3-BA9DAB503BEB}" type="pres">
      <dgm:prSet presAssocID="{0C86B840-0BC0-4D22-A2F8-16C7C6455837}" presName="childText" presStyleLbl="conFgAcc1" presStyleIdx="1" presStyleCnt="3">
        <dgm:presLayoutVars>
          <dgm:bulletEnabled val="1"/>
        </dgm:presLayoutVars>
      </dgm:prSet>
      <dgm:spPr/>
    </dgm:pt>
    <dgm:pt modelId="{E793C4AA-505F-4C38-9421-B00A7DCDB932}" type="pres">
      <dgm:prSet presAssocID="{F7ADE3CA-3B96-4433-AD7D-A75DFC6F33F6}" presName="spaceBetweenRectangles" presStyleCnt="0"/>
      <dgm:spPr/>
    </dgm:pt>
    <dgm:pt modelId="{FA58E5E9-ADC8-4523-8433-52C541837AE4}" type="pres">
      <dgm:prSet presAssocID="{9E12F8A9-E9FA-4A41-8450-3A514D9BBDBD}" presName="parentLin" presStyleCnt="0"/>
      <dgm:spPr/>
    </dgm:pt>
    <dgm:pt modelId="{209EB59F-AECE-4917-B29C-3C075DF44361}" type="pres">
      <dgm:prSet presAssocID="{9E12F8A9-E9FA-4A41-8450-3A514D9BBDBD}" presName="parentLeftMargin" presStyleLbl="node1" presStyleIdx="1" presStyleCnt="3"/>
      <dgm:spPr/>
    </dgm:pt>
    <dgm:pt modelId="{E482F3EB-5A62-455F-B001-BDC741B4B54C}" type="pres">
      <dgm:prSet presAssocID="{9E12F8A9-E9FA-4A41-8450-3A514D9BBDBD}" presName="parentText" presStyleLbl="node1" presStyleIdx="2" presStyleCnt="3">
        <dgm:presLayoutVars>
          <dgm:chMax val="0"/>
          <dgm:bulletEnabled val="1"/>
        </dgm:presLayoutVars>
      </dgm:prSet>
      <dgm:spPr/>
    </dgm:pt>
    <dgm:pt modelId="{D339BB47-3CED-4D97-9894-8C4B466235EF}" type="pres">
      <dgm:prSet presAssocID="{9E12F8A9-E9FA-4A41-8450-3A514D9BBDBD}" presName="negativeSpace" presStyleCnt="0"/>
      <dgm:spPr/>
    </dgm:pt>
    <dgm:pt modelId="{A8CC0E5D-F3C5-47B5-87CE-317C04D79B24}" type="pres">
      <dgm:prSet presAssocID="{9E12F8A9-E9FA-4A41-8450-3A514D9BBDBD}" presName="childText" presStyleLbl="conFgAcc1" presStyleIdx="2" presStyleCnt="3" custLinFactNeighborY="-413">
        <dgm:presLayoutVars>
          <dgm:bulletEnabled val="1"/>
        </dgm:presLayoutVars>
      </dgm:prSet>
      <dgm:spPr/>
    </dgm:pt>
  </dgm:ptLst>
  <dgm:cxnLst>
    <dgm:cxn modelId="{A735DD30-A1E6-4902-B0A6-FF16BE6B3192}" srcId="{9E12F8A9-E9FA-4A41-8450-3A514D9BBDBD}" destId="{CA7A7A4C-AA9C-4209-BDF4-CBBE03D06486}" srcOrd="2" destOrd="0" parTransId="{AA502681-D50B-48AB-B5CF-5ACE408BE53D}" sibTransId="{FCC57E88-B93C-4955-946B-CE0CC6ADF7CF}"/>
    <dgm:cxn modelId="{0700D943-84EF-4D31-B28B-2B520205A29A}" type="presOf" srcId="{9E12F8A9-E9FA-4A41-8450-3A514D9BBDBD}" destId="{E482F3EB-5A62-455F-B001-BDC741B4B54C}" srcOrd="1" destOrd="0" presId="urn:microsoft.com/office/officeart/2005/8/layout/list1#1"/>
    <dgm:cxn modelId="{88B77557-FE6E-49D1-B5D0-21046A3BCD51}" type="presOf" srcId="{DD6D4E38-80B5-4D3E-89CB-F476ACCB389A}" destId="{A8CC0E5D-F3C5-47B5-87CE-317C04D79B24}" srcOrd="0" destOrd="0" presId="urn:microsoft.com/office/officeart/2005/8/layout/list1#1"/>
    <dgm:cxn modelId="{B3DA4D5A-CC53-4E4C-9278-3CE332F4A9AA}" srcId="{95666FC7-6994-4A9C-9B7F-25FB09955203}" destId="{14357C3D-BE9F-40CC-87A0-CDC06B67DF99}" srcOrd="0" destOrd="0" parTransId="{5E723465-2E2C-4C73-A460-A0ECA7A58DD8}" sibTransId="{B309B16F-4F23-4F79-B51C-887F5556734D}"/>
    <dgm:cxn modelId="{9F3FE486-091F-4BFB-999F-77B2CA9C17DD}" srcId="{95666FC7-6994-4A9C-9B7F-25FB09955203}" destId="{9E12F8A9-E9FA-4A41-8450-3A514D9BBDBD}" srcOrd="2" destOrd="0" parTransId="{65E4DDBF-15EF-4E85-B930-7D8392EDB2D0}" sibTransId="{6C49A72D-C039-42E4-97B2-47C4A3C49F0D}"/>
    <dgm:cxn modelId="{04AE1E8B-7B8B-4000-B472-EBFEE6AA90B8}" srcId="{9E12F8A9-E9FA-4A41-8450-3A514D9BBDBD}" destId="{DD6D4E38-80B5-4D3E-89CB-F476ACCB389A}" srcOrd="0" destOrd="0" parTransId="{0A315C76-F0E1-47F4-B023-2209F3BE7886}" sibTransId="{190264AE-2271-49D1-BB5D-31A655122EC4}"/>
    <dgm:cxn modelId="{57B6A492-E37B-481F-87F7-6D8556A7D5B3}" srcId="{9E12F8A9-E9FA-4A41-8450-3A514D9BBDBD}" destId="{A9445F14-AE34-44A8-9020-B29F9BE7DB4F}" srcOrd="1" destOrd="0" parTransId="{48D64BB9-F333-4CAE-A192-886EED54A043}" sibTransId="{E6E676FE-DCF4-4691-8E58-871E9E9583E2}"/>
    <dgm:cxn modelId="{23FE1699-B1A3-499D-8B47-FA056272292E}" type="presOf" srcId="{14357C3D-BE9F-40CC-87A0-CDC06B67DF99}" destId="{5A0016F5-0E9D-499E-B241-03264B7B8D3F}" srcOrd="0" destOrd="0" presId="urn:microsoft.com/office/officeart/2005/8/layout/list1#1"/>
    <dgm:cxn modelId="{FE3CD2A1-E751-427B-97B4-4445F0627923}" type="presOf" srcId="{9E12F8A9-E9FA-4A41-8450-3A514D9BBDBD}" destId="{209EB59F-AECE-4917-B29C-3C075DF44361}" srcOrd="0" destOrd="0" presId="urn:microsoft.com/office/officeart/2005/8/layout/list1#1"/>
    <dgm:cxn modelId="{DDA869AB-3375-43E2-A0C8-68CCB600DED6}" type="presOf" srcId="{0C86B840-0BC0-4D22-A2F8-16C7C6455837}" destId="{EB3DB724-C692-49AE-8E0A-50743C2101F1}" srcOrd="0" destOrd="0" presId="urn:microsoft.com/office/officeart/2005/8/layout/list1#1"/>
    <dgm:cxn modelId="{D07EE3AE-C46C-4CFD-81DE-5717C31BB5FE}" type="presOf" srcId="{A9445F14-AE34-44A8-9020-B29F9BE7DB4F}" destId="{A8CC0E5D-F3C5-47B5-87CE-317C04D79B24}" srcOrd="0" destOrd="1" presId="urn:microsoft.com/office/officeart/2005/8/layout/list1#1"/>
    <dgm:cxn modelId="{3DC9E8B1-F6C7-4DEB-B77D-D41A33378462}" type="presOf" srcId="{14357C3D-BE9F-40CC-87A0-CDC06B67DF99}" destId="{A7DC7490-14FB-429D-9998-DE620F4FC271}" srcOrd="1" destOrd="0" presId="urn:microsoft.com/office/officeart/2005/8/layout/list1#1"/>
    <dgm:cxn modelId="{8D3A32D3-90CA-45DA-ABC7-22F5E99E4CE2}" srcId="{95666FC7-6994-4A9C-9B7F-25FB09955203}" destId="{0C86B840-0BC0-4D22-A2F8-16C7C6455837}" srcOrd="1" destOrd="0" parTransId="{7EFDC76E-AB63-4FD2-BE3A-F2FCDB0D86D8}" sibTransId="{F7ADE3CA-3B96-4433-AD7D-A75DFC6F33F6}"/>
    <dgm:cxn modelId="{6012E8D4-001C-4B3D-AFDE-C126E360A9B5}" type="presOf" srcId="{0C86B840-0BC0-4D22-A2F8-16C7C6455837}" destId="{674C108F-ABF9-4A11-9ACB-A707CB3BDE4C}" srcOrd="1" destOrd="0" presId="urn:microsoft.com/office/officeart/2005/8/layout/list1#1"/>
    <dgm:cxn modelId="{4B0895E9-D5CA-4F9E-B152-AC22747937FA}" type="presOf" srcId="{CA7A7A4C-AA9C-4209-BDF4-CBBE03D06486}" destId="{A8CC0E5D-F3C5-47B5-87CE-317C04D79B24}" srcOrd="0" destOrd="2" presId="urn:microsoft.com/office/officeart/2005/8/layout/list1#1"/>
    <dgm:cxn modelId="{3992F6F1-1CED-49D8-9ED8-0A92419F4DA4}" type="presOf" srcId="{95666FC7-6994-4A9C-9B7F-25FB09955203}" destId="{81D1AFDB-701E-4735-844A-A99CBD7227ED}" srcOrd="0" destOrd="0" presId="urn:microsoft.com/office/officeart/2005/8/layout/list1#1"/>
    <dgm:cxn modelId="{3B8653E9-5789-4E48-B0AF-C64CC5C32B63}" type="presParOf" srcId="{81D1AFDB-701E-4735-844A-A99CBD7227ED}" destId="{55D0E9DB-1A92-4271-98AA-48C7F727DC17}" srcOrd="0" destOrd="0" presId="urn:microsoft.com/office/officeart/2005/8/layout/list1#1"/>
    <dgm:cxn modelId="{A57427F4-04DD-4E38-83FF-FAE2F0591C61}" type="presParOf" srcId="{55D0E9DB-1A92-4271-98AA-48C7F727DC17}" destId="{5A0016F5-0E9D-499E-B241-03264B7B8D3F}" srcOrd="0" destOrd="0" presId="urn:microsoft.com/office/officeart/2005/8/layout/list1#1"/>
    <dgm:cxn modelId="{34BA54F5-928D-4F6D-908A-8F7B74CB8038}" type="presParOf" srcId="{55D0E9DB-1A92-4271-98AA-48C7F727DC17}" destId="{A7DC7490-14FB-429D-9998-DE620F4FC271}" srcOrd="1" destOrd="0" presId="urn:microsoft.com/office/officeart/2005/8/layout/list1#1"/>
    <dgm:cxn modelId="{CFCCBE61-175A-4221-A924-3257A359E1CD}" type="presParOf" srcId="{81D1AFDB-701E-4735-844A-A99CBD7227ED}" destId="{077A7EB6-3C93-4F0B-BDF7-21DF8DB2E8AA}" srcOrd="1" destOrd="0" presId="urn:microsoft.com/office/officeart/2005/8/layout/list1#1"/>
    <dgm:cxn modelId="{71C93577-A823-4CC2-8892-AA69221A9381}" type="presParOf" srcId="{81D1AFDB-701E-4735-844A-A99CBD7227ED}" destId="{DDE95FD3-4B3C-4142-95BD-4C7AFFD1D985}" srcOrd="2" destOrd="0" presId="urn:microsoft.com/office/officeart/2005/8/layout/list1#1"/>
    <dgm:cxn modelId="{C02B9E73-48F5-44CC-98E3-B7ED2C7E1523}" type="presParOf" srcId="{81D1AFDB-701E-4735-844A-A99CBD7227ED}" destId="{B979E65D-6AD7-46E8-AAFE-A2B1F98E258A}" srcOrd="3" destOrd="0" presId="urn:microsoft.com/office/officeart/2005/8/layout/list1#1"/>
    <dgm:cxn modelId="{5A249732-1DD9-45A3-A75D-A66750F444C3}" type="presParOf" srcId="{81D1AFDB-701E-4735-844A-A99CBD7227ED}" destId="{DF1ABA58-7733-4BDD-AF39-A0A20B901C28}" srcOrd="4" destOrd="0" presId="urn:microsoft.com/office/officeart/2005/8/layout/list1#1"/>
    <dgm:cxn modelId="{EB62BAAA-98B2-40F3-B48D-6839A67CBC92}" type="presParOf" srcId="{DF1ABA58-7733-4BDD-AF39-A0A20B901C28}" destId="{EB3DB724-C692-49AE-8E0A-50743C2101F1}" srcOrd="0" destOrd="0" presId="urn:microsoft.com/office/officeart/2005/8/layout/list1#1"/>
    <dgm:cxn modelId="{0BC4B145-B72D-4FBD-B479-3BD838AD3EFC}" type="presParOf" srcId="{DF1ABA58-7733-4BDD-AF39-A0A20B901C28}" destId="{674C108F-ABF9-4A11-9ACB-A707CB3BDE4C}" srcOrd="1" destOrd="0" presId="urn:microsoft.com/office/officeart/2005/8/layout/list1#1"/>
    <dgm:cxn modelId="{B6BCC08F-B61D-4BDA-90E7-C45ECC6BFE58}" type="presParOf" srcId="{81D1AFDB-701E-4735-844A-A99CBD7227ED}" destId="{13D5D29D-3CC3-4D76-9C2B-A406438D6253}" srcOrd="5" destOrd="0" presId="urn:microsoft.com/office/officeart/2005/8/layout/list1#1"/>
    <dgm:cxn modelId="{E31F953D-0484-4693-AD96-6B5A826FC8AD}" type="presParOf" srcId="{81D1AFDB-701E-4735-844A-A99CBD7227ED}" destId="{C9127478-FCAF-4853-BDB3-BA9DAB503BEB}" srcOrd="6" destOrd="0" presId="urn:microsoft.com/office/officeart/2005/8/layout/list1#1"/>
    <dgm:cxn modelId="{70A3CD0F-12E6-4631-9516-DD740C3B1A38}" type="presParOf" srcId="{81D1AFDB-701E-4735-844A-A99CBD7227ED}" destId="{E793C4AA-505F-4C38-9421-B00A7DCDB932}" srcOrd="7" destOrd="0" presId="urn:microsoft.com/office/officeart/2005/8/layout/list1#1"/>
    <dgm:cxn modelId="{8E9F875F-FC2C-4705-8493-8984E817A7F7}" type="presParOf" srcId="{81D1AFDB-701E-4735-844A-A99CBD7227ED}" destId="{FA58E5E9-ADC8-4523-8433-52C541837AE4}" srcOrd="8" destOrd="0" presId="urn:microsoft.com/office/officeart/2005/8/layout/list1#1"/>
    <dgm:cxn modelId="{C3E33EC5-376E-4437-B356-8B4CCFEE444E}" type="presParOf" srcId="{FA58E5E9-ADC8-4523-8433-52C541837AE4}" destId="{209EB59F-AECE-4917-B29C-3C075DF44361}" srcOrd="0" destOrd="0" presId="urn:microsoft.com/office/officeart/2005/8/layout/list1#1"/>
    <dgm:cxn modelId="{4984D597-7E92-400D-B6D0-1380C489A1FF}" type="presParOf" srcId="{FA58E5E9-ADC8-4523-8433-52C541837AE4}" destId="{E482F3EB-5A62-455F-B001-BDC741B4B54C}" srcOrd="1" destOrd="0" presId="urn:microsoft.com/office/officeart/2005/8/layout/list1#1"/>
    <dgm:cxn modelId="{92512C01-3389-464D-AE6A-41C0F8C2AABC}" type="presParOf" srcId="{81D1AFDB-701E-4735-844A-A99CBD7227ED}" destId="{D339BB47-3CED-4D97-9894-8C4B466235EF}" srcOrd="9" destOrd="0" presId="urn:microsoft.com/office/officeart/2005/8/layout/list1#1"/>
    <dgm:cxn modelId="{4F8A9337-6384-4C36-977B-FF3567D8A62E}" type="presParOf" srcId="{81D1AFDB-701E-4735-844A-A99CBD7227ED}" destId="{A8CC0E5D-F3C5-47B5-87CE-317C04D79B24}" srcOrd="10" destOrd="0" presId="urn:microsoft.com/office/officeart/2005/8/layout/list1#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CE0AE98-477C-45F5-A451-D1890FC54D74}" type="doc">
      <dgm:prSet loTypeId="urn:microsoft.com/office/officeart/2005/8/layout/process5#1" loCatId="process" qsTypeId="urn:microsoft.com/office/officeart/2005/8/quickstyle/simple2#2" qsCatId="simple" csTypeId="urn:microsoft.com/office/officeart/2005/8/colors/colorful2#1" csCatId="colorful" phldr="1"/>
      <dgm:spPr/>
      <dgm:t>
        <a:bodyPr/>
        <a:lstStyle/>
        <a:p>
          <a:endParaRPr lang="en-US"/>
        </a:p>
      </dgm:t>
    </dgm:pt>
    <dgm:pt modelId="{279C3A52-9B45-45C2-8110-5D4789E3E6B4}">
      <dgm:prSet/>
      <dgm:spPr/>
      <dgm:t>
        <a:bodyPr/>
        <a:lstStyle/>
        <a:p>
          <a:r>
            <a:rPr lang="el-GR" b="1" u="sng"/>
            <a:t>ΒΗΜΑ 1: </a:t>
          </a:r>
          <a:r>
            <a:rPr lang="el-GR"/>
            <a:t>Αίτηση Εκδήλωσης Ενδιαφέροντος από φοιτητή στην πλατφόρμα «</a:t>
          </a:r>
          <a:r>
            <a:rPr lang="el-GR">
              <a:hlinkClick xmlns:r="http://schemas.openxmlformats.org/officeDocument/2006/relationships" r:id="rId1"/>
            </a:rPr>
            <a:t>ΦΟΙΤΗΤΙΚΗ ΜΕΡΙΜΝΑ</a:t>
          </a:r>
          <a:r>
            <a:rPr lang="el-GR"/>
            <a:t>»</a:t>
          </a:r>
        </a:p>
        <a:p>
          <a:r>
            <a:rPr lang="el-GR"/>
            <a:t>(μέσω </a:t>
          </a:r>
          <a:r>
            <a:rPr lang="en-US"/>
            <a:t>VPN)</a:t>
          </a:r>
        </a:p>
      </dgm:t>
    </dgm:pt>
    <dgm:pt modelId="{39AAAB68-3E93-4449-9B7A-B457BE14926F}" type="parTrans" cxnId="{6321A1D1-D2BA-43F9-8CFB-50155A65615C}">
      <dgm:prSet/>
      <dgm:spPr/>
      <dgm:t>
        <a:bodyPr/>
        <a:lstStyle/>
        <a:p>
          <a:endParaRPr lang="en-US"/>
        </a:p>
      </dgm:t>
    </dgm:pt>
    <dgm:pt modelId="{40577109-0CC5-49BB-BB1C-9296FB456C0C}" type="sibTrans" cxnId="{6321A1D1-D2BA-43F9-8CFB-50155A65615C}">
      <dgm:prSet/>
      <dgm:spPr/>
      <dgm:t>
        <a:bodyPr/>
        <a:lstStyle/>
        <a:p>
          <a:endParaRPr lang="en-US"/>
        </a:p>
      </dgm:t>
    </dgm:pt>
    <dgm:pt modelId="{D822CC27-3168-46C8-A45D-289B26654895}">
      <dgm:prSet/>
      <dgm:spPr/>
      <dgm:t>
        <a:bodyPr/>
        <a:lstStyle/>
        <a:p>
          <a:r>
            <a:rPr lang="el-GR" b="1" u="sng"/>
            <a:t>ΒΗΜΑ 2:</a:t>
          </a:r>
          <a:r>
            <a:rPr lang="el-GR"/>
            <a:t> Έλεγχος αιτήσεων &amp; </a:t>
          </a:r>
          <a:r>
            <a:rPr lang="el-GR" err="1"/>
            <a:t>μοριοδότηση</a:t>
          </a:r>
          <a:r>
            <a:rPr lang="el-GR"/>
            <a:t> </a:t>
          </a:r>
          <a:r>
            <a:rPr lang="el-GR" b="0" i="0" u="none" strike="noStrike" cap="none">
              <a:solidFill>
                <a:schemeClr val="bg1"/>
              </a:solidFill>
              <a:latin typeface="Corbel" panose="020B0503020204020204"/>
              <a:ea typeface="Corbel" panose="020B0503020204020204"/>
              <a:cs typeface="Corbel" panose="020B0503020204020204"/>
              <a:sym typeface="Corbel" panose="020B0503020204020204"/>
            </a:rPr>
            <a:t>από την Επιτροπή Αξιολόγησης του Τμήματος </a:t>
          </a:r>
          <a:endParaRPr lang="el-GR" b="0" i="0" u="none" strike="noStrike" cap="none">
            <a:solidFill>
              <a:schemeClr val="bg1"/>
            </a:solidFill>
            <a:latin typeface="Arial" panose="020B0604020202020204"/>
            <a:ea typeface="Arial" panose="020B0604020202020204"/>
            <a:cs typeface="Arial" panose="020B0604020202020204"/>
            <a:sym typeface="Arial" panose="020B0604020202020204"/>
          </a:endParaRPr>
        </a:p>
      </dgm:t>
    </dgm:pt>
    <dgm:pt modelId="{720AF9B3-08B0-4DC9-8E6D-00B8F4795CD4}" type="parTrans" cxnId="{07E1E86A-987F-4F8C-8A6F-5F61C6D9A52D}">
      <dgm:prSet/>
      <dgm:spPr/>
      <dgm:t>
        <a:bodyPr/>
        <a:lstStyle/>
        <a:p>
          <a:endParaRPr lang="en-US"/>
        </a:p>
      </dgm:t>
    </dgm:pt>
    <dgm:pt modelId="{235493C4-8389-42E8-A792-8BB2056A8B99}" type="sibTrans" cxnId="{07E1E86A-987F-4F8C-8A6F-5F61C6D9A52D}">
      <dgm:prSet/>
      <dgm:spPr/>
      <dgm:t>
        <a:bodyPr/>
        <a:lstStyle/>
        <a:p>
          <a:endParaRPr lang="en-US"/>
        </a:p>
      </dgm:t>
    </dgm:pt>
    <dgm:pt modelId="{66447F56-F35C-4D96-A1CB-1E3786916D2C}">
      <dgm:prSet/>
      <dgm:spPr/>
      <dgm:t>
        <a:bodyPr/>
        <a:lstStyle/>
        <a:p>
          <a:r>
            <a:rPr lang="el-GR" b="1" u="sng"/>
            <a:t>ΒΗΜΑ 3</a:t>
          </a:r>
          <a:r>
            <a:rPr lang="el-GR"/>
            <a:t>: Ανάρτηση προσωρινών &amp; οριστικών αποτελεσμάτων στην ιστοσελίδα της Π.Α.</a:t>
          </a:r>
        </a:p>
        <a:p>
          <a:r>
            <a:rPr lang="en-US">
              <a:hlinkClick xmlns:r="http://schemas.openxmlformats.org/officeDocument/2006/relationships" r:id="rId2"/>
            </a:rPr>
            <a:t>pa.uth.gr</a:t>
          </a:r>
          <a:endParaRPr lang="en-US"/>
        </a:p>
      </dgm:t>
    </dgm:pt>
    <dgm:pt modelId="{7D87CB4E-3B82-4A1A-879C-615F11653359}" type="parTrans" cxnId="{77B9A6DE-2DD3-4E8D-9456-F39864B0BD3B}">
      <dgm:prSet/>
      <dgm:spPr/>
      <dgm:t>
        <a:bodyPr/>
        <a:lstStyle/>
        <a:p>
          <a:endParaRPr lang="en-US"/>
        </a:p>
      </dgm:t>
    </dgm:pt>
    <dgm:pt modelId="{C8A1966C-5F8F-4D54-B2FE-DBF49DC52FB3}" type="sibTrans" cxnId="{77B9A6DE-2DD3-4E8D-9456-F39864B0BD3B}">
      <dgm:prSet/>
      <dgm:spPr/>
      <dgm:t>
        <a:bodyPr/>
        <a:lstStyle/>
        <a:p>
          <a:endParaRPr lang="en-US"/>
        </a:p>
      </dgm:t>
    </dgm:pt>
    <dgm:pt modelId="{5EF8D4AF-0F46-4F53-A2C4-77A5A976B338}" type="pres">
      <dgm:prSet presAssocID="{ACE0AE98-477C-45F5-A451-D1890FC54D74}" presName="diagram" presStyleCnt="0">
        <dgm:presLayoutVars>
          <dgm:dir/>
          <dgm:resizeHandles val="exact"/>
        </dgm:presLayoutVars>
      </dgm:prSet>
      <dgm:spPr/>
    </dgm:pt>
    <dgm:pt modelId="{DBFCBCCE-940C-4DA0-93FF-E55A7BC6808F}" type="pres">
      <dgm:prSet presAssocID="{279C3A52-9B45-45C2-8110-5D4789E3E6B4}" presName="node" presStyleLbl="node1" presStyleIdx="0" presStyleCnt="3">
        <dgm:presLayoutVars>
          <dgm:bulletEnabled val="1"/>
        </dgm:presLayoutVars>
      </dgm:prSet>
      <dgm:spPr/>
    </dgm:pt>
    <dgm:pt modelId="{83075F08-4756-40AC-BD03-8EFD60A48CCB}" type="pres">
      <dgm:prSet presAssocID="{40577109-0CC5-49BB-BB1C-9296FB456C0C}" presName="sibTrans" presStyleLbl="sibTrans2D1" presStyleIdx="0" presStyleCnt="2"/>
      <dgm:spPr/>
    </dgm:pt>
    <dgm:pt modelId="{12495094-6AB2-4503-AE80-415673A9CD74}" type="pres">
      <dgm:prSet presAssocID="{40577109-0CC5-49BB-BB1C-9296FB456C0C}" presName="connectorText" presStyleLbl="sibTrans2D1" presStyleIdx="0" presStyleCnt="2"/>
      <dgm:spPr/>
    </dgm:pt>
    <dgm:pt modelId="{20C97CC7-566A-4401-A386-8A8A2616980F}" type="pres">
      <dgm:prSet presAssocID="{D822CC27-3168-46C8-A45D-289B26654895}" presName="node" presStyleLbl="node1" presStyleIdx="1" presStyleCnt="3">
        <dgm:presLayoutVars>
          <dgm:bulletEnabled val="1"/>
        </dgm:presLayoutVars>
      </dgm:prSet>
      <dgm:spPr/>
    </dgm:pt>
    <dgm:pt modelId="{3638CCDD-E7B7-40FE-8D46-373522E5DD92}" type="pres">
      <dgm:prSet presAssocID="{235493C4-8389-42E8-A792-8BB2056A8B99}" presName="sibTrans" presStyleLbl="sibTrans2D1" presStyleIdx="1" presStyleCnt="2"/>
      <dgm:spPr/>
    </dgm:pt>
    <dgm:pt modelId="{5D4C77B7-4F30-4317-8C8B-C582B3B9C473}" type="pres">
      <dgm:prSet presAssocID="{235493C4-8389-42E8-A792-8BB2056A8B99}" presName="connectorText" presStyleLbl="sibTrans2D1" presStyleIdx="1" presStyleCnt="2"/>
      <dgm:spPr/>
    </dgm:pt>
    <dgm:pt modelId="{CD3A9878-9D14-4114-A531-BAF1A797EEA4}" type="pres">
      <dgm:prSet presAssocID="{66447F56-F35C-4D96-A1CB-1E3786916D2C}" presName="node" presStyleLbl="node1" presStyleIdx="2" presStyleCnt="3">
        <dgm:presLayoutVars>
          <dgm:bulletEnabled val="1"/>
        </dgm:presLayoutVars>
      </dgm:prSet>
      <dgm:spPr/>
    </dgm:pt>
  </dgm:ptLst>
  <dgm:cxnLst>
    <dgm:cxn modelId="{92E04A2D-D180-4B31-9DBF-C69B93B34013}" type="presOf" srcId="{40577109-0CC5-49BB-BB1C-9296FB456C0C}" destId="{83075F08-4756-40AC-BD03-8EFD60A48CCB}" srcOrd="0" destOrd="0" presId="urn:microsoft.com/office/officeart/2005/8/layout/process5#1"/>
    <dgm:cxn modelId="{4604BF2E-65E6-4230-8A4F-857F4348CD04}" type="presOf" srcId="{235493C4-8389-42E8-A792-8BB2056A8B99}" destId="{3638CCDD-E7B7-40FE-8D46-373522E5DD92}" srcOrd="0" destOrd="0" presId="urn:microsoft.com/office/officeart/2005/8/layout/process5#1"/>
    <dgm:cxn modelId="{8BE08563-AAEF-45D7-B2DE-368CF6A0443E}" type="presOf" srcId="{ACE0AE98-477C-45F5-A451-D1890FC54D74}" destId="{5EF8D4AF-0F46-4F53-A2C4-77A5A976B338}" srcOrd="0" destOrd="0" presId="urn:microsoft.com/office/officeart/2005/8/layout/process5#1"/>
    <dgm:cxn modelId="{C9E92764-B732-4D56-89AA-AC15CE34C2A8}" type="presOf" srcId="{66447F56-F35C-4D96-A1CB-1E3786916D2C}" destId="{CD3A9878-9D14-4114-A531-BAF1A797EEA4}" srcOrd="0" destOrd="0" presId="urn:microsoft.com/office/officeart/2005/8/layout/process5#1"/>
    <dgm:cxn modelId="{07E1E86A-987F-4F8C-8A6F-5F61C6D9A52D}" srcId="{ACE0AE98-477C-45F5-A451-D1890FC54D74}" destId="{D822CC27-3168-46C8-A45D-289B26654895}" srcOrd="1" destOrd="0" parTransId="{720AF9B3-08B0-4DC9-8E6D-00B8F4795CD4}" sibTransId="{235493C4-8389-42E8-A792-8BB2056A8B99}"/>
    <dgm:cxn modelId="{FD2AD951-A2EF-4DFD-B4F5-4F0143755D1D}" type="presOf" srcId="{235493C4-8389-42E8-A792-8BB2056A8B99}" destId="{5D4C77B7-4F30-4317-8C8B-C582B3B9C473}" srcOrd="1" destOrd="0" presId="urn:microsoft.com/office/officeart/2005/8/layout/process5#1"/>
    <dgm:cxn modelId="{61FB4199-FF15-4A83-82FE-C62A57D561C8}" type="presOf" srcId="{40577109-0CC5-49BB-BB1C-9296FB456C0C}" destId="{12495094-6AB2-4503-AE80-415673A9CD74}" srcOrd="1" destOrd="0" presId="urn:microsoft.com/office/officeart/2005/8/layout/process5#1"/>
    <dgm:cxn modelId="{FBE4DEBA-968E-478E-999E-2168908D56C2}" type="presOf" srcId="{D822CC27-3168-46C8-A45D-289B26654895}" destId="{20C97CC7-566A-4401-A386-8A8A2616980F}" srcOrd="0" destOrd="0" presId="urn:microsoft.com/office/officeart/2005/8/layout/process5#1"/>
    <dgm:cxn modelId="{6321A1D1-D2BA-43F9-8CFB-50155A65615C}" srcId="{ACE0AE98-477C-45F5-A451-D1890FC54D74}" destId="{279C3A52-9B45-45C2-8110-5D4789E3E6B4}" srcOrd="0" destOrd="0" parTransId="{39AAAB68-3E93-4449-9B7A-B457BE14926F}" sibTransId="{40577109-0CC5-49BB-BB1C-9296FB456C0C}"/>
    <dgm:cxn modelId="{77B9A6DE-2DD3-4E8D-9456-F39864B0BD3B}" srcId="{ACE0AE98-477C-45F5-A451-D1890FC54D74}" destId="{66447F56-F35C-4D96-A1CB-1E3786916D2C}" srcOrd="2" destOrd="0" parTransId="{7D87CB4E-3B82-4A1A-879C-615F11653359}" sibTransId="{C8A1966C-5F8F-4D54-B2FE-DBF49DC52FB3}"/>
    <dgm:cxn modelId="{628917ED-10BF-4B19-85FA-76F8EC3F93C9}" type="presOf" srcId="{279C3A52-9B45-45C2-8110-5D4789E3E6B4}" destId="{DBFCBCCE-940C-4DA0-93FF-E55A7BC6808F}" srcOrd="0" destOrd="0" presId="urn:microsoft.com/office/officeart/2005/8/layout/process5#1"/>
    <dgm:cxn modelId="{2B4D50C9-1829-419A-8233-434FCDB90992}" type="presParOf" srcId="{5EF8D4AF-0F46-4F53-A2C4-77A5A976B338}" destId="{DBFCBCCE-940C-4DA0-93FF-E55A7BC6808F}" srcOrd="0" destOrd="0" presId="urn:microsoft.com/office/officeart/2005/8/layout/process5#1"/>
    <dgm:cxn modelId="{55DC2DFA-E81B-4B77-877D-24FCFA07D8DB}" type="presParOf" srcId="{5EF8D4AF-0F46-4F53-A2C4-77A5A976B338}" destId="{83075F08-4756-40AC-BD03-8EFD60A48CCB}" srcOrd="1" destOrd="0" presId="urn:microsoft.com/office/officeart/2005/8/layout/process5#1"/>
    <dgm:cxn modelId="{C966F069-B92F-48DC-9F5A-F834C58951BF}" type="presParOf" srcId="{83075F08-4756-40AC-BD03-8EFD60A48CCB}" destId="{12495094-6AB2-4503-AE80-415673A9CD74}" srcOrd="0" destOrd="0" presId="urn:microsoft.com/office/officeart/2005/8/layout/process5#1"/>
    <dgm:cxn modelId="{D57FA1DC-8F40-4DDB-AA0A-574C456D8170}" type="presParOf" srcId="{5EF8D4AF-0F46-4F53-A2C4-77A5A976B338}" destId="{20C97CC7-566A-4401-A386-8A8A2616980F}" srcOrd="2" destOrd="0" presId="urn:microsoft.com/office/officeart/2005/8/layout/process5#1"/>
    <dgm:cxn modelId="{A469EB30-F1B0-4592-99CE-2BD65D4DDCC0}" type="presParOf" srcId="{5EF8D4AF-0F46-4F53-A2C4-77A5A976B338}" destId="{3638CCDD-E7B7-40FE-8D46-373522E5DD92}" srcOrd="3" destOrd="0" presId="urn:microsoft.com/office/officeart/2005/8/layout/process5#1"/>
    <dgm:cxn modelId="{1E346A8D-707F-4F01-9332-529384B5DBB3}" type="presParOf" srcId="{3638CCDD-E7B7-40FE-8D46-373522E5DD92}" destId="{5D4C77B7-4F30-4317-8C8B-C582B3B9C473}" srcOrd="0" destOrd="0" presId="urn:microsoft.com/office/officeart/2005/8/layout/process5#1"/>
    <dgm:cxn modelId="{69DD5D44-5D69-411F-9AF6-25FB373C2326}" type="presParOf" srcId="{5EF8D4AF-0F46-4F53-A2C4-77A5A976B338}" destId="{CD3A9878-9D14-4114-A531-BAF1A797EEA4}" srcOrd="4" destOrd="0" presId="urn:microsoft.com/office/officeart/2005/8/layout/process5#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62B649F-513D-4FF3-B084-1D2A25D7E3C0}" type="doc">
      <dgm:prSet loTypeId="urn:microsoft.com/office/officeart/2008/layout/LinedList" loCatId="list" qsTypeId="urn:microsoft.com/office/officeart/2005/8/quickstyle/simple4#1" qsCatId="simple" csTypeId="urn:microsoft.com/office/officeart/2005/8/colors/colorful2#2" csCatId="colorful" phldr="1"/>
      <dgm:spPr/>
      <dgm:t>
        <a:bodyPr/>
        <a:lstStyle/>
        <a:p>
          <a:endParaRPr lang="en-US"/>
        </a:p>
      </dgm:t>
    </dgm:pt>
    <dgm:pt modelId="{0BBF6FAD-6281-4465-893F-6B7AC8B3136C}">
      <dgm:prSet/>
      <dgm:spPr/>
      <dgm:t>
        <a:bodyPr/>
        <a:lstStyle/>
        <a:p>
          <a:r>
            <a:rPr lang="el-GR" dirty="0"/>
            <a:t>1. Συνδεθείτε στην πλατφόρμα   </a:t>
          </a:r>
          <a:r>
            <a:rPr lang="el-GR" u="sng" dirty="0">
              <a:solidFill>
                <a:srgbClr val="1C1CFD"/>
              </a:solidFill>
              <a:hlinkClick xmlns:r="http://schemas.openxmlformats.org/officeDocument/2006/relationships" r:id="rId1"/>
            </a:rPr>
            <a:t>https://sw-app.uth.gr/</a:t>
          </a:r>
          <a:r>
            <a:rPr lang="el-GR" dirty="0">
              <a:solidFill>
                <a:srgbClr val="1C1CFD"/>
              </a:solidFill>
            </a:rPr>
            <a:t>   </a:t>
          </a:r>
          <a:r>
            <a:rPr lang="el-GR" dirty="0"/>
            <a:t>με τα συνθηματικά του ιδρυματικού σας λογαριασμού (μέσω </a:t>
          </a:r>
          <a:r>
            <a:rPr lang="en-US" dirty="0"/>
            <a:t>VPN </a:t>
          </a:r>
          <a:r>
            <a:rPr lang="el-GR" dirty="0"/>
            <a:t>του Πανεπιστημίου).</a:t>
          </a:r>
          <a:endParaRPr lang="en-US" dirty="0"/>
        </a:p>
      </dgm:t>
    </dgm:pt>
    <dgm:pt modelId="{B4C717F5-9D6B-4BF0-AB4C-AAFA0C5E9776}" type="parTrans" cxnId="{C3EEDBFA-5521-47C0-B4BC-23EFF7100FB4}">
      <dgm:prSet/>
      <dgm:spPr/>
      <dgm:t>
        <a:bodyPr/>
        <a:lstStyle/>
        <a:p>
          <a:endParaRPr lang="en-US"/>
        </a:p>
      </dgm:t>
    </dgm:pt>
    <dgm:pt modelId="{686EAE31-7709-4C02-9A01-E9B91CE87B00}" type="sibTrans" cxnId="{C3EEDBFA-5521-47C0-B4BC-23EFF7100FB4}">
      <dgm:prSet/>
      <dgm:spPr/>
      <dgm:t>
        <a:bodyPr/>
        <a:lstStyle/>
        <a:p>
          <a:endParaRPr lang="en-US"/>
        </a:p>
      </dgm:t>
    </dgm:pt>
    <dgm:pt modelId="{58766CFD-CAAD-49A4-9E38-58975C7E8114}">
      <dgm:prSet/>
      <dgm:spPr/>
      <dgm:t>
        <a:bodyPr/>
        <a:lstStyle/>
        <a:p>
          <a:r>
            <a:rPr lang="el-GR"/>
            <a:t>2. Επιλέγετε αριστερά το μενού «</a:t>
          </a:r>
          <a:r>
            <a:rPr lang="el-GR" b="1"/>
            <a:t>Οι αιτήσεις μου</a:t>
          </a:r>
          <a:r>
            <a:rPr lang="el-GR"/>
            <a:t>».</a:t>
          </a:r>
          <a:endParaRPr lang="en-US"/>
        </a:p>
      </dgm:t>
    </dgm:pt>
    <dgm:pt modelId="{E83627C7-21F4-4BCE-9BD2-24461D463ED6}" type="parTrans" cxnId="{1BF1944B-8B27-46FD-BD22-F3ABC5B23C75}">
      <dgm:prSet/>
      <dgm:spPr/>
      <dgm:t>
        <a:bodyPr/>
        <a:lstStyle/>
        <a:p>
          <a:endParaRPr lang="en-US"/>
        </a:p>
      </dgm:t>
    </dgm:pt>
    <dgm:pt modelId="{CD3ECD95-CE6F-43FE-B105-559771476E08}" type="sibTrans" cxnId="{1BF1944B-8B27-46FD-BD22-F3ABC5B23C75}">
      <dgm:prSet/>
      <dgm:spPr/>
      <dgm:t>
        <a:bodyPr/>
        <a:lstStyle/>
        <a:p>
          <a:endParaRPr lang="en-US"/>
        </a:p>
      </dgm:t>
    </dgm:pt>
    <dgm:pt modelId="{EAFA4697-DF49-4E0E-92C3-63B65592D5E8}">
      <dgm:prSet/>
      <dgm:spPr/>
      <dgm:t>
        <a:bodyPr/>
        <a:lstStyle/>
        <a:p>
          <a:r>
            <a:rPr lang="el-GR"/>
            <a:t>3. Πατάτε επάνω δεξιά «</a:t>
          </a:r>
          <a:r>
            <a:rPr lang="el-GR" b="1"/>
            <a:t>Δημιουργία Νέας αίτησης</a:t>
          </a:r>
          <a:r>
            <a:rPr lang="el-GR"/>
            <a:t>»</a:t>
          </a:r>
          <a:endParaRPr lang="en-US"/>
        </a:p>
      </dgm:t>
    </dgm:pt>
    <dgm:pt modelId="{CCAE15C3-FD58-4670-B788-D87680F4D8B8}" type="parTrans" cxnId="{97B404EF-21E9-4D21-9E02-4A39527D691F}">
      <dgm:prSet/>
      <dgm:spPr/>
      <dgm:t>
        <a:bodyPr/>
        <a:lstStyle/>
        <a:p>
          <a:endParaRPr lang="en-US"/>
        </a:p>
      </dgm:t>
    </dgm:pt>
    <dgm:pt modelId="{A5369EAD-1C80-4886-95B8-0731D953B250}" type="sibTrans" cxnId="{97B404EF-21E9-4D21-9E02-4A39527D691F}">
      <dgm:prSet/>
      <dgm:spPr/>
      <dgm:t>
        <a:bodyPr/>
        <a:lstStyle/>
        <a:p>
          <a:endParaRPr lang="en-US"/>
        </a:p>
      </dgm:t>
    </dgm:pt>
    <dgm:pt modelId="{5A1D2FF2-9C88-4120-961E-30676FED72A4}">
      <dgm:prSet/>
      <dgm:spPr/>
      <dgm:t>
        <a:bodyPr/>
        <a:lstStyle/>
        <a:p>
          <a:r>
            <a:rPr lang="el-GR"/>
            <a:t>4. Στον Τύπο Αίτησης επιλέγετε «</a:t>
          </a:r>
          <a:r>
            <a:rPr lang="el-GR" b="1"/>
            <a:t>ΠΑ-Στάδιο 1 Αίτηση Εκδήλωσης Ενδιαφέροντος Συμμετοχής στην Πρακτική Άσκηση»</a:t>
          </a:r>
          <a:r>
            <a:rPr lang="el-GR"/>
            <a:t> και πατάτε «</a:t>
          </a:r>
          <a:r>
            <a:rPr lang="el-GR" b="1"/>
            <a:t>Δημιουργία</a:t>
          </a:r>
          <a:r>
            <a:rPr lang="el-GR"/>
            <a:t>»</a:t>
          </a:r>
          <a:endParaRPr lang="en-US"/>
        </a:p>
      </dgm:t>
    </dgm:pt>
    <dgm:pt modelId="{8E70EBBC-9325-48F8-9F43-B623DB1C974D}" type="parTrans" cxnId="{D6D8BAE5-ABCD-40F2-8D7B-CCF0AF4179B6}">
      <dgm:prSet/>
      <dgm:spPr/>
      <dgm:t>
        <a:bodyPr/>
        <a:lstStyle/>
        <a:p>
          <a:endParaRPr lang="en-US"/>
        </a:p>
      </dgm:t>
    </dgm:pt>
    <dgm:pt modelId="{9340A55E-6003-4FCA-9304-4784294ECF06}" type="sibTrans" cxnId="{D6D8BAE5-ABCD-40F2-8D7B-CCF0AF4179B6}">
      <dgm:prSet/>
      <dgm:spPr/>
      <dgm:t>
        <a:bodyPr/>
        <a:lstStyle/>
        <a:p>
          <a:endParaRPr lang="en-US"/>
        </a:p>
      </dgm:t>
    </dgm:pt>
    <dgm:pt modelId="{7B2AE25C-5808-412E-B714-5F45D5E790FB}">
      <dgm:prSet/>
      <dgm:spPr/>
      <dgm:t>
        <a:bodyPr/>
        <a:lstStyle/>
        <a:p>
          <a:endParaRPr lang="el-GR"/>
        </a:p>
        <a:p>
          <a:r>
            <a:rPr lang="el-GR"/>
            <a:t>*Διαβάστε προσεκτικά και ακολουθήστε τις οδηγίες που αναγράφονται στην καρτέλα «Γενικά Στοιχεία»</a:t>
          </a:r>
          <a:endParaRPr lang="en-US"/>
        </a:p>
      </dgm:t>
    </dgm:pt>
    <dgm:pt modelId="{C7E9161C-8A97-4FAB-AC54-B55591E21CCF}" type="parTrans" cxnId="{3734562D-18DF-4F4B-9518-6353E92D6CEF}">
      <dgm:prSet/>
      <dgm:spPr/>
      <dgm:t>
        <a:bodyPr/>
        <a:lstStyle/>
        <a:p>
          <a:endParaRPr lang="en-US"/>
        </a:p>
      </dgm:t>
    </dgm:pt>
    <dgm:pt modelId="{F0CA862C-5697-42C4-A232-CAB403FA0398}" type="sibTrans" cxnId="{3734562D-18DF-4F4B-9518-6353E92D6CEF}">
      <dgm:prSet/>
      <dgm:spPr/>
      <dgm:t>
        <a:bodyPr/>
        <a:lstStyle/>
        <a:p>
          <a:endParaRPr lang="en-US"/>
        </a:p>
      </dgm:t>
    </dgm:pt>
    <dgm:pt modelId="{F2BCBB2B-998F-4D17-A118-BD81A7ED97B1}" type="pres">
      <dgm:prSet presAssocID="{462B649F-513D-4FF3-B084-1D2A25D7E3C0}" presName="vert0" presStyleCnt="0">
        <dgm:presLayoutVars>
          <dgm:dir/>
          <dgm:animOne val="branch"/>
          <dgm:animLvl val="lvl"/>
        </dgm:presLayoutVars>
      </dgm:prSet>
      <dgm:spPr/>
    </dgm:pt>
    <dgm:pt modelId="{497B1BA5-C47E-45B1-9F3A-9F799C291592}" type="pres">
      <dgm:prSet presAssocID="{0BBF6FAD-6281-4465-893F-6B7AC8B3136C}" presName="thickLine" presStyleLbl="alignNode1" presStyleIdx="0" presStyleCnt="5"/>
      <dgm:spPr/>
    </dgm:pt>
    <dgm:pt modelId="{987FFA0A-959B-446F-BD13-729BCE0677CC}" type="pres">
      <dgm:prSet presAssocID="{0BBF6FAD-6281-4465-893F-6B7AC8B3136C}" presName="horz1" presStyleCnt="0"/>
      <dgm:spPr/>
    </dgm:pt>
    <dgm:pt modelId="{587D0A38-8309-40B2-8614-B6377BF54360}" type="pres">
      <dgm:prSet presAssocID="{0BBF6FAD-6281-4465-893F-6B7AC8B3136C}" presName="tx1" presStyleLbl="revTx" presStyleIdx="0" presStyleCnt="5"/>
      <dgm:spPr/>
    </dgm:pt>
    <dgm:pt modelId="{9ADC3E2F-CC04-4FA3-BC88-A55A88626CBF}" type="pres">
      <dgm:prSet presAssocID="{0BBF6FAD-6281-4465-893F-6B7AC8B3136C}" presName="vert1" presStyleCnt="0"/>
      <dgm:spPr/>
    </dgm:pt>
    <dgm:pt modelId="{A61EC41E-EB99-43AB-9B84-0D1EFD0994E1}" type="pres">
      <dgm:prSet presAssocID="{58766CFD-CAAD-49A4-9E38-58975C7E8114}" presName="thickLine" presStyleLbl="alignNode1" presStyleIdx="1" presStyleCnt="5"/>
      <dgm:spPr/>
    </dgm:pt>
    <dgm:pt modelId="{74A800D9-BD66-44A0-8F1E-A081177CC955}" type="pres">
      <dgm:prSet presAssocID="{58766CFD-CAAD-49A4-9E38-58975C7E8114}" presName="horz1" presStyleCnt="0"/>
      <dgm:spPr/>
    </dgm:pt>
    <dgm:pt modelId="{CA19D024-EBD6-435D-B29D-691DF77FB73B}" type="pres">
      <dgm:prSet presAssocID="{58766CFD-CAAD-49A4-9E38-58975C7E8114}" presName="tx1" presStyleLbl="revTx" presStyleIdx="1" presStyleCnt="5"/>
      <dgm:spPr/>
    </dgm:pt>
    <dgm:pt modelId="{CAE30A2B-ACBA-4621-A042-C45565FDEBDD}" type="pres">
      <dgm:prSet presAssocID="{58766CFD-CAAD-49A4-9E38-58975C7E8114}" presName="vert1" presStyleCnt="0"/>
      <dgm:spPr/>
    </dgm:pt>
    <dgm:pt modelId="{7AAA1696-1672-4B68-945E-5ADAF9A1F551}" type="pres">
      <dgm:prSet presAssocID="{EAFA4697-DF49-4E0E-92C3-63B65592D5E8}" presName="thickLine" presStyleLbl="alignNode1" presStyleIdx="2" presStyleCnt="5"/>
      <dgm:spPr/>
    </dgm:pt>
    <dgm:pt modelId="{ADA45FDD-F4D1-4765-8761-B1C9A9114542}" type="pres">
      <dgm:prSet presAssocID="{EAFA4697-DF49-4E0E-92C3-63B65592D5E8}" presName="horz1" presStyleCnt="0"/>
      <dgm:spPr/>
    </dgm:pt>
    <dgm:pt modelId="{8B54D7A7-27AE-40AA-9E9D-B986D4AF78DB}" type="pres">
      <dgm:prSet presAssocID="{EAFA4697-DF49-4E0E-92C3-63B65592D5E8}" presName="tx1" presStyleLbl="revTx" presStyleIdx="2" presStyleCnt="5"/>
      <dgm:spPr/>
    </dgm:pt>
    <dgm:pt modelId="{B284C5D7-A0ED-40CE-9E6F-B4E22DD64EA1}" type="pres">
      <dgm:prSet presAssocID="{EAFA4697-DF49-4E0E-92C3-63B65592D5E8}" presName="vert1" presStyleCnt="0"/>
      <dgm:spPr/>
    </dgm:pt>
    <dgm:pt modelId="{E0A87E28-B56E-4B7D-AF8E-4169D0B2EA33}" type="pres">
      <dgm:prSet presAssocID="{5A1D2FF2-9C88-4120-961E-30676FED72A4}" presName="thickLine" presStyleLbl="alignNode1" presStyleIdx="3" presStyleCnt="5"/>
      <dgm:spPr/>
    </dgm:pt>
    <dgm:pt modelId="{D8A5035A-445D-47D4-BED3-4EC62B841DD1}" type="pres">
      <dgm:prSet presAssocID="{5A1D2FF2-9C88-4120-961E-30676FED72A4}" presName="horz1" presStyleCnt="0"/>
      <dgm:spPr/>
    </dgm:pt>
    <dgm:pt modelId="{B9B3BEF9-CCB4-455D-A970-70EE455D4493}" type="pres">
      <dgm:prSet presAssocID="{5A1D2FF2-9C88-4120-961E-30676FED72A4}" presName="tx1" presStyleLbl="revTx" presStyleIdx="3" presStyleCnt="5"/>
      <dgm:spPr/>
    </dgm:pt>
    <dgm:pt modelId="{AB75D764-11FB-41EA-9EE9-1D0786539EEE}" type="pres">
      <dgm:prSet presAssocID="{5A1D2FF2-9C88-4120-961E-30676FED72A4}" presName="vert1" presStyleCnt="0"/>
      <dgm:spPr/>
    </dgm:pt>
    <dgm:pt modelId="{A57199A8-AB2D-450D-923A-3E22E0F51EAB}" type="pres">
      <dgm:prSet presAssocID="{7B2AE25C-5808-412E-B714-5F45D5E790FB}" presName="thickLine" presStyleLbl="alignNode1" presStyleIdx="4" presStyleCnt="5"/>
      <dgm:spPr/>
    </dgm:pt>
    <dgm:pt modelId="{5CD28357-57E3-484C-BC74-3257F1793303}" type="pres">
      <dgm:prSet presAssocID="{7B2AE25C-5808-412E-B714-5F45D5E790FB}" presName="horz1" presStyleCnt="0"/>
      <dgm:spPr/>
    </dgm:pt>
    <dgm:pt modelId="{950C9932-7A8A-49E7-BA74-6840B34B16BE}" type="pres">
      <dgm:prSet presAssocID="{7B2AE25C-5808-412E-B714-5F45D5E790FB}" presName="tx1" presStyleLbl="revTx" presStyleIdx="4" presStyleCnt="5"/>
      <dgm:spPr/>
    </dgm:pt>
    <dgm:pt modelId="{9BD86780-B368-4EE9-9E08-8F26BCDCB928}" type="pres">
      <dgm:prSet presAssocID="{7B2AE25C-5808-412E-B714-5F45D5E790FB}" presName="vert1" presStyleCnt="0"/>
      <dgm:spPr/>
    </dgm:pt>
  </dgm:ptLst>
  <dgm:cxnLst>
    <dgm:cxn modelId="{231E9E24-3A6F-4099-A72F-462333A49955}" type="presOf" srcId="{462B649F-513D-4FF3-B084-1D2A25D7E3C0}" destId="{F2BCBB2B-998F-4D17-A118-BD81A7ED97B1}" srcOrd="0" destOrd="0" presId="urn:microsoft.com/office/officeart/2008/layout/LinedList"/>
    <dgm:cxn modelId="{5F0A5B25-F2F5-4233-A7C7-D47799D884BA}" type="presOf" srcId="{58766CFD-CAAD-49A4-9E38-58975C7E8114}" destId="{CA19D024-EBD6-435D-B29D-691DF77FB73B}" srcOrd="0" destOrd="0" presId="urn:microsoft.com/office/officeart/2008/layout/LinedList"/>
    <dgm:cxn modelId="{3734562D-18DF-4F4B-9518-6353E92D6CEF}" srcId="{462B649F-513D-4FF3-B084-1D2A25D7E3C0}" destId="{7B2AE25C-5808-412E-B714-5F45D5E790FB}" srcOrd="4" destOrd="0" parTransId="{C7E9161C-8A97-4FAB-AC54-B55591E21CCF}" sibTransId="{F0CA862C-5697-42C4-A232-CAB403FA0398}"/>
    <dgm:cxn modelId="{745FC035-14E2-4952-B102-51E0B8061BFD}" type="presOf" srcId="{5A1D2FF2-9C88-4120-961E-30676FED72A4}" destId="{B9B3BEF9-CCB4-455D-A970-70EE455D4493}" srcOrd="0" destOrd="0" presId="urn:microsoft.com/office/officeart/2008/layout/LinedList"/>
    <dgm:cxn modelId="{817B1736-A6DF-4396-B0F5-D2F6B4FFE626}" type="presOf" srcId="{0BBF6FAD-6281-4465-893F-6B7AC8B3136C}" destId="{587D0A38-8309-40B2-8614-B6377BF54360}" srcOrd="0" destOrd="0" presId="urn:microsoft.com/office/officeart/2008/layout/LinedList"/>
    <dgm:cxn modelId="{4A10A549-752A-428C-81CF-D17954093D08}" type="presOf" srcId="{EAFA4697-DF49-4E0E-92C3-63B65592D5E8}" destId="{8B54D7A7-27AE-40AA-9E9D-B986D4AF78DB}" srcOrd="0" destOrd="0" presId="urn:microsoft.com/office/officeart/2008/layout/LinedList"/>
    <dgm:cxn modelId="{1BF1944B-8B27-46FD-BD22-F3ABC5B23C75}" srcId="{462B649F-513D-4FF3-B084-1D2A25D7E3C0}" destId="{58766CFD-CAAD-49A4-9E38-58975C7E8114}" srcOrd="1" destOrd="0" parTransId="{E83627C7-21F4-4BCE-9BD2-24461D463ED6}" sibTransId="{CD3ECD95-CE6F-43FE-B105-559771476E08}"/>
    <dgm:cxn modelId="{1DBC0A78-81C0-40CF-9377-1E2951C94495}" type="presOf" srcId="{7B2AE25C-5808-412E-B714-5F45D5E790FB}" destId="{950C9932-7A8A-49E7-BA74-6840B34B16BE}" srcOrd="0" destOrd="0" presId="urn:microsoft.com/office/officeart/2008/layout/LinedList"/>
    <dgm:cxn modelId="{D6D8BAE5-ABCD-40F2-8D7B-CCF0AF4179B6}" srcId="{462B649F-513D-4FF3-B084-1D2A25D7E3C0}" destId="{5A1D2FF2-9C88-4120-961E-30676FED72A4}" srcOrd="3" destOrd="0" parTransId="{8E70EBBC-9325-48F8-9F43-B623DB1C974D}" sibTransId="{9340A55E-6003-4FCA-9304-4784294ECF06}"/>
    <dgm:cxn modelId="{97B404EF-21E9-4D21-9E02-4A39527D691F}" srcId="{462B649F-513D-4FF3-B084-1D2A25D7E3C0}" destId="{EAFA4697-DF49-4E0E-92C3-63B65592D5E8}" srcOrd="2" destOrd="0" parTransId="{CCAE15C3-FD58-4670-B788-D87680F4D8B8}" sibTransId="{A5369EAD-1C80-4886-95B8-0731D953B250}"/>
    <dgm:cxn modelId="{C3EEDBFA-5521-47C0-B4BC-23EFF7100FB4}" srcId="{462B649F-513D-4FF3-B084-1D2A25D7E3C0}" destId="{0BBF6FAD-6281-4465-893F-6B7AC8B3136C}" srcOrd="0" destOrd="0" parTransId="{B4C717F5-9D6B-4BF0-AB4C-AAFA0C5E9776}" sibTransId="{686EAE31-7709-4C02-9A01-E9B91CE87B00}"/>
    <dgm:cxn modelId="{E5D30D77-A4B9-411F-AE73-DBE54F6908D2}" type="presParOf" srcId="{F2BCBB2B-998F-4D17-A118-BD81A7ED97B1}" destId="{497B1BA5-C47E-45B1-9F3A-9F799C291592}" srcOrd="0" destOrd="0" presId="urn:microsoft.com/office/officeart/2008/layout/LinedList"/>
    <dgm:cxn modelId="{824F20E0-1F98-4C5E-9428-243117F5FDF4}" type="presParOf" srcId="{F2BCBB2B-998F-4D17-A118-BD81A7ED97B1}" destId="{987FFA0A-959B-446F-BD13-729BCE0677CC}" srcOrd="1" destOrd="0" presId="urn:microsoft.com/office/officeart/2008/layout/LinedList"/>
    <dgm:cxn modelId="{9D056401-B7C9-481D-9B76-9FF0E1D40564}" type="presParOf" srcId="{987FFA0A-959B-446F-BD13-729BCE0677CC}" destId="{587D0A38-8309-40B2-8614-B6377BF54360}" srcOrd="0" destOrd="0" presId="urn:microsoft.com/office/officeart/2008/layout/LinedList"/>
    <dgm:cxn modelId="{D71AC2C9-A439-42CE-B466-B44820B891D9}" type="presParOf" srcId="{987FFA0A-959B-446F-BD13-729BCE0677CC}" destId="{9ADC3E2F-CC04-4FA3-BC88-A55A88626CBF}" srcOrd="1" destOrd="0" presId="urn:microsoft.com/office/officeart/2008/layout/LinedList"/>
    <dgm:cxn modelId="{42BD9DB1-2D50-4DAD-A3EF-D9B469D27E0F}" type="presParOf" srcId="{F2BCBB2B-998F-4D17-A118-BD81A7ED97B1}" destId="{A61EC41E-EB99-43AB-9B84-0D1EFD0994E1}" srcOrd="2" destOrd="0" presId="urn:microsoft.com/office/officeart/2008/layout/LinedList"/>
    <dgm:cxn modelId="{DACAD8CE-D47D-41E4-A591-AC09FA8FA62B}" type="presParOf" srcId="{F2BCBB2B-998F-4D17-A118-BD81A7ED97B1}" destId="{74A800D9-BD66-44A0-8F1E-A081177CC955}" srcOrd="3" destOrd="0" presId="urn:microsoft.com/office/officeart/2008/layout/LinedList"/>
    <dgm:cxn modelId="{D6A44BE2-DC8A-4E2E-BBD1-473BC96861D8}" type="presParOf" srcId="{74A800D9-BD66-44A0-8F1E-A081177CC955}" destId="{CA19D024-EBD6-435D-B29D-691DF77FB73B}" srcOrd="0" destOrd="0" presId="urn:microsoft.com/office/officeart/2008/layout/LinedList"/>
    <dgm:cxn modelId="{5EC704E7-2B28-4EB1-9011-31067D005B97}" type="presParOf" srcId="{74A800D9-BD66-44A0-8F1E-A081177CC955}" destId="{CAE30A2B-ACBA-4621-A042-C45565FDEBDD}" srcOrd="1" destOrd="0" presId="urn:microsoft.com/office/officeart/2008/layout/LinedList"/>
    <dgm:cxn modelId="{D0A3EC96-1787-44F8-8D6D-37252BB9B74A}" type="presParOf" srcId="{F2BCBB2B-998F-4D17-A118-BD81A7ED97B1}" destId="{7AAA1696-1672-4B68-945E-5ADAF9A1F551}" srcOrd="4" destOrd="0" presId="urn:microsoft.com/office/officeart/2008/layout/LinedList"/>
    <dgm:cxn modelId="{22D4297C-6F85-4AD6-BFB4-3AF1EB4CB6E4}" type="presParOf" srcId="{F2BCBB2B-998F-4D17-A118-BD81A7ED97B1}" destId="{ADA45FDD-F4D1-4765-8761-B1C9A9114542}" srcOrd="5" destOrd="0" presId="urn:microsoft.com/office/officeart/2008/layout/LinedList"/>
    <dgm:cxn modelId="{1360E29A-E264-4DD4-BD6D-75E394B2504D}" type="presParOf" srcId="{ADA45FDD-F4D1-4765-8761-B1C9A9114542}" destId="{8B54D7A7-27AE-40AA-9E9D-B986D4AF78DB}" srcOrd="0" destOrd="0" presId="urn:microsoft.com/office/officeart/2008/layout/LinedList"/>
    <dgm:cxn modelId="{57D153FA-6BC7-4154-8609-45F0AF3E77B5}" type="presParOf" srcId="{ADA45FDD-F4D1-4765-8761-B1C9A9114542}" destId="{B284C5D7-A0ED-40CE-9E6F-B4E22DD64EA1}" srcOrd="1" destOrd="0" presId="urn:microsoft.com/office/officeart/2008/layout/LinedList"/>
    <dgm:cxn modelId="{1338ECA0-87EB-4C04-8141-93D6838E341A}" type="presParOf" srcId="{F2BCBB2B-998F-4D17-A118-BD81A7ED97B1}" destId="{E0A87E28-B56E-4B7D-AF8E-4169D0B2EA33}" srcOrd="6" destOrd="0" presId="urn:microsoft.com/office/officeart/2008/layout/LinedList"/>
    <dgm:cxn modelId="{D22CD5B3-F709-4171-9EF8-38BECC0F9F96}" type="presParOf" srcId="{F2BCBB2B-998F-4D17-A118-BD81A7ED97B1}" destId="{D8A5035A-445D-47D4-BED3-4EC62B841DD1}" srcOrd="7" destOrd="0" presId="urn:microsoft.com/office/officeart/2008/layout/LinedList"/>
    <dgm:cxn modelId="{5DA22573-506B-4ADB-96FC-37672384A7A1}" type="presParOf" srcId="{D8A5035A-445D-47D4-BED3-4EC62B841DD1}" destId="{B9B3BEF9-CCB4-455D-A970-70EE455D4493}" srcOrd="0" destOrd="0" presId="urn:microsoft.com/office/officeart/2008/layout/LinedList"/>
    <dgm:cxn modelId="{1AC0CBE0-1129-4A34-BCF6-6E491C34CCED}" type="presParOf" srcId="{D8A5035A-445D-47D4-BED3-4EC62B841DD1}" destId="{AB75D764-11FB-41EA-9EE9-1D0786539EEE}" srcOrd="1" destOrd="0" presId="urn:microsoft.com/office/officeart/2008/layout/LinedList"/>
    <dgm:cxn modelId="{E11F408E-0A40-4238-84C1-04E56366DB08}" type="presParOf" srcId="{F2BCBB2B-998F-4D17-A118-BD81A7ED97B1}" destId="{A57199A8-AB2D-450D-923A-3E22E0F51EAB}" srcOrd="8" destOrd="0" presId="urn:microsoft.com/office/officeart/2008/layout/LinedList"/>
    <dgm:cxn modelId="{6576205C-943D-40DF-96F5-2A8CF580437D}" type="presParOf" srcId="{F2BCBB2B-998F-4D17-A118-BD81A7ED97B1}" destId="{5CD28357-57E3-484C-BC74-3257F1793303}" srcOrd="9" destOrd="0" presId="urn:microsoft.com/office/officeart/2008/layout/LinedList"/>
    <dgm:cxn modelId="{3C2DEC85-2948-4DE8-AC36-E5871DCB85FA}" type="presParOf" srcId="{5CD28357-57E3-484C-BC74-3257F1793303}" destId="{950C9932-7A8A-49E7-BA74-6840B34B16BE}" srcOrd="0" destOrd="0" presId="urn:microsoft.com/office/officeart/2008/layout/LinedList"/>
    <dgm:cxn modelId="{9E2B188E-9F35-4D40-AE1A-4BBFBCB8DFB9}" type="presParOf" srcId="{5CD28357-57E3-484C-BC74-3257F1793303}" destId="{9BD86780-B368-4EE9-9E08-8F26BCDCB928}" srcOrd="1" destOrd="0" presId="urn:microsoft.com/office/officeart/2008/layout/LinedList"/>
  </dgm:cxnLst>
  <dgm:bg>
    <a:noFill/>
  </dgm:bg>
  <dgm:whole/>
  <dgm:extLst>
    <a:ext uri="http://schemas.microsoft.com/office/drawing/2008/diagram">
      <dsp:dataModelExt xmlns:dsp="http://schemas.microsoft.com/office/drawing/2008/diagram" relId="rId9"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CE0AE98-477C-45F5-A451-D1890FC54D74}" type="doc">
      <dgm:prSet loTypeId="urn:microsoft.com/office/officeart/2005/8/layout/process5#2" loCatId="process" qsTypeId="urn:microsoft.com/office/officeart/2005/8/quickstyle/simple2#3" qsCatId="simple" csTypeId="urn:microsoft.com/office/officeart/2005/8/colors/colorful3#1" csCatId="colorful" phldr="1"/>
      <dgm:spPr/>
      <dgm:t>
        <a:bodyPr/>
        <a:lstStyle/>
        <a:p>
          <a:endParaRPr lang="en-US"/>
        </a:p>
      </dgm:t>
    </dgm:pt>
    <dgm:pt modelId="{279C3A52-9B45-45C2-8110-5D4789E3E6B4}">
      <dgm:prSet/>
      <dgm:spPr/>
      <dgm:t>
        <a:bodyPr/>
        <a:lstStyle/>
        <a:p>
          <a:r>
            <a:rPr lang="el-GR" b="1" u="sng"/>
            <a:t>ΒΗΜΑ 1:</a:t>
          </a:r>
          <a:r>
            <a:rPr lang="el-GR"/>
            <a:t> Είσοδος στην πλατφόρμα (</a:t>
          </a:r>
          <a:r>
            <a:rPr lang="el-GR" err="1"/>
            <a:t>μεσω</a:t>
          </a:r>
          <a:r>
            <a:rPr lang="el-GR"/>
            <a:t> </a:t>
          </a:r>
          <a:r>
            <a:rPr lang="en-US"/>
            <a:t>VPN)</a:t>
          </a:r>
          <a:endParaRPr lang="el-GR"/>
        </a:p>
        <a:p>
          <a:r>
            <a:rPr lang="el-GR"/>
            <a:t>στην «</a:t>
          </a:r>
          <a:r>
            <a:rPr lang="el-GR">
              <a:hlinkClick xmlns:r="http://schemas.openxmlformats.org/officeDocument/2006/relationships" r:id="rId1"/>
            </a:rPr>
            <a:t>ΦΟΙΤΗΤΙΚΗ ΜΕΡΙΜΝΑ</a:t>
          </a:r>
          <a:r>
            <a:rPr lang="el-GR"/>
            <a:t>»</a:t>
          </a:r>
          <a:endParaRPr lang="en-US"/>
        </a:p>
      </dgm:t>
    </dgm:pt>
    <dgm:pt modelId="{39AAAB68-3E93-4449-9B7A-B457BE14926F}" type="parTrans" cxnId="{6321A1D1-D2BA-43F9-8CFB-50155A65615C}">
      <dgm:prSet/>
      <dgm:spPr/>
      <dgm:t>
        <a:bodyPr/>
        <a:lstStyle/>
        <a:p>
          <a:endParaRPr lang="en-US"/>
        </a:p>
      </dgm:t>
    </dgm:pt>
    <dgm:pt modelId="{40577109-0CC5-49BB-BB1C-9296FB456C0C}" type="sibTrans" cxnId="{6321A1D1-D2BA-43F9-8CFB-50155A65615C}">
      <dgm:prSet/>
      <dgm:spPr/>
      <dgm:t>
        <a:bodyPr/>
        <a:lstStyle/>
        <a:p>
          <a:endParaRPr lang="en-US"/>
        </a:p>
      </dgm:t>
    </dgm:pt>
    <dgm:pt modelId="{D822CC27-3168-46C8-A45D-289B26654895}">
      <dgm:prSet/>
      <dgm:spPr/>
      <dgm:t>
        <a:bodyPr/>
        <a:lstStyle/>
        <a:p>
          <a:pPr>
            <a:buClrTx/>
            <a:buSzTx/>
            <a:buFont typeface="Arial" panose="020B0604020202020204" pitchFamily="34" charset="0"/>
            <a:buChar char="•"/>
          </a:pPr>
          <a:r>
            <a:rPr lang="el-GR" b="1" u="sng"/>
            <a:t>ΒΗΜΑ 2:</a:t>
          </a:r>
          <a:r>
            <a:rPr lang="el-GR"/>
            <a:t> Συμπλήρωση προσωπικών στοιχείων </a:t>
          </a:r>
          <a:endParaRPr lang="en-US"/>
        </a:p>
      </dgm:t>
    </dgm:pt>
    <dgm:pt modelId="{720AF9B3-08B0-4DC9-8E6D-00B8F4795CD4}" type="parTrans" cxnId="{07E1E86A-987F-4F8C-8A6F-5F61C6D9A52D}">
      <dgm:prSet/>
      <dgm:spPr/>
      <dgm:t>
        <a:bodyPr/>
        <a:lstStyle/>
        <a:p>
          <a:endParaRPr lang="en-US"/>
        </a:p>
      </dgm:t>
    </dgm:pt>
    <dgm:pt modelId="{235493C4-8389-42E8-A792-8BB2056A8B99}" type="sibTrans" cxnId="{07E1E86A-987F-4F8C-8A6F-5F61C6D9A52D}">
      <dgm:prSet/>
      <dgm:spPr/>
      <dgm:t>
        <a:bodyPr/>
        <a:lstStyle/>
        <a:p>
          <a:endParaRPr lang="en-US"/>
        </a:p>
      </dgm:t>
    </dgm:pt>
    <dgm:pt modelId="{89881597-E000-4C06-BA5F-B2CEC43B3DA6}">
      <dgm:prSet/>
      <dgm:spPr/>
      <dgm:t>
        <a:bodyPr/>
        <a:lstStyle/>
        <a:p>
          <a:r>
            <a:rPr lang="el-GR" b="1" u="sng"/>
            <a:t>ΒΗΜΑ 4: </a:t>
          </a:r>
          <a:r>
            <a:rPr lang="el-GR"/>
            <a:t>Ανάρτηση 7 δικαιολογητικών (ΑΔΤ, ΑΦΜ, ΑΜΚΑ, IBAN, Ασφαλιστική Ικανότητα, ΕΦΚΑ, ΥΔ Εργασίας)</a:t>
          </a:r>
          <a:endParaRPr lang="en-US"/>
        </a:p>
      </dgm:t>
    </dgm:pt>
    <dgm:pt modelId="{9762C025-52ED-41CB-B8F8-C607BE32C38D}" type="parTrans" cxnId="{7FE24861-B13C-48D9-A596-84B87AD571BD}">
      <dgm:prSet/>
      <dgm:spPr/>
      <dgm:t>
        <a:bodyPr/>
        <a:lstStyle/>
        <a:p>
          <a:endParaRPr lang="el-GR"/>
        </a:p>
      </dgm:t>
    </dgm:pt>
    <dgm:pt modelId="{1A670C4C-0850-45A4-AF56-E6CE45C825E9}" type="sibTrans" cxnId="{7FE24861-B13C-48D9-A596-84B87AD571BD}">
      <dgm:prSet/>
      <dgm:spPr/>
      <dgm:t>
        <a:bodyPr/>
        <a:lstStyle/>
        <a:p>
          <a:endParaRPr lang="el-GR"/>
        </a:p>
      </dgm:t>
    </dgm:pt>
    <dgm:pt modelId="{410AA364-D013-4C08-B8B5-1C53A0BA23A2}">
      <dgm:prSet/>
      <dgm:spPr/>
      <dgm:t>
        <a:bodyPr/>
        <a:lstStyle/>
        <a:p>
          <a:pPr>
            <a:buClrTx/>
            <a:buSzTx/>
            <a:buFont typeface="Arial" panose="020B0604020202020204" pitchFamily="34" charset="0"/>
            <a:buChar char="•"/>
          </a:pPr>
          <a:r>
            <a:rPr lang="el-GR" b="1" u="sng"/>
            <a:t>ΒΗΜΑ 3: </a:t>
          </a:r>
          <a:r>
            <a:rPr lang="el-GR"/>
            <a:t>Συμπλήρωση στοιχείων  Φορέα</a:t>
          </a:r>
        </a:p>
      </dgm:t>
    </dgm:pt>
    <dgm:pt modelId="{FDAAF881-0C0D-45A1-840A-9C3C13A97AFE}" type="parTrans" cxnId="{EE4B516D-7E44-4871-8D04-EADE00181AE3}">
      <dgm:prSet/>
      <dgm:spPr/>
      <dgm:t>
        <a:bodyPr/>
        <a:lstStyle/>
        <a:p>
          <a:endParaRPr lang="el-GR"/>
        </a:p>
      </dgm:t>
    </dgm:pt>
    <dgm:pt modelId="{6AF0F5C5-DAC3-4C8E-A23E-42DC9C9D1566}" type="sibTrans" cxnId="{EE4B516D-7E44-4871-8D04-EADE00181AE3}">
      <dgm:prSet/>
      <dgm:spPr/>
      <dgm:t>
        <a:bodyPr/>
        <a:lstStyle/>
        <a:p>
          <a:endParaRPr lang="el-GR"/>
        </a:p>
      </dgm:t>
    </dgm:pt>
    <dgm:pt modelId="{5EF8D4AF-0F46-4F53-A2C4-77A5A976B338}" type="pres">
      <dgm:prSet presAssocID="{ACE0AE98-477C-45F5-A451-D1890FC54D74}" presName="diagram" presStyleCnt="0">
        <dgm:presLayoutVars>
          <dgm:dir/>
          <dgm:resizeHandles val="exact"/>
        </dgm:presLayoutVars>
      </dgm:prSet>
      <dgm:spPr/>
    </dgm:pt>
    <dgm:pt modelId="{DBFCBCCE-940C-4DA0-93FF-E55A7BC6808F}" type="pres">
      <dgm:prSet presAssocID="{279C3A52-9B45-45C2-8110-5D4789E3E6B4}" presName="node" presStyleLbl="node1" presStyleIdx="0" presStyleCnt="4" custLinFactY="-18455" custLinFactNeighborX="76905" custLinFactNeighborY="-100000">
        <dgm:presLayoutVars>
          <dgm:bulletEnabled val="1"/>
        </dgm:presLayoutVars>
      </dgm:prSet>
      <dgm:spPr/>
    </dgm:pt>
    <dgm:pt modelId="{83075F08-4756-40AC-BD03-8EFD60A48CCB}" type="pres">
      <dgm:prSet presAssocID="{40577109-0CC5-49BB-BB1C-9296FB456C0C}" presName="sibTrans" presStyleLbl="sibTrans2D1" presStyleIdx="0" presStyleCnt="3"/>
      <dgm:spPr/>
    </dgm:pt>
    <dgm:pt modelId="{12495094-6AB2-4503-AE80-415673A9CD74}" type="pres">
      <dgm:prSet presAssocID="{40577109-0CC5-49BB-BB1C-9296FB456C0C}" presName="connectorText" presStyleLbl="sibTrans2D1" presStyleIdx="0" presStyleCnt="3"/>
      <dgm:spPr/>
    </dgm:pt>
    <dgm:pt modelId="{20C97CC7-566A-4401-A386-8A8A2616980F}" type="pres">
      <dgm:prSet presAssocID="{D822CC27-3168-46C8-A45D-289B26654895}" presName="node" presStyleLbl="node1" presStyleIdx="1" presStyleCnt="4" custLinFactNeighborX="-62780" custLinFactNeighborY="21567">
        <dgm:presLayoutVars>
          <dgm:bulletEnabled val="1"/>
        </dgm:presLayoutVars>
      </dgm:prSet>
      <dgm:spPr/>
    </dgm:pt>
    <dgm:pt modelId="{3638CCDD-E7B7-40FE-8D46-373522E5DD92}" type="pres">
      <dgm:prSet presAssocID="{235493C4-8389-42E8-A792-8BB2056A8B99}" presName="sibTrans" presStyleLbl="sibTrans2D1" presStyleIdx="1" presStyleCnt="3"/>
      <dgm:spPr/>
    </dgm:pt>
    <dgm:pt modelId="{5D4C77B7-4F30-4317-8C8B-C582B3B9C473}" type="pres">
      <dgm:prSet presAssocID="{235493C4-8389-42E8-A792-8BB2056A8B99}" presName="connectorText" presStyleLbl="sibTrans2D1" presStyleIdx="1" presStyleCnt="3"/>
      <dgm:spPr/>
    </dgm:pt>
    <dgm:pt modelId="{4A51ABD0-9545-45EB-B74E-DDA06158F2A4}" type="pres">
      <dgm:prSet presAssocID="{410AA364-D013-4C08-B8B5-1C53A0BA23A2}" presName="node" presStyleLbl="node1" presStyleIdx="2" presStyleCnt="4" custLinFactNeighborX="-63966" custLinFactNeighborY="-22328">
        <dgm:presLayoutVars>
          <dgm:bulletEnabled val="1"/>
        </dgm:presLayoutVars>
      </dgm:prSet>
      <dgm:spPr/>
    </dgm:pt>
    <dgm:pt modelId="{100BB4B6-ABBC-4CBD-B499-67ABA7CA5523}" type="pres">
      <dgm:prSet presAssocID="{6AF0F5C5-DAC3-4C8E-A23E-42DC9C9D1566}" presName="sibTrans" presStyleLbl="sibTrans2D1" presStyleIdx="2" presStyleCnt="3"/>
      <dgm:spPr/>
    </dgm:pt>
    <dgm:pt modelId="{75654490-CE80-46CF-8EE7-E89356FAE035}" type="pres">
      <dgm:prSet presAssocID="{6AF0F5C5-DAC3-4C8E-A23E-42DC9C9D1566}" presName="connectorText" presStyleLbl="sibTrans2D1" presStyleIdx="2" presStyleCnt="3"/>
      <dgm:spPr/>
    </dgm:pt>
    <dgm:pt modelId="{5834CDAE-946B-40B2-AA6B-8872AAEE59D9}" type="pres">
      <dgm:prSet presAssocID="{89881597-E000-4C06-BA5F-B2CEC43B3DA6}" presName="node" presStyleLbl="node1" presStyleIdx="3" presStyleCnt="4" custLinFactY="3099" custLinFactNeighborX="76905" custLinFactNeighborY="100000">
        <dgm:presLayoutVars>
          <dgm:bulletEnabled val="1"/>
        </dgm:presLayoutVars>
      </dgm:prSet>
      <dgm:spPr/>
    </dgm:pt>
  </dgm:ptLst>
  <dgm:cxnLst>
    <dgm:cxn modelId="{5A312B01-7955-4291-9607-3A8534A7D8C4}" type="presOf" srcId="{279C3A52-9B45-45C2-8110-5D4789E3E6B4}" destId="{DBFCBCCE-940C-4DA0-93FF-E55A7BC6808F}" srcOrd="0" destOrd="0" presId="urn:microsoft.com/office/officeart/2005/8/layout/process5#2"/>
    <dgm:cxn modelId="{CCA7872D-E04C-4C40-8E28-39263AC9ECAE}" type="presOf" srcId="{235493C4-8389-42E8-A792-8BB2056A8B99}" destId="{3638CCDD-E7B7-40FE-8D46-373522E5DD92}" srcOrd="0" destOrd="0" presId="urn:microsoft.com/office/officeart/2005/8/layout/process5#2"/>
    <dgm:cxn modelId="{80E53C30-73F2-4A11-97B1-E2684E38CB9F}" type="presOf" srcId="{ACE0AE98-477C-45F5-A451-D1890FC54D74}" destId="{5EF8D4AF-0F46-4F53-A2C4-77A5A976B338}" srcOrd="0" destOrd="0" presId="urn:microsoft.com/office/officeart/2005/8/layout/process5#2"/>
    <dgm:cxn modelId="{AA91413E-BEDD-4F5D-A4B8-275E3EA2285A}" type="presOf" srcId="{6AF0F5C5-DAC3-4C8E-A23E-42DC9C9D1566}" destId="{100BB4B6-ABBC-4CBD-B499-67ABA7CA5523}" srcOrd="0" destOrd="0" presId="urn:microsoft.com/office/officeart/2005/8/layout/process5#2"/>
    <dgm:cxn modelId="{10AE205D-11C6-474D-9369-6F791037F75B}" type="presOf" srcId="{40577109-0CC5-49BB-BB1C-9296FB456C0C}" destId="{12495094-6AB2-4503-AE80-415673A9CD74}" srcOrd="1" destOrd="0" presId="urn:microsoft.com/office/officeart/2005/8/layout/process5#2"/>
    <dgm:cxn modelId="{7FE24861-B13C-48D9-A596-84B87AD571BD}" srcId="{ACE0AE98-477C-45F5-A451-D1890FC54D74}" destId="{89881597-E000-4C06-BA5F-B2CEC43B3DA6}" srcOrd="3" destOrd="0" parTransId="{9762C025-52ED-41CB-B8F8-C607BE32C38D}" sibTransId="{1A670C4C-0850-45A4-AF56-E6CE45C825E9}"/>
    <dgm:cxn modelId="{07E1E86A-987F-4F8C-8A6F-5F61C6D9A52D}" srcId="{ACE0AE98-477C-45F5-A451-D1890FC54D74}" destId="{D822CC27-3168-46C8-A45D-289B26654895}" srcOrd="1" destOrd="0" parTransId="{720AF9B3-08B0-4DC9-8E6D-00B8F4795CD4}" sibTransId="{235493C4-8389-42E8-A792-8BB2056A8B99}"/>
    <dgm:cxn modelId="{EE4B516D-7E44-4871-8D04-EADE00181AE3}" srcId="{ACE0AE98-477C-45F5-A451-D1890FC54D74}" destId="{410AA364-D013-4C08-B8B5-1C53A0BA23A2}" srcOrd="2" destOrd="0" parTransId="{FDAAF881-0C0D-45A1-840A-9C3C13A97AFE}" sibTransId="{6AF0F5C5-DAC3-4C8E-A23E-42DC9C9D1566}"/>
    <dgm:cxn modelId="{4B938988-A07D-45C7-9D36-D0B81A45F789}" type="presOf" srcId="{410AA364-D013-4C08-B8B5-1C53A0BA23A2}" destId="{4A51ABD0-9545-45EB-B74E-DDA06158F2A4}" srcOrd="0" destOrd="0" presId="urn:microsoft.com/office/officeart/2005/8/layout/process5#2"/>
    <dgm:cxn modelId="{3DD3C0A6-D793-4903-8F44-FE8C04F34923}" type="presOf" srcId="{235493C4-8389-42E8-A792-8BB2056A8B99}" destId="{5D4C77B7-4F30-4317-8C8B-C582B3B9C473}" srcOrd="1" destOrd="0" presId="urn:microsoft.com/office/officeart/2005/8/layout/process5#2"/>
    <dgm:cxn modelId="{776FE5AC-26F8-4A93-A5B9-6293D67F39A3}" type="presOf" srcId="{40577109-0CC5-49BB-BB1C-9296FB456C0C}" destId="{83075F08-4756-40AC-BD03-8EFD60A48CCB}" srcOrd="0" destOrd="0" presId="urn:microsoft.com/office/officeart/2005/8/layout/process5#2"/>
    <dgm:cxn modelId="{4F82D0CA-9148-4D37-8771-DE3AB9AA218F}" type="presOf" srcId="{89881597-E000-4C06-BA5F-B2CEC43B3DA6}" destId="{5834CDAE-946B-40B2-AA6B-8872AAEE59D9}" srcOrd="0" destOrd="0" presId="urn:microsoft.com/office/officeart/2005/8/layout/process5#2"/>
    <dgm:cxn modelId="{6321A1D1-D2BA-43F9-8CFB-50155A65615C}" srcId="{ACE0AE98-477C-45F5-A451-D1890FC54D74}" destId="{279C3A52-9B45-45C2-8110-5D4789E3E6B4}" srcOrd="0" destOrd="0" parTransId="{39AAAB68-3E93-4449-9B7A-B457BE14926F}" sibTransId="{40577109-0CC5-49BB-BB1C-9296FB456C0C}"/>
    <dgm:cxn modelId="{BD8395ED-06FD-4682-8D2D-5E151A98A014}" type="presOf" srcId="{6AF0F5C5-DAC3-4C8E-A23E-42DC9C9D1566}" destId="{75654490-CE80-46CF-8EE7-E89356FAE035}" srcOrd="1" destOrd="0" presId="urn:microsoft.com/office/officeart/2005/8/layout/process5#2"/>
    <dgm:cxn modelId="{F64006FB-EEE4-4E88-B084-A9AD27D176D2}" type="presOf" srcId="{D822CC27-3168-46C8-A45D-289B26654895}" destId="{20C97CC7-566A-4401-A386-8A8A2616980F}" srcOrd="0" destOrd="0" presId="urn:microsoft.com/office/officeart/2005/8/layout/process5#2"/>
    <dgm:cxn modelId="{BFF4C354-C678-4C11-9E09-C3C576CF43C7}" type="presParOf" srcId="{5EF8D4AF-0F46-4F53-A2C4-77A5A976B338}" destId="{DBFCBCCE-940C-4DA0-93FF-E55A7BC6808F}" srcOrd="0" destOrd="0" presId="urn:microsoft.com/office/officeart/2005/8/layout/process5#2"/>
    <dgm:cxn modelId="{0CEF1A14-C2BB-480E-9068-4AFF3985BB8B}" type="presParOf" srcId="{5EF8D4AF-0F46-4F53-A2C4-77A5A976B338}" destId="{83075F08-4756-40AC-BD03-8EFD60A48CCB}" srcOrd="1" destOrd="0" presId="urn:microsoft.com/office/officeart/2005/8/layout/process5#2"/>
    <dgm:cxn modelId="{0CA111FC-4C12-41CF-A5CB-EE6EFC462497}" type="presParOf" srcId="{83075F08-4756-40AC-BD03-8EFD60A48CCB}" destId="{12495094-6AB2-4503-AE80-415673A9CD74}" srcOrd="0" destOrd="0" presId="urn:microsoft.com/office/officeart/2005/8/layout/process5#2"/>
    <dgm:cxn modelId="{D55BEC98-8C17-461A-B4C4-93025E9589A9}" type="presParOf" srcId="{5EF8D4AF-0F46-4F53-A2C4-77A5A976B338}" destId="{20C97CC7-566A-4401-A386-8A8A2616980F}" srcOrd="2" destOrd="0" presId="urn:microsoft.com/office/officeart/2005/8/layout/process5#2"/>
    <dgm:cxn modelId="{CA3822CD-61BF-4A09-9713-60DAE60A78CA}" type="presParOf" srcId="{5EF8D4AF-0F46-4F53-A2C4-77A5A976B338}" destId="{3638CCDD-E7B7-40FE-8D46-373522E5DD92}" srcOrd="3" destOrd="0" presId="urn:microsoft.com/office/officeart/2005/8/layout/process5#2"/>
    <dgm:cxn modelId="{643A4798-F839-4A8F-A2CB-5C9994121920}" type="presParOf" srcId="{3638CCDD-E7B7-40FE-8D46-373522E5DD92}" destId="{5D4C77B7-4F30-4317-8C8B-C582B3B9C473}" srcOrd="0" destOrd="0" presId="urn:microsoft.com/office/officeart/2005/8/layout/process5#2"/>
    <dgm:cxn modelId="{65E4E723-2DF3-4C6E-9CCE-D3956CD9211A}" type="presParOf" srcId="{5EF8D4AF-0F46-4F53-A2C4-77A5A976B338}" destId="{4A51ABD0-9545-45EB-B74E-DDA06158F2A4}" srcOrd="4" destOrd="0" presId="urn:microsoft.com/office/officeart/2005/8/layout/process5#2"/>
    <dgm:cxn modelId="{1BBCEA8A-D6B5-4760-805B-A560476B3E6E}" type="presParOf" srcId="{5EF8D4AF-0F46-4F53-A2C4-77A5A976B338}" destId="{100BB4B6-ABBC-4CBD-B499-67ABA7CA5523}" srcOrd="5" destOrd="0" presId="urn:microsoft.com/office/officeart/2005/8/layout/process5#2"/>
    <dgm:cxn modelId="{107CCD99-1296-4BA8-B0EC-1A19CBCA3FDF}" type="presParOf" srcId="{100BB4B6-ABBC-4CBD-B499-67ABA7CA5523}" destId="{75654490-CE80-46CF-8EE7-E89356FAE035}" srcOrd="0" destOrd="0" presId="urn:microsoft.com/office/officeart/2005/8/layout/process5#2"/>
    <dgm:cxn modelId="{38F608BF-CEED-4A01-B5FF-EBF51B9D385E}" type="presParOf" srcId="{5EF8D4AF-0F46-4F53-A2C4-77A5A976B338}" destId="{5834CDAE-946B-40B2-AA6B-8872AAEE59D9}" srcOrd="6" destOrd="0" presId="urn:microsoft.com/office/officeart/2005/8/layout/process5#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462B649F-513D-4FF3-B084-1D2A25D7E3C0}" type="doc">
      <dgm:prSet loTypeId="urn:microsoft.com/office/officeart/2008/layout/LinedList" loCatId="list" qsTypeId="urn:microsoft.com/office/officeart/2005/8/quickstyle/simple2#4" qsCatId="simple" csTypeId="urn:microsoft.com/office/officeart/2005/8/colors/colorful3#2" csCatId="colorful" phldr="1"/>
      <dgm:spPr/>
      <dgm:t>
        <a:bodyPr/>
        <a:lstStyle/>
        <a:p>
          <a:endParaRPr lang="en-US"/>
        </a:p>
      </dgm:t>
    </dgm:pt>
    <dgm:pt modelId="{0BBF6FAD-6281-4465-893F-6B7AC8B3136C}">
      <dgm:prSet/>
      <dgm:spPr/>
      <dgm:t>
        <a:bodyPr/>
        <a:lstStyle/>
        <a:p>
          <a:r>
            <a:rPr lang="el-GR" dirty="0"/>
            <a:t>1. Συνδεθείτε στην πλατφόρμα </a:t>
          </a:r>
          <a:r>
            <a:rPr lang="el-GR" u="sng" dirty="0">
              <a:solidFill>
                <a:srgbClr val="1C1CFD"/>
              </a:solidFill>
              <a:hlinkClick xmlns:r="http://schemas.openxmlformats.org/officeDocument/2006/relationships" r:id="rId1"/>
            </a:rPr>
            <a:t>https://sw-app.uth.gr/</a:t>
          </a:r>
          <a:r>
            <a:rPr lang="el-GR" dirty="0">
              <a:solidFill>
                <a:srgbClr val="1C1CFD"/>
              </a:solidFill>
            </a:rPr>
            <a:t>   </a:t>
          </a:r>
          <a:r>
            <a:rPr lang="el-GR" dirty="0"/>
            <a:t>με τα συνθηματικά του ιδρυματικού σας λογαριασμού (μέσω </a:t>
          </a:r>
          <a:r>
            <a:rPr lang="en-US" dirty="0"/>
            <a:t>VPN </a:t>
          </a:r>
          <a:r>
            <a:rPr lang="el-GR" dirty="0"/>
            <a:t>του Πανεπιστημίου).</a:t>
          </a:r>
          <a:endParaRPr lang="en-US" dirty="0"/>
        </a:p>
      </dgm:t>
    </dgm:pt>
    <dgm:pt modelId="{B4C717F5-9D6B-4BF0-AB4C-AAFA0C5E9776}" type="parTrans" cxnId="{C3EEDBFA-5521-47C0-B4BC-23EFF7100FB4}">
      <dgm:prSet/>
      <dgm:spPr/>
      <dgm:t>
        <a:bodyPr/>
        <a:lstStyle/>
        <a:p>
          <a:endParaRPr lang="en-US"/>
        </a:p>
      </dgm:t>
    </dgm:pt>
    <dgm:pt modelId="{686EAE31-7709-4C02-9A01-E9B91CE87B00}" type="sibTrans" cxnId="{C3EEDBFA-5521-47C0-B4BC-23EFF7100FB4}">
      <dgm:prSet/>
      <dgm:spPr/>
      <dgm:t>
        <a:bodyPr/>
        <a:lstStyle/>
        <a:p>
          <a:endParaRPr lang="en-US"/>
        </a:p>
      </dgm:t>
    </dgm:pt>
    <dgm:pt modelId="{58766CFD-CAAD-49A4-9E38-58975C7E8114}">
      <dgm:prSet/>
      <dgm:spPr/>
      <dgm:t>
        <a:bodyPr/>
        <a:lstStyle/>
        <a:p>
          <a:r>
            <a:rPr lang="el-GR" dirty="0"/>
            <a:t>2. Επιλέγετε αριστερά το μενού «Οι αιτήσεις μου».</a:t>
          </a:r>
          <a:endParaRPr lang="en-US" dirty="0"/>
        </a:p>
      </dgm:t>
    </dgm:pt>
    <dgm:pt modelId="{E83627C7-21F4-4BCE-9BD2-24461D463ED6}" type="parTrans" cxnId="{1BF1944B-8B27-46FD-BD22-F3ABC5B23C75}">
      <dgm:prSet/>
      <dgm:spPr/>
      <dgm:t>
        <a:bodyPr/>
        <a:lstStyle/>
        <a:p>
          <a:endParaRPr lang="en-US"/>
        </a:p>
      </dgm:t>
    </dgm:pt>
    <dgm:pt modelId="{CD3ECD95-CE6F-43FE-B105-559771476E08}" type="sibTrans" cxnId="{1BF1944B-8B27-46FD-BD22-F3ABC5B23C75}">
      <dgm:prSet/>
      <dgm:spPr/>
      <dgm:t>
        <a:bodyPr/>
        <a:lstStyle/>
        <a:p>
          <a:endParaRPr lang="en-US"/>
        </a:p>
      </dgm:t>
    </dgm:pt>
    <dgm:pt modelId="{EAFA4697-DF49-4E0E-92C3-63B65592D5E8}">
      <dgm:prSet/>
      <dgm:spPr/>
      <dgm:t>
        <a:bodyPr/>
        <a:lstStyle/>
        <a:p>
          <a:r>
            <a:rPr lang="el-GR" dirty="0"/>
            <a:t>3. Πατάτε επάνω δεξιά «Δημιουργία Νέας αίτησης»</a:t>
          </a:r>
          <a:endParaRPr lang="en-US" dirty="0"/>
        </a:p>
      </dgm:t>
    </dgm:pt>
    <dgm:pt modelId="{CCAE15C3-FD58-4670-B788-D87680F4D8B8}" type="parTrans" cxnId="{97B404EF-21E9-4D21-9E02-4A39527D691F}">
      <dgm:prSet/>
      <dgm:spPr/>
      <dgm:t>
        <a:bodyPr/>
        <a:lstStyle/>
        <a:p>
          <a:endParaRPr lang="en-US"/>
        </a:p>
      </dgm:t>
    </dgm:pt>
    <dgm:pt modelId="{A5369EAD-1C80-4886-95B8-0731D953B250}" type="sibTrans" cxnId="{97B404EF-21E9-4D21-9E02-4A39527D691F}">
      <dgm:prSet/>
      <dgm:spPr/>
      <dgm:t>
        <a:bodyPr/>
        <a:lstStyle/>
        <a:p>
          <a:endParaRPr lang="en-US"/>
        </a:p>
      </dgm:t>
    </dgm:pt>
    <dgm:pt modelId="{5A1D2FF2-9C88-4120-961E-30676FED72A4}">
      <dgm:prSet custT="1"/>
      <dgm:spPr/>
      <dgm:t>
        <a:bodyPr/>
        <a:lstStyle/>
        <a:p>
          <a:pPr rtl="0"/>
          <a:r>
            <a:rPr lang="el-GR" sz="2200" kern="1200" dirty="0"/>
            <a:t>4. Στον Τύπο Αίτησης επιλέγετε «</a:t>
          </a:r>
          <a:r>
            <a:rPr lang="el-GR" sz="2200" b="1" kern="1200" dirty="0">
              <a:latin typeface="Calibri" panose="020F0502020204030204"/>
            </a:rPr>
            <a:t>ΠΑ-Στάδιο 2</a:t>
          </a:r>
          <a:r>
            <a:rPr lang="el-GR" sz="2200" b="1" kern="1200" dirty="0"/>
            <a:t> Αίτηση</a:t>
          </a:r>
          <a:r>
            <a:rPr lang="el-GR" sz="1100" b="0" kern="1200" dirty="0">
              <a:latin typeface="Calibri" panose="020F0502020204030204"/>
            </a:rPr>
            <a:t>»</a:t>
          </a:r>
          <a:r>
            <a:rPr lang="el-GR" sz="2200" b="0" kern="1200" dirty="0">
              <a:latin typeface="Calibri" panose="020F0502020204030204"/>
            </a:rPr>
            <a:t> </a:t>
          </a:r>
          <a:r>
            <a:rPr lang="el-GR" sz="2200" kern="1200" dirty="0"/>
            <a:t>και πατάτε «</a:t>
          </a:r>
          <a:r>
            <a:rPr lang="el-GR" sz="2200" b="1" kern="1200" dirty="0"/>
            <a:t>Δημιουργία</a:t>
          </a:r>
          <a:r>
            <a:rPr lang="el-GR" sz="2200" kern="1200" dirty="0"/>
            <a:t>»</a:t>
          </a:r>
          <a:endParaRPr lang="en-US" sz="2200" kern="1200" dirty="0"/>
        </a:p>
      </dgm:t>
    </dgm:pt>
    <dgm:pt modelId="{8E70EBBC-9325-48F8-9F43-B623DB1C974D}" type="parTrans" cxnId="{D6D8BAE5-ABCD-40F2-8D7B-CCF0AF4179B6}">
      <dgm:prSet/>
      <dgm:spPr/>
      <dgm:t>
        <a:bodyPr/>
        <a:lstStyle/>
        <a:p>
          <a:endParaRPr lang="en-US"/>
        </a:p>
      </dgm:t>
    </dgm:pt>
    <dgm:pt modelId="{9340A55E-6003-4FCA-9304-4784294ECF06}" type="sibTrans" cxnId="{D6D8BAE5-ABCD-40F2-8D7B-CCF0AF4179B6}">
      <dgm:prSet/>
      <dgm:spPr/>
      <dgm:t>
        <a:bodyPr/>
        <a:lstStyle/>
        <a:p>
          <a:endParaRPr lang="en-US"/>
        </a:p>
      </dgm:t>
    </dgm:pt>
    <dgm:pt modelId="{7B2AE25C-5808-412E-B714-5F45D5E790FB}">
      <dgm:prSet/>
      <dgm:spPr/>
      <dgm:t>
        <a:bodyPr/>
        <a:lstStyle/>
        <a:p>
          <a:endParaRPr lang="el-GR"/>
        </a:p>
        <a:p>
          <a:r>
            <a:rPr lang="el-GR" dirty="0"/>
            <a:t>*Διαβάστε προσεκτικά και ακολουθήστε τις οδηγίες που αναγράφονται στην καρτέλα «Γενικά Στοιχεία»</a:t>
          </a:r>
          <a:endParaRPr lang="en-US" dirty="0"/>
        </a:p>
      </dgm:t>
    </dgm:pt>
    <dgm:pt modelId="{C7E9161C-8A97-4FAB-AC54-B55591E21CCF}" type="parTrans" cxnId="{3734562D-18DF-4F4B-9518-6353E92D6CEF}">
      <dgm:prSet/>
      <dgm:spPr/>
      <dgm:t>
        <a:bodyPr/>
        <a:lstStyle/>
        <a:p>
          <a:endParaRPr lang="en-US"/>
        </a:p>
      </dgm:t>
    </dgm:pt>
    <dgm:pt modelId="{F0CA862C-5697-42C4-A232-CAB403FA0398}" type="sibTrans" cxnId="{3734562D-18DF-4F4B-9518-6353E92D6CEF}">
      <dgm:prSet/>
      <dgm:spPr/>
      <dgm:t>
        <a:bodyPr/>
        <a:lstStyle/>
        <a:p>
          <a:endParaRPr lang="en-US"/>
        </a:p>
      </dgm:t>
    </dgm:pt>
    <dgm:pt modelId="{EDB0A31F-610E-4B49-9BD1-C7CB3779E9CD}" type="pres">
      <dgm:prSet presAssocID="{462B649F-513D-4FF3-B084-1D2A25D7E3C0}" presName="vert0" presStyleCnt="0">
        <dgm:presLayoutVars>
          <dgm:dir/>
          <dgm:animOne val="branch"/>
          <dgm:animLvl val="lvl"/>
        </dgm:presLayoutVars>
      </dgm:prSet>
      <dgm:spPr/>
    </dgm:pt>
    <dgm:pt modelId="{388FCF67-2222-4A37-9AB7-FB88E1AC916D}" type="pres">
      <dgm:prSet presAssocID="{0BBF6FAD-6281-4465-893F-6B7AC8B3136C}" presName="thickLine" presStyleLbl="alignNode1" presStyleIdx="0" presStyleCnt="5"/>
      <dgm:spPr/>
    </dgm:pt>
    <dgm:pt modelId="{A954502F-D1D5-40F8-969A-2A2710DB6D62}" type="pres">
      <dgm:prSet presAssocID="{0BBF6FAD-6281-4465-893F-6B7AC8B3136C}" presName="horz1" presStyleCnt="0"/>
      <dgm:spPr/>
    </dgm:pt>
    <dgm:pt modelId="{D463C586-A09E-467C-A7FA-CB44D42CC54D}" type="pres">
      <dgm:prSet presAssocID="{0BBF6FAD-6281-4465-893F-6B7AC8B3136C}" presName="tx1" presStyleLbl="revTx" presStyleIdx="0" presStyleCnt="5"/>
      <dgm:spPr/>
    </dgm:pt>
    <dgm:pt modelId="{058562E4-A82B-43FE-86BC-57A80C959363}" type="pres">
      <dgm:prSet presAssocID="{0BBF6FAD-6281-4465-893F-6B7AC8B3136C}" presName="vert1" presStyleCnt="0"/>
      <dgm:spPr/>
    </dgm:pt>
    <dgm:pt modelId="{5EEDA269-98A3-4B7B-8D57-60858B5F0230}" type="pres">
      <dgm:prSet presAssocID="{58766CFD-CAAD-49A4-9E38-58975C7E8114}" presName="thickLine" presStyleLbl="alignNode1" presStyleIdx="1" presStyleCnt="5"/>
      <dgm:spPr/>
    </dgm:pt>
    <dgm:pt modelId="{2D3ED11E-0EDA-44CF-9EF2-4ADB3758AF39}" type="pres">
      <dgm:prSet presAssocID="{58766CFD-CAAD-49A4-9E38-58975C7E8114}" presName="horz1" presStyleCnt="0"/>
      <dgm:spPr/>
    </dgm:pt>
    <dgm:pt modelId="{677952FF-33B9-4FBD-B38B-86E028985EF8}" type="pres">
      <dgm:prSet presAssocID="{58766CFD-CAAD-49A4-9E38-58975C7E8114}" presName="tx1" presStyleLbl="revTx" presStyleIdx="1" presStyleCnt="5"/>
      <dgm:spPr/>
    </dgm:pt>
    <dgm:pt modelId="{D4409A28-8997-4553-87B2-72BB8396A759}" type="pres">
      <dgm:prSet presAssocID="{58766CFD-CAAD-49A4-9E38-58975C7E8114}" presName="vert1" presStyleCnt="0"/>
      <dgm:spPr/>
    </dgm:pt>
    <dgm:pt modelId="{D0F31E9D-0937-4A0D-BF5B-5A4288DD313D}" type="pres">
      <dgm:prSet presAssocID="{EAFA4697-DF49-4E0E-92C3-63B65592D5E8}" presName="thickLine" presStyleLbl="alignNode1" presStyleIdx="2" presStyleCnt="5"/>
      <dgm:spPr/>
    </dgm:pt>
    <dgm:pt modelId="{B7BE57D7-E779-4862-B66F-595BAF5D66CA}" type="pres">
      <dgm:prSet presAssocID="{EAFA4697-DF49-4E0E-92C3-63B65592D5E8}" presName="horz1" presStyleCnt="0"/>
      <dgm:spPr/>
    </dgm:pt>
    <dgm:pt modelId="{FC928583-1B78-4BD8-B0E3-E93F5078D0F2}" type="pres">
      <dgm:prSet presAssocID="{EAFA4697-DF49-4E0E-92C3-63B65592D5E8}" presName="tx1" presStyleLbl="revTx" presStyleIdx="2" presStyleCnt="5"/>
      <dgm:spPr/>
    </dgm:pt>
    <dgm:pt modelId="{88C25911-5C2D-4D9F-A605-3D9654EBB45D}" type="pres">
      <dgm:prSet presAssocID="{EAFA4697-DF49-4E0E-92C3-63B65592D5E8}" presName="vert1" presStyleCnt="0"/>
      <dgm:spPr/>
    </dgm:pt>
    <dgm:pt modelId="{84AC8574-C40A-46C4-8D7E-CC7C8A0A897D}" type="pres">
      <dgm:prSet presAssocID="{5A1D2FF2-9C88-4120-961E-30676FED72A4}" presName="thickLine" presStyleLbl="alignNode1" presStyleIdx="3" presStyleCnt="5"/>
      <dgm:spPr/>
    </dgm:pt>
    <dgm:pt modelId="{EA4E33C8-9E46-4BBC-AEDB-1428FCBDE925}" type="pres">
      <dgm:prSet presAssocID="{5A1D2FF2-9C88-4120-961E-30676FED72A4}" presName="horz1" presStyleCnt="0"/>
      <dgm:spPr/>
    </dgm:pt>
    <dgm:pt modelId="{65D15CB5-865B-4305-9782-7135920F8BDE}" type="pres">
      <dgm:prSet presAssocID="{5A1D2FF2-9C88-4120-961E-30676FED72A4}" presName="tx1" presStyleLbl="revTx" presStyleIdx="3" presStyleCnt="5"/>
      <dgm:spPr/>
    </dgm:pt>
    <dgm:pt modelId="{6A043B68-64F8-44C6-BDEA-B4EB4F0028C4}" type="pres">
      <dgm:prSet presAssocID="{5A1D2FF2-9C88-4120-961E-30676FED72A4}" presName="vert1" presStyleCnt="0"/>
      <dgm:spPr/>
    </dgm:pt>
    <dgm:pt modelId="{D56C64E5-CD79-4B3F-A8EF-9D52298463CA}" type="pres">
      <dgm:prSet presAssocID="{7B2AE25C-5808-412E-B714-5F45D5E790FB}" presName="thickLine" presStyleLbl="alignNode1" presStyleIdx="4" presStyleCnt="5"/>
      <dgm:spPr/>
    </dgm:pt>
    <dgm:pt modelId="{BF26BDAF-4BC4-4026-957B-976B6B6956FC}" type="pres">
      <dgm:prSet presAssocID="{7B2AE25C-5808-412E-B714-5F45D5E790FB}" presName="horz1" presStyleCnt="0"/>
      <dgm:spPr/>
    </dgm:pt>
    <dgm:pt modelId="{66A6DAB3-EE58-46F8-8CEF-DE0753DF51C4}" type="pres">
      <dgm:prSet presAssocID="{7B2AE25C-5808-412E-B714-5F45D5E790FB}" presName="tx1" presStyleLbl="revTx" presStyleIdx="4" presStyleCnt="5"/>
      <dgm:spPr/>
    </dgm:pt>
    <dgm:pt modelId="{9673BFD6-883C-4290-B41D-72D94550EF2C}" type="pres">
      <dgm:prSet presAssocID="{7B2AE25C-5808-412E-B714-5F45D5E790FB}" presName="vert1" presStyleCnt="0"/>
      <dgm:spPr/>
    </dgm:pt>
  </dgm:ptLst>
  <dgm:cxnLst>
    <dgm:cxn modelId="{3734562D-18DF-4F4B-9518-6353E92D6CEF}" srcId="{462B649F-513D-4FF3-B084-1D2A25D7E3C0}" destId="{7B2AE25C-5808-412E-B714-5F45D5E790FB}" srcOrd="4" destOrd="0" parTransId="{C7E9161C-8A97-4FAB-AC54-B55591E21CCF}" sibTransId="{F0CA862C-5697-42C4-A232-CAB403FA0398}"/>
    <dgm:cxn modelId="{F9148F34-7EEB-4725-BDB0-9A19056A50DE}" type="presOf" srcId="{462B649F-513D-4FF3-B084-1D2A25D7E3C0}" destId="{EDB0A31F-610E-4B49-9BD1-C7CB3779E9CD}" srcOrd="0" destOrd="0" presId="urn:microsoft.com/office/officeart/2008/layout/LinedList"/>
    <dgm:cxn modelId="{4B270F3B-DB63-4137-A41C-CCEB52713E81}" type="presOf" srcId="{EAFA4697-DF49-4E0E-92C3-63B65592D5E8}" destId="{FC928583-1B78-4BD8-B0E3-E93F5078D0F2}" srcOrd="0" destOrd="0" presId="urn:microsoft.com/office/officeart/2008/layout/LinedList"/>
    <dgm:cxn modelId="{B72F9944-426F-457B-B79A-1F16FD492548}" type="presOf" srcId="{7B2AE25C-5808-412E-B714-5F45D5E790FB}" destId="{66A6DAB3-EE58-46F8-8CEF-DE0753DF51C4}" srcOrd="0" destOrd="0" presId="urn:microsoft.com/office/officeart/2008/layout/LinedList"/>
    <dgm:cxn modelId="{1BF1944B-8B27-46FD-BD22-F3ABC5B23C75}" srcId="{462B649F-513D-4FF3-B084-1D2A25D7E3C0}" destId="{58766CFD-CAAD-49A4-9E38-58975C7E8114}" srcOrd="1" destOrd="0" parTransId="{E83627C7-21F4-4BCE-9BD2-24461D463ED6}" sibTransId="{CD3ECD95-CE6F-43FE-B105-559771476E08}"/>
    <dgm:cxn modelId="{3A57E98A-FB7E-4A1B-AD8B-F9B5A35A2F4C}" type="presOf" srcId="{58766CFD-CAAD-49A4-9E38-58975C7E8114}" destId="{677952FF-33B9-4FBD-B38B-86E028985EF8}" srcOrd="0" destOrd="0" presId="urn:microsoft.com/office/officeart/2008/layout/LinedList"/>
    <dgm:cxn modelId="{59ADED8D-032A-447C-9487-90E8B99B1973}" type="presOf" srcId="{5A1D2FF2-9C88-4120-961E-30676FED72A4}" destId="{65D15CB5-865B-4305-9782-7135920F8BDE}" srcOrd="0" destOrd="0" presId="urn:microsoft.com/office/officeart/2008/layout/LinedList"/>
    <dgm:cxn modelId="{A38B92A3-2376-4A08-8B2C-2B6E2C1EB346}" type="presOf" srcId="{0BBF6FAD-6281-4465-893F-6B7AC8B3136C}" destId="{D463C586-A09E-467C-A7FA-CB44D42CC54D}" srcOrd="0" destOrd="0" presId="urn:microsoft.com/office/officeart/2008/layout/LinedList"/>
    <dgm:cxn modelId="{D6D8BAE5-ABCD-40F2-8D7B-CCF0AF4179B6}" srcId="{462B649F-513D-4FF3-B084-1D2A25D7E3C0}" destId="{5A1D2FF2-9C88-4120-961E-30676FED72A4}" srcOrd="3" destOrd="0" parTransId="{8E70EBBC-9325-48F8-9F43-B623DB1C974D}" sibTransId="{9340A55E-6003-4FCA-9304-4784294ECF06}"/>
    <dgm:cxn modelId="{97B404EF-21E9-4D21-9E02-4A39527D691F}" srcId="{462B649F-513D-4FF3-B084-1D2A25D7E3C0}" destId="{EAFA4697-DF49-4E0E-92C3-63B65592D5E8}" srcOrd="2" destOrd="0" parTransId="{CCAE15C3-FD58-4670-B788-D87680F4D8B8}" sibTransId="{A5369EAD-1C80-4886-95B8-0731D953B250}"/>
    <dgm:cxn modelId="{C3EEDBFA-5521-47C0-B4BC-23EFF7100FB4}" srcId="{462B649F-513D-4FF3-B084-1D2A25D7E3C0}" destId="{0BBF6FAD-6281-4465-893F-6B7AC8B3136C}" srcOrd="0" destOrd="0" parTransId="{B4C717F5-9D6B-4BF0-AB4C-AAFA0C5E9776}" sibTransId="{686EAE31-7709-4C02-9A01-E9B91CE87B00}"/>
    <dgm:cxn modelId="{2C8B5E33-016A-4E1E-AF1C-D900CB970882}" type="presParOf" srcId="{EDB0A31F-610E-4B49-9BD1-C7CB3779E9CD}" destId="{388FCF67-2222-4A37-9AB7-FB88E1AC916D}" srcOrd="0" destOrd="0" presId="urn:microsoft.com/office/officeart/2008/layout/LinedList"/>
    <dgm:cxn modelId="{4CC3A8F5-874D-41BE-8399-388256142742}" type="presParOf" srcId="{EDB0A31F-610E-4B49-9BD1-C7CB3779E9CD}" destId="{A954502F-D1D5-40F8-969A-2A2710DB6D62}" srcOrd="1" destOrd="0" presId="urn:microsoft.com/office/officeart/2008/layout/LinedList"/>
    <dgm:cxn modelId="{CED56C1D-BAAF-44CD-913D-6B2721465AB8}" type="presParOf" srcId="{A954502F-D1D5-40F8-969A-2A2710DB6D62}" destId="{D463C586-A09E-467C-A7FA-CB44D42CC54D}" srcOrd="0" destOrd="0" presId="urn:microsoft.com/office/officeart/2008/layout/LinedList"/>
    <dgm:cxn modelId="{B9A4D3DA-D24B-4BFF-B6AF-2C536C24FBE8}" type="presParOf" srcId="{A954502F-D1D5-40F8-969A-2A2710DB6D62}" destId="{058562E4-A82B-43FE-86BC-57A80C959363}" srcOrd="1" destOrd="0" presId="urn:microsoft.com/office/officeart/2008/layout/LinedList"/>
    <dgm:cxn modelId="{9A9FA869-0CE5-4B5A-ABDC-FD24D57EDEA6}" type="presParOf" srcId="{EDB0A31F-610E-4B49-9BD1-C7CB3779E9CD}" destId="{5EEDA269-98A3-4B7B-8D57-60858B5F0230}" srcOrd="2" destOrd="0" presId="urn:microsoft.com/office/officeart/2008/layout/LinedList"/>
    <dgm:cxn modelId="{C25740CC-5750-48D4-BF6B-1A14D5D3825B}" type="presParOf" srcId="{EDB0A31F-610E-4B49-9BD1-C7CB3779E9CD}" destId="{2D3ED11E-0EDA-44CF-9EF2-4ADB3758AF39}" srcOrd="3" destOrd="0" presId="urn:microsoft.com/office/officeart/2008/layout/LinedList"/>
    <dgm:cxn modelId="{121BF167-D3F2-40EC-A26C-67A6822A3A1D}" type="presParOf" srcId="{2D3ED11E-0EDA-44CF-9EF2-4ADB3758AF39}" destId="{677952FF-33B9-4FBD-B38B-86E028985EF8}" srcOrd="0" destOrd="0" presId="urn:microsoft.com/office/officeart/2008/layout/LinedList"/>
    <dgm:cxn modelId="{EC8ED1A1-7331-4EE0-BE1F-7DA85815AAFE}" type="presParOf" srcId="{2D3ED11E-0EDA-44CF-9EF2-4ADB3758AF39}" destId="{D4409A28-8997-4553-87B2-72BB8396A759}" srcOrd="1" destOrd="0" presId="urn:microsoft.com/office/officeart/2008/layout/LinedList"/>
    <dgm:cxn modelId="{9B5C5162-0EAC-4B10-AD87-CD0AC8AC73F1}" type="presParOf" srcId="{EDB0A31F-610E-4B49-9BD1-C7CB3779E9CD}" destId="{D0F31E9D-0937-4A0D-BF5B-5A4288DD313D}" srcOrd="4" destOrd="0" presId="urn:microsoft.com/office/officeart/2008/layout/LinedList"/>
    <dgm:cxn modelId="{774E3BB3-3342-4A2F-BF95-5307FB962A1D}" type="presParOf" srcId="{EDB0A31F-610E-4B49-9BD1-C7CB3779E9CD}" destId="{B7BE57D7-E779-4862-B66F-595BAF5D66CA}" srcOrd="5" destOrd="0" presId="urn:microsoft.com/office/officeart/2008/layout/LinedList"/>
    <dgm:cxn modelId="{DF530341-86A0-4251-87A0-AD42E5EC5CE9}" type="presParOf" srcId="{B7BE57D7-E779-4862-B66F-595BAF5D66CA}" destId="{FC928583-1B78-4BD8-B0E3-E93F5078D0F2}" srcOrd="0" destOrd="0" presId="urn:microsoft.com/office/officeart/2008/layout/LinedList"/>
    <dgm:cxn modelId="{0EF973FD-05D7-41A1-B898-7C78921A4975}" type="presParOf" srcId="{B7BE57D7-E779-4862-B66F-595BAF5D66CA}" destId="{88C25911-5C2D-4D9F-A605-3D9654EBB45D}" srcOrd="1" destOrd="0" presId="urn:microsoft.com/office/officeart/2008/layout/LinedList"/>
    <dgm:cxn modelId="{67B6D6B4-4A11-4400-9316-13C5BB6E3596}" type="presParOf" srcId="{EDB0A31F-610E-4B49-9BD1-C7CB3779E9CD}" destId="{84AC8574-C40A-46C4-8D7E-CC7C8A0A897D}" srcOrd="6" destOrd="0" presId="urn:microsoft.com/office/officeart/2008/layout/LinedList"/>
    <dgm:cxn modelId="{0BF11D0C-BEB6-43B0-B58B-5A741931152C}" type="presParOf" srcId="{EDB0A31F-610E-4B49-9BD1-C7CB3779E9CD}" destId="{EA4E33C8-9E46-4BBC-AEDB-1428FCBDE925}" srcOrd="7" destOrd="0" presId="urn:microsoft.com/office/officeart/2008/layout/LinedList"/>
    <dgm:cxn modelId="{DFBFF385-047E-4D9A-A823-06AC79A45AD0}" type="presParOf" srcId="{EA4E33C8-9E46-4BBC-AEDB-1428FCBDE925}" destId="{65D15CB5-865B-4305-9782-7135920F8BDE}" srcOrd="0" destOrd="0" presId="urn:microsoft.com/office/officeart/2008/layout/LinedList"/>
    <dgm:cxn modelId="{F3804430-57FB-4518-8113-394E7962B2FB}" type="presParOf" srcId="{EA4E33C8-9E46-4BBC-AEDB-1428FCBDE925}" destId="{6A043B68-64F8-44C6-BDEA-B4EB4F0028C4}" srcOrd="1" destOrd="0" presId="urn:microsoft.com/office/officeart/2008/layout/LinedList"/>
    <dgm:cxn modelId="{AC8503F7-F821-4C54-862E-590789519177}" type="presParOf" srcId="{EDB0A31F-610E-4B49-9BD1-C7CB3779E9CD}" destId="{D56C64E5-CD79-4B3F-A8EF-9D52298463CA}" srcOrd="8" destOrd="0" presId="urn:microsoft.com/office/officeart/2008/layout/LinedList"/>
    <dgm:cxn modelId="{17269FD7-6C96-4277-A9D0-0468B8F55100}" type="presParOf" srcId="{EDB0A31F-610E-4B49-9BD1-C7CB3779E9CD}" destId="{BF26BDAF-4BC4-4026-957B-976B6B6956FC}" srcOrd="9" destOrd="0" presId="urn:microsoft.com/office/officeart/2008/layout/LinedList"/>
    <dgm:cxn modelId="{43251150-2AE2-44C3-B0D0-5246B05C55F4}" type="presParOf" srcId="{BF26BDAF-4BC4-4026-957B-976B6B6956FC}" destId="{66A6DAB3-EE58-46F8-8CEF-DE0753DF51C4}" srcOrd="0" destOrd="0" presId="urn:microsoft.com/office/officeart/2008/layout/LinedList"/>
    <dgm:cxn modelId="{7FD45BD8-8E1F-48AD-B6F9-B5600FFCE981}" type="presParOf" srcId="{BF26BDAF-4BC4-4026-957B-976B6B6956FC}" destId="{9673BFD6-883C-4290-B41D-72D94550EF2C}" srcOrd="1" destOrd="0" presId="urn:microsoft.com/office/officeart/2008/layout/LinedList"/>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4608CC1B-1120-4895-AB5C-A74D554554AC}" type="doc">
      <dgm:prSet loTypeId="urn:microsoft.com/office/officeart/2008/layout/VerticalCurvedList#1" loCatId="list" qsTypeId="urn:microsoft.com/office/officeart/2005/8/quickstyle/simple1#2" qsCatId="simple" csTypeId="urn:microsoft.com/office/officeart/2005/8/colors/colorful1#2" csCatId="colorful" phldr="1"/>
      <dgm:spPr/>
      <dgm:t>
        <a:bodyPr/>
        <a:lstStyle/>
        <a:p>
          <a:endParaRPr lang="en-US"/>
        </a:p>
      </dgm:t>
    </dgm:pt>
    <dgm:pt modelId="{4B02E387-DBD5-4FA8-92FC-3E0337888027}">
      <dgm:prSet custT="1"/>
      <dgm:spPr/>
      <dgm:t>
        <a:bodyPr/>
        <a:lstStyle/>
        <a:p>
          <a:r>
            <a:rPr lang="el-GR" sz="1600" b="1"/>
            <a:t>1. ΑΔΤ</a:t>
          </a:r>
          <a:r>
            <a:rPr lang="el-GR" sz="1600"/>
            <a:t> Αστυνομική ταυτότητα (και τις δύο πλευρές σε 1 σελίδα)</a:t>
          </a:r>
          <a:endParaRPr lang="en-US" sz="1600"/>
        </a:p>
      </dgm:t>
    </dgm:pt>
    <dgm:pt modelId="{9F678294-7101-4FD6-87E1-58B573CE3F3B}" type="parTrans" cxnId="{7EA799A8-FD33-492F-A2AD-B9D994A362E0}">
      <dgm:prSet/>
      <dgm:spPr/>
      <dgm:t>
        <a:bodyPr/>
        <a:lstStyle/>
        <a:p>
          <a:endParaRPr lang="en-US"/>
        </a:p>
      </dgm:t>
    </dgm:pt>
    <dgm:pt modelId="{D5BC12D4-C65E-4FE9-B795-E5593646C448}" type="sibTrans" cxnId="{7EA799A8-FD33-492F-A2AD-B9D994A362E0}">
      <dgm:prSet/>
      <dgm:spPr/>
      <dgm:t>
        <a:bodyPr/>
        <a:lstStyle/>
        <a:p>
          <a:endParaRPr lang="en-US"/>
        </a:p>
      </dgm:t>
    </dgm:pt>
    <dgm:pt modelId="{8C40492C-E651-4586-A283-06B286D69CD9}">
      <dgm:prSet custT="1"/>
      <dgm:spPr/>
      <dgm:t>
        <a:bodyPr/>
        <a:lstStyle/>
        <a:p>
          <a:r>
            <a:rPr lang="el-GR" sz="1600" b="1"/>
            <a:t>2. </a:t>
          </a:r>
          <a:r>
            <a:rPr lang="el-GR" sz="1400"/>
            <a:t>Βεβαίωση Απόδοσης </a:t>
          </a:r>
          <a:r>
            <a:rPr lang="el-GR" sz="1400" b="1"/>
            <a:t>ΑΦΜ</a:t>
          </a:r>
          <a:r>
            <a:rPr lang="el-GR" sz="1400"/>
            <a:t> (εφορία ή </a:t>
          </a:r>
          <a:r>
            <a:rPr lang="el-GR" sz="1400" err="1"/>
            <a:t>via</a:t>
          </a:r>
          <a:r>
            <a:rPr lang="el-GR" sz="1400"/>
            <a:t> </a:t>
          </a:r>
          <a:r>
            <a:rPr lang="el-GR" sz="1400" err="1"/>
            <a:t>taxisnet</a:t>
          </a:r>
          <a:r>
            <a:rPr lang="el-GR" sz="1400"/>
            <a:t>) με ορατή τη Δ.Ο.Υ.  </a:t>
          </a:r>
        </a:p>
        <a:p>
          <a:r>
            <a:rPr lang="el-GR" sz="1400" u="sng">
              <a:hlinkClick xmlns:r="http://schemas.openxmlformats.org/officeDocument/2006/relationships" r:id="rId1"/>
            </a:rPr>
            <a:t>https://rb.gy/sarzwg</a:t>
          </a:r>
          <a:r>
            <a:rPr lang="el-GR" sz="1400"/>
            <a:t> </a:t>
          </a:r>
          <a:r>
            <a:rPr lang="el-GR" sz="1400">
              <a:sym typeface="Wingdings" panose="05000000000000000000" pitchFamily="2" charset="2"/>
            </a:rPr>
            <a:t> </a:t>
          </a:r>
          <a:r>
            <a:rPr lang="el-GR" sz="1400"/>
            <a:t>ταυτοποίηση </a:t>
          </a:r>
          <a:r>
            <a:rPr lang="el-GR" sz="1400">
              <a:sym typeface="Wingdings" panose="05000000000000000000" pitchFamily="2" charset="2"/>
            </a:rPr>
            <a:t> </a:t>
          </a:r>
          <a:r>
            <a:rPr lang="el-GR" sz="1400"/>
            <a:t>στοιχεία φυσικού προσώπου </a:t>
          </a:r>
          <a:r>
            <a:rPr lang="el-GR" sz="1400">
              <a:sym typeface="Wingdings" panose="05000000000000000000" pitchFamily="2" charset="2"/>
            </a:rPr>
            <a:t> </a:t>
          </a:r>
          <a:r>
            <a:rPr lang="el-GR" sz="1400"/>
            <a:t>κλικ ‘έκδοση’ </a:t>
          </a:r>
          <a:r>
            <a:rPr lang="el-GR" sz="1400">
              <a:sym typeface="Wingdings" panose="05000000000000000000" pitchFamily="2" charset="2"/>
            </a:rPr>
            <a:t> </a:t>
          </a:r>
          <a:r>
            <a:rPr lang="el-GR" sz="1400" err="1"/>
            <a:t>save</a:t>
          </a:r>
          <a:r>
            <a:rPr lang="el-GR" sz="1400"/>
            <a:t> </a:t>
          </a:r>
          <a:endParaRPr lang="en-US" sz="1400"/>
        </a:p>
      </dgm:t>
    </dgm:pt>
    <dgm:pt modelId="{77EE7454-34DF-45A2-B084-936C7B17E805}" type="parTrans" cxnId="{918EE4DD-CA08-4E78-8686-B827C5308D47}">
      <dgm:prSet/>
      <dgm:spPr/>
      <dgm:t>
        <a:bodyPr/>
        <a:lstStyle/>
        <a:p>
          <a:endParaRPr lang="en-US"/>
        </a:p>
      </dgm:t>
    </dgm:pt>
    <dgm:pt modelId="{56E38464-6D6B-42E4-858E-108935CF1318}" type="sibTrans" cxnId="{918EE4DD-CA08-4E78-8686-B827C5308D47}">
      <dgm:prSet/>
      <dgm:spPr/>
      <dgm:t>
        <a:bodyPr/>
        <a:lstStyle/>
        <a:p>
          <a:endParaRPr lang="en-US"/>
        </a:p>
      </dgm:t>
    </dgm:pt>
    <dgm:pt modelId="{466777E3-466D-42EB-A0D9-5038010769DF}">
      <dgm:prSet custT="1"/>
      <dgm:spPr/>
      <dgm:t>
        <a:bodyPr/>
        <a:lstStyle/>
        <a:p>
          <a:r>
            <a:rPr lang="el-GR" sz="1600" b="1"/>
            <a:t>3. ΑΜΚΑ</a:t>
          </a:r>
          <a:r>
            <a:rPr lang="el-GR" sz="1600"/>
            <a:t> </a:t>
          </a:r>
          <a:r>
            <a:rPr lang="el-GR" sz="1600">
              <a:sym typeface="Wingdings" panose="05000000000000000000" pitchFamily="2" charset="2"/>
            </a:rPr>
            <a:t> </a:t>
          </a:r>
          <a:r>
            <a:rPr lang="el-GR" sz="1600" u="sng">
              <a:hlinkClick xmlns:r="http://schemas.openxmlformats.org/officeDocument/2006/relationships" r:id="rId2"/>
            </a:rPr>
            <a:t>https://www.amka.gr/AMKAGR/</a:t>
          </a:r>
          <a:r>
            <a:rPr lang="el-GR" sz="1600"/>
            <a:t> </a:t>
          </a:r>
          <a:endParaRPr lang="en-US" sz="1600"/>
        </a:p>
      </dgm:t>
    </dgm:pt>
    <dgm:pt modelId="{EF6844B0-980D-453E-9469-26ED9BF32C60}" type="parTrans" cxnId="{04C80211-B08C-40A8-9BEA-A092925CEA67}">
      <dgm:prSet/>
      <dgm:spPr/>
      <dgm:t>
        <a:bodyPr/>
        <a:lstStyle/>
        <a:p>
          <a:endParaRPr lang="en-US"/>
        </a:p>
      </dgm:t>
    </dgm:pt>
    <dgm:pt modelId="{F4968351-1E6F-4CBD-B19A-3B1193B8395F}" type="sibTrans" cxnId="{04C80211-B08C-40A8-9BEA-A092925CEA67}">
      <dgm:prSet/>
      <dgm:spPr/>
      <dgm:t>
        <a:bodyPr/>
        <a:lstStyle/>
        <a:p>
          <a:endParaRPr lang="en-US"/>
        </a:p>
      </dgm:t>
    </dgm:pt>
    <dgm:pt modelId="{4C65F7EF-1BD8-4937-8D16-75D0146F92E3}">
      <dgm:prSet custT="1"/>
      <dgm:spPr/>
      <dgm:t>
        <a:bodyPr/>
        <a:lstStyle/>
        <a:p>
          <a:pPr algn="l"/>
          <a:r>
            <a:rPr lang="el-GR" sz="1600" b="1"/>
            <a:t>4. </a:t>
          </a:r>
          <a:r>
            <a:rPr lang="el-GR" sz="1600"/>
            <a:t>Βιβλιάριο ή έγγραφο της τράπεζας  με το</a:t>
          </a:r>
          <a:r>
            <a:rPr lang="el-GR" sz="1600" b="1"/>
            <a:t> IBAN</a:t>
          </a:r>
          <a:r>
            <a:rPr lang="el-GR" sz="1600"/>
            <a:t>, </a:t>
          </a:r>
        </a:p>
        <a:p>
          <a:pPr algn="l"/>
          <a:r>
            <a:rPr lang="el-GR" sz="1400" b="1">
              <a:latin typeface="Corbel" panose="020B0503020204020204"/>
              <a:ea typeface="Corbel" panose="020B0503020204020204"/>
              <a:cs typeface="Corbel" panose="020B0503020204020204"/>
              <a:sym typeface="Corbel" panose="020B0503020204020204"/>
            </a:rPr>
            <a:t>ΠΡΟΣΟΧΗ</a:t>
          </a:r>
          <a:r>
            <a:rPr lang="el-GR" sz="1400">
              <a:latin typeface="Corbel" panose="020B0503020204020204"/>
              <a:ea typeface="Corbel" panose="020B0503020204020204"/>
              <a:cs typeface="Corbel" panose="020B0503020204020204"/>
              <a:sym typeface="Corbel" panose="020B0503020204020204"/>
            </a:rPr>
            <a:t>:  </a:t>
          </a:r>
          <a:r>
            <a:rPr lang="el-GR" sz="1400" b="0" i="0" u="none" strike="noStrike" cap="none">
              <a:latin typeface="Corbel" panose="020B0503020204020204"/>
              <a:ea typeface="Corbel" panose="020B0503020204020204"/>
              <a:cs typeface="Corbel" panose="020B0503020204020204"/>
              <a:sym typeface="Corbel" panose="020B0503020204020204"/>
            </a:rPr>
            <a:t>α) ΑΤΟΜΙΚΟΣ ή να είστε ΚΥΡΙΟΣ ΔΙΚΑΙΟΥΧΟΣ, β) ΕΝΕΡΓΟΣ ΛΟΓΑΡΙΑΣΜΟΣ</a:t>
          </a:r>
          <a:endParaRPr lang="en-US" sz="1400"/>
        </a:p>
      </dgm:t>
    </dgm:pt>
    <dgm:pt modelId="{B8D15E17-D587-4882-954F-645BCC287458}" type="parTrans" cxnId="{A792C753-15BA-4A24-8FA5-DFDE0EABD400}">
      <dgm:prSet/>
      <dgm:spPr/>
      <dgm:t>
        <a:bodyPr/>
        <a:lstStyle/>
        <a:p>
          <a:endParaRPr lang="en-US"/>
        </a:p>
      </dgm:t>
    </dgm:pt>
    <dgm:pt modelId="{E7B2E6C8-A7AA-4612-B531-2C8FD738041B}" type="sibTrans" cxnId="{A792C753-15BA-4A24-8FA5-DFDE0EABD400}">
      <dgm:prSet/>
      <dgm:spPr/>
      <dgm:t>
        <a:bodyPr/>
        <a:lstStyle/>
        <a:p>
          <a:endParaRPr lang="en-US"/>
        </a:p>
      </dgm:t>
    </dgm:pt>
    <dgm:pt modelId="{86DB68F2-BB09-4AA7-A969-70DA8BE323B6}">
      <dgm:prSet custT="1"/>
      <dgm:spPr/>
      <dgm:t>
        <a:bodyPr/>
        <a:lstStyle/>
        <a:p>
          <a:r>
            <a:rPr lang="el-GR" sz="1600" b="1"/>
            <a:t>5. Βεβαίωση Ασφαλιστική</a:t>
          </a:r>
          <a:r>
            <a:rPr lang="el-GR" sz="1600"/>
            <a:t>ς </a:t>
          </a:r>
          <a:r>
            <a:rPr lang="el-GR" sz="1600" b="1"/>
            <a:t>Ικανότητας</a:t>
          </a:r>
          <a:r>
            <a:rPr lang="el-GR" sz="1600"/>
            <a:t> που δηλώνει την ασφάλεια ασθενείας όπου να φαίνεται η διάρκεια </a:t>
          </a:r>
          <a:r>
            <a:rPr lang="el-GR" sz="1600">
              <a:sym typeface="Wingdings" panose="05000000000000000000" pitchFamily="2" charset="2"/>
            </a:rPr>
            <a:t> </a:t>
          </a:r>
          <a:r>
            <a:rPr lang="el-GR" sz="1600" u="sng">
              <a:hlinkClick xmlns:r="http://schemas.openxmlformats.org/officeDocument/2006/relationships" r:id="rId3"/>
            </a:rPr>
            <a:t>https://www.atlas.gov.gr/ATLAS/Atlas/Login2.aspx</a:t>
          </a:r>
          <a:r>
            <a:rPr lang="el-GR" sz="1600"/>
            <a:t> </a:t>
          </a:r>
          <a:endParaRPr lang="en-US" sz="1600"/>
        </a:p>
      </dgm:t>
    </dgm:pt>
    <dgm:pt modelId="{2F1139E8-E71C-48DD-9139-4334800ED6B4}" type="parTrans" cxnId="{EEFDC546-29D0-4A47-BA47-FF6147ECFD6D}">
      <dgm:prSet/>
      <dgm:spPr/>
      <dgm:t>
        <a:bodyPr/>
        <a:lstStyle/>
        <a:p>
          <a:endParaRPr lang="en-US"/>
        </a:p>
      </dgm:t>
    </dgm:pt>
    <dgm:pt modelId="{EB584899-E912-478A-AFB5-BBF528446550}" type="sibTrans" cxnId="{EEFDC546-29D0-4A47-BA47-FF6147ECFD6D}">
      <dgm:prSet/>
      <dgm:spPr/>
      <dgm:t>
        <a:bodyPr/>
        <a:lstStyle/>
        <a:p>
          <a:endParaRPr lang="en-US"/>
        </a:p>
      </dgm:t>
    </dgm:pt>
    <dgm:pt modelId="{63286CFD-13C9-48F2-970D-B05E22D04195}">
      <dgm:prSet/>
      <dgm:spPr/>
      <dgm:t>
        <a:bodyPr/>
        <a:lstStyle/>
        <a:p>
          <a:endParaRPr lang="en-US"/>
        </a:p>
      </dgm:t>
    </dgm:pt>
    <dgm:pt modelId="{86822C76-8C77-49F0-A78C-4D88C9B0C163}" type="parTrans" cxnId="{93B30786-EDDA-461E-A7C7-9DBD750EAC25}">
      <dgm:prSet/>
      <dgm:spPr/>
      <dgm:t>
        <a:bodyPr/>
        <a:lstStyle/>
        <a:p>
          <a:endParaRPr lang="en-US"/>
        </a:p>
      </dgm:t>
    </dgm:pt>
    <dgm:pt modelId="{55E7B655-48F1-4ED2-A3D5-21404477F22E}" type="sibTrans" cxnId="{93B30786-EDDA-461E-A7C7-9DBD750EAC25}">
      <dgm:prSet/>
      <dgm:spPr/>
      <dgm:t>
        <a:bodyPr/>
        <a:lstStyle/>
        <a:p>
          <a:endParaRPr lang="en-US"/>
        </a:p>
      </dgm:t>
    </dgm:pt>
    <dgm:pt modelId="{5B624179-BDF1-4198-B90D-CDB80F01C8B1}">
      <dgm:prSet custT="1"/>
      <dgm:spPr/>
      <dgm:t>
        <a:bodyPr/>
        <a:lstStyle/>
        <a:p>
          <a:r>
            <a:rPr lang="el-GR" sz="1600" b="1"/>
            <a:t>6. Αριθμός συστήματος ΕΦΚΑ </a:t>
          </a:r>
          <a:r>
            <a:rPr lang="el-GR" sz="1600"/>
            <a:t>(ΑΜΑ-ΙΚΑ) </a:t>
          </a:r>
          <a:r>
            <a:rPr lang="el-GR" sz="1600">
              <a:sym typeface="Wingdings" panose="05000000000000000000" pitchFamily="2" charset="2"/>
            </a:rPr>
            <a:t></a:t>
          </a:r>
          <a:r>
            <a:rPr lang="el-GR" sz="1600"/>
            <a:t> </a:t>
          </a:r>
          <a:r>
            <a:rPr lang="el-GR" sz="1600" u="sng">
              <a:hlinkClick xmlns:r="http://schemas.openxmlformats.org/officeDocument/2006/relationships" r:id="rId4"/>
            </a:rPr>
            <a:t>https://www.efka.gov.gr/el/bebaiose-apographes</a:t>
          </a:r>
          <a:endParaRPr lang="en-US" sz="1600"/>
        </a:p>
      </dgm:t>
    </dgm:pt>
    <dgm:pt modelId="{540A9D64-3AB3-496C-8161-FB2A11D57D7A}" type="parTrans" cxnId="{F894CEE9-F36A-4A54-9833-D0753CF6E3E9}">
      <dgm:prSet/>
      <dgm:spPr/>
      <dgm:t>
        <a:bodyPr/>
        <a:lstStyle/>
        <a:p>
          <a:endParaRPr lang="en-US"/>
        </a:p>
      </dgm:t>
    </dgm:pt>
    <dgm:pt modelId="{3CA126E6-CFC6-4367-818E-ED9852D52F81}" type="sibTrans" cxnId="{F894CEE9-F36A-4A54-9833-D0753CF6E3E9}">
      <dgm:prSet/>
      <dgm:spPr/>
      <dgm:t>
        <a:bodyPr/>
        <a:lstStyle/>
        <a:p>
          <a:endParaRPr lang="en-US"/>
        </a:p>
      </dgm:t>
    </dgm:pt>
    <dgm:pt modelId="{E66A1D93-2948-4E1F-ABAC-ADD71F6D340F}">
      <dgm:prSet custT="1"/>
      <dgm:spPr/>
      <dgm:t>
        <a:bodyPr/>
        <a:lstStyle/>
        <a:p>
          <a:r>
            <a:rPr lang="el-GR" sz="1600" b="1"/>
            <a:t>7. Υπεύθυνη Δήλωση για καθεστώς εργασίας,  </a:t>
          </a:r>
          <a:r>
            <a:rPr lang="el-GR" sz="1600" b="1" err="1"/>
            <a:t>via</a:t>
          </a:r>
          <a:r>
            <a:rPr lang="el-GR" sz="1600" b="1"/>
            <a:t> gov.gr</a:t>
          </a:r>
          <a:endParaRPr lang="en-US" sz="1600" b="1"/>
        </a:p>
      </dgm:t>
    </dgm:pt>
    <dgm:pt modelId="{D3E07091-2375-4A9F-B1D8-111B06FF0D31}" type="parTrans" cxnId="{CD31F154-F553-451A-B5B2-1885D51D013A}">
      <dgm:prSet/>
      <dgm:spPr/>
      <dgm:t>
        <a:bodyPr/>
        <a:lstStyle/>
        <a:p>
          <a:endParaRPr lang="en-US"/>
        </a:p>
      </dgm:t>
    </dgm:pt>
    <dgm:pt modelId="{89A2CE57-664A-47C0-B230-566C92DD00F5}" type="sibTrans" cxnId="{CD31F154-F553-451A-B5B2-1885D51D013A}">
      <dgm:prSet/>
      <dgm:spPr/>
      <dgm:t>
        <a:bodyPr/>
        <a:lstStyle/>
        <a:p>
          <a:endParaRPr lang="en-US"/>
        </a:p>
      </dgm:t>
    </dgm:pt>
    <dgm:pt modelId="{9CCFE0B3-C5E6-4965-B1C2-939CD5190EDF}" type="pres">
      <dgm:prSet presAssocID="{4608CC1B-1120-4895-AB5C-A74D554554AC}" presName="Name0" presStyleCnt="0">
        <dgm:presLayoutVars>
          <dgm:chMax val="7"/>
          <dgm:chPref val="7"/>
          <dgm:dir/>
        </dgm:presLayoutVars>
      </dgm:prSet>
      <dgm:spPr/>
    </dgm:pt>
    <dgm:pt modelId="{26AFB599-661F-4A55-81D5-B4C1432E608B}" type="pres">
      <dgm:prSet presAssocID="{4608CC1B-1120-4895-AB5C-A74D554554AC}" presName="Name1" presStyleCnt="0"/>
      <dgm:spPr/>
    </dgm:pt>
    <dgm:pt modelId="{370AA225-6B07-4E47-8E68-A64A2D59ADF3}" type="pres">
      <dgm:prSet presAssocID="{4608CC1B-1120-4895-AB5C-A74D554554AC}" presName="cycle" presStyleCnt="0"/>
      <dgm:spPr/>
    </dgm:pt>
    <dgm:pt modelId="{AA5BADF5-D23E-4DA0-97AC-3688EF4527C4}" type="pres">
      <dgm:prSet presAssocID="{4608CC1B-1120-4895-AB5C-A74D554554AC}" presName="srcNode" presStyleLbl="node1" presStyleIdx="0" presStyleCnt="7"/>
      <dgm:spPr/>
    </dgm:pt>
    <dgm:pt modelId="{2CD3D58B-75BA-43F2-B310-8E2363A27B00}" type="pres">
      <dgm:prSet presAssocID="{4608CC1B-1120-4895-AB5C-A74D554554AC}" presName="conn" presStyleLbl="parChTrans1D2" presStyleIdx="0" presStyleCnt="1"/>
      <dgm:spPr/>
    </dgm:pt>
    <dgm:pt modelId="{D8E487DA-3BA3-44E6-92C8-092BABB589A0}" type="pres">
      <dgm:prSet presAssocID="{4608CC1B-1120-4895-AB5C-A74D554554AC}" presName="extraNode" presStyleLbl="node1" presStyleIdx="0" presStyleCnt="7"/>
      <dgm:spPr/>
    </dgm:pt>
    <dgm:pt modelId="{1F73CD05-DDD5-40D1-9A87-06B6B1B9E6C2}" type="pres">
      <dgm:prSet presAssocID="{4608CC1B-1120-4895-AB5C-A74D554554AC}" presName="dstNode" presStyleLbl="node1" presStyleIdx="0" presStyleCnt="7"/>
      <dgm:spPr/>
    </dgm:pt>
    <dgm:pt modelId="{B368D26B-7E7C-4F95-AAB7-FE366FDDDB03}" type="pres">
      <dgm:prSet presAssocID="{4B02E387-DBD5-4FA8-92FC-3E0337888027}" presName="text_1" presStyleLbl="node1" presStyleIdx="0" presStyleCnt="7">
        <dgm:presLayoutVars>
          <dgm:bulletEnabled val="1"/>
        </dgm:presLayoutVars>
      </dgm:prSet>
      <dgm:spPr/>
    </dgm:pt>
    <dgm:pt modelId="{C4D8ED22-7733-4D9C-A7AE-F685B7BDDAC0}" type="pres">
      <dgm:prSet presAssocID="{4B02E387-DBD5-4FA8-92FC-3E0337888027}" presName="accent_1" presStyleCnt="0"/>
      <dgm:spPr/>
    </dgm:pt>
    <dgm:pt modelId="{C72B3CFC-6A00-4304-9550-093F086CF7D3}" type="pres">
      <dgm:prSet presAssocID="{4B02E387-DBD5-4FA8-92FC-3E0337888027}" presName="accentRepeatNode" presStyleLbl="solidFgAcc1" presStyleIdx="0" presStyleCnt="7"/>
      <dgm:spPr/>
    </dgm:pt>
    <dgm:pt modelId="{8548C916-9371-4680-8A64-7741DDAF5309}" type="pres">
      <dgm:prSet presAssocID="{8C40492C-E651-4586-A283-06B286D69CD9}" presName="text_2" presStyleLbl="node1" presStyleIdx="1" presStyleCnt="7" custScaleY="201960">
        <dgm:presLayoutVars>
          <dgm:bulletEnabled val="1"/>
        </dgm:presLayoutVars>
      </dgm:prSet>
      <dgm:spPr/>
    </dgm:pt>
    <dgm:pt modelId="{97F1877C-1AC9-4C6D-B4CC-1E5A1720689C}" type="pres">
      <dgm:prSet presAssocID="{8C40492C-E651-4586-A283-06B286D69CD9}" presName="accent_2" presStyleCnt="0"/>
      <dgm:spPr/>
    </dgm:pt>
    <dgm:pt modelId="{32531C09-D00E-41EF-A2D5-F5ED818F1677}" type="pres">
      <dgm:prSet presAssocID="{8C40492C-E651-4586-A283-06B286D69CD9}" presName="accentRepeatNode" presStyleLbl="solidFgAcc1" presStyleIdx="1" presStyleCnt="7"/>
      <dgm:spPr/>
    </dgm:pt>
    <dgm:pt modelId="{04B8A8CA-0496-4F2D-881B-0BF69EA15186}" type="pres">
      <dgm:prSet presAssocID="{466777E3-466D-42EB-A0D9-5038010769DF}" presName="text_3" presStyleLbl="node1" presStyleIdx="2" presStyleCnt="7">
        <dgm:presLayoutVars>
          <dgm:bulletEnabled val="1"/>
        </dgm:presLayoutVars>
      </dgm:prSet>
      <dgm:spPr/>
    </dgm:pt>
    <dgm:pt modelId="{0396207C-DAAF-4703-98BD-05491D998F0E}" type="pres">
      <dgm:prSet presAssocID="{466777E3-466D-42EB-A0D9-5038010769DF}" presName="accent_3" presStyleCnt="0"/>
      <dgm:spPr/>
    </dgm:pt>
    <dgm:pt modelId="{F6DBB9E7-9033-496A-A71E-34A9F770EA71}" type="pres">
      <dgm:prSet presAssocID="{466777E3-466D-42EB-A0D9-5038010769DF}" presName="accentRepeatNode" presStyleLbl="solidFgAcc1" presStyleIdx="2" presStyleCnt="7"/>
      <dgm:spPr/>
    </dgm:pt>
    <dgm:pt modelId="{A166E5B8-4399-42C6-A2E4-363C3A44644E}" type="pres">
      <dgm:prSet presAssocID="{4C65F7EF-1BD8-4937-8D16-75D0146F92E3}" presName="text_4" presStyleLbl="node1" presStyleIdx="3" presStyleCnt="7" custScaleY="201269">
        <dgm:presLayoutVars>
          <dgm:bulletEnabled val="1"/>
        </dgm:presLayoutVars>
      </dgm:prSet>
      <dgm:spPr/>
    </dgm:pt>
    <dgm:pt modelId="{37D85A09-79E2-4EF2-9C10-8E649E0569AD}" type="pres">
      <dgm:prSet presAssocID="{4C65F7EF-1BD8-4937-8D16-75D0146F92E3}" presName="accent_4" presStyleCnt="0"/>
      <dgm:spPr/>
    </dgm:pt>
    <dgm:pt modelId="{F36F3E5F-12BC-4613-AD1F-EF9A5CA48440}" type="pres">
      <dgm:prSet presAssocID="{4C65F7EF-1BD8-4937-8D16-75D0146F92E3}" presName="accentRepeatNode" presStyleLbl="solidFgAcc1" presStyleIdx="3" presStyleCnt="7"/>
      <dgm:spPr/>
    </dgm:pt>
    <dgm:pt modelId="{E5825C75-C114-4C97-8364-1FBA6BD58578}" type="pres">
      <dgm:prSet presAssocID="{86DB68F2-BB09-4AA7-A969-70DA8BE323B6}" presName="text_5" presStyleLbl="node1" presStyleIdx="4" presStyleCnt="7" custScaleY="171307" custLinFactNeighborX="1013" custLinFactNeighborY="14809">
        <dgm:presLayoutVars>
          <dgm:bulletEnabled val="1"/>
        </dgm:presLayoutVars>
      </dgm:prSet>
      <dgm:spPr/>
    </dgm:pt>
    <dgm:pt modelId="{3256DDA1-A42F-4D14-BF2A-64AA470C2077}" type="pres">
      <dgm:prSet presAssocID="{86DB68F2-BB09-4AA7-A969-70DA8BE323B6}" presName="accent_5" presStyleCnt="0"/>
      <dgm:spPr/>
    </dgm:pt>
    <dgm:pt modelId="{17060DA4-ACD6-49BA-8DEE-9F77B4A14210}" type="pres">
      <dgm:prSet presAssocID="{86DB68F2-BB09-4AA7-A969-70DA8BE323B6}" presName="accentRepeatNode" presStyleLbl="solidFgAcc1" presStyleIdx="4" presStyleCnt="7"/>
      <dgm:spPr/>
    </dgm:pt>
    <dgm:pt modelId="{D658CA1E-C90A-409D-8AD8-38B1680FF47F}" type="pres">
      <dgm:prSet presAssocID="{5B624179-BDF1-4198-B90D-CDB80F01C8B1}" presName="text_6" presStyleLbl="node1" presStyleIdx="5" presStyleCnt="7" custScaleY="162183" custLinFactNeighborX="980" custLinFactNeighborY="23271">
        <dgm:presLayoutVars>
          <dgm:bulletEnabled val="1"/>
        </dgm:presLayoutVars>
      </dgm:prSet>
      <dgm:spPr/>
    </dgm:pt>
    <dgm:pt modelId="{26F672E2-EA47-463F-BA79-37001F10B482}" type="pres">
      <dgm:prSet presAssocID="{5B624179-BDF1-4198-B90D-CDB80F01C8B1}" presName="accent_6" presStyleCnt="0"/>
      <dgm:spPr/>
    </dgm:pt>
    <dgm:pt modelId="{3307822C-724F-4F75-ADD2-340F2A7C25C3}" type="pres">
      <dgm:prSet presAssocID="{5B624179-BDF1-4198-B90D-CDB80F01C8B1}" presName="accentRepeatNode" presStyleLbl="solidFgAcc1" presStyleIdx="5" presStyleCnt="7"/>
      <dgm:spPr/>
    </dgm:pt>
    <dgm:pt modelId="{99D76C6C-1093-4CE0-84C2-84B0E652A47D}" type="pres">
      <dgm:prSet presAssocID="{E66A1D93-2948-4E1F-ABAC-ADD71F6D340F}" presName="text_7" presStyleLbl="node1" presStyleIdx="6" presStyleCnt="7">
        <dgm:presLayoutVars>
          <dgm:bulletEnabled val="1"/>
        </dgm:presLayoutVars>
      </dgm:prSet>
      <dgm:spPr/>
    </dgm:pt>
    <dgm:pt modelId="{88E5B5EB-2448-4F77-B944-18B74D054921}" type="pres">
      <dgm:prSet presAssocID="{E66A1D93-2948-4E1F-ABAC-ADD71F6D340F}" presName="accent_7" presStyleCnt="0"/>
      <dgm:spPr/>
    </dgm:pt>
    <dgm:pt modelId="{DA9A4238-86CD-4953-B51C-D6BF5128E9CC}" type="pres">
      <dgm:prSet presAssocID="{E66A1D93-2948-4E1F-ABAC-ADD71F6D340F}" presName="accentRepeatNode" presStyleLbl="solidFgAcc1" presStyleIdx="6" presStyleCnt="7"/>
      <dgm:spPr/>
    </dgm:pt>
  </dgm:ptLst>
  <dgm:cxnLst>
    <dgm:cxn modelId="{A594C903-9318-4A0E-A8E5-A3C1B262D498}" type="presOf" srcId="{4C65F7EF-1BD8-4937-8D16-75D0146F92E3}" destId="{A166E5B8-4399-42C6-A2E4-363C3A44644E}" srcOrd="0" destOrd="0" presId="urn:microsoft.com/office/officeart/2008/layout/VerticalCurvedList#1"/>
    <dgm:cxn modelId="{04C80211-B08C-40A8-9BEA-A092925CEA67}" srcId="{4608CC1B-1120-4895-AB5C-A74D554554AC}" destId="{466777E3-466D-42EB-A0D9-5038010769DF}" srcOrd="2" destOrd="0" parTransId="{EF6844B0-980D-453E-9469-26ED9BF32C60}" sibTransId="{F4968351-1E6F-4CBD-B19A-3B1193B8395F}"/>
    <dgm:cxn modelId="{96BC8227-DA65-43F1-BFE9-BE2E04F69949}" type="presOf" srcId="{8C40492C-E651-4586-A283-06B286D69CD9}" destId="{8548C916-9371-4680-8A64-7741DDAF5309}" srcOrd="0" destOrd="0" presId="urn:microsoft.com/office/officeart/2008/layout/VerticalCurvedList#1"/>
    <dgm:cxn modelId="{331FA929-56DF-4734-B7F3-63047108EB6D}" type="presOf" srcId="{E66A1D93-2948-4E1F-ABAC-ADD71F6D340F}" destId="{99D76C6C-1093-4CE0-84C2-84B0E652A47D}" srcOrd="0" destOrd="0" presId="urn:microsoft.com/office/officeart/2008/layout/VerticalCurvedList#1"/>
    <dgm:cxn modelId="{EEFDC546-29D0-4A47-BA47-FF6147ECFD6D}" srcId="{4608CC1B-1120-4895-AB5C-A74D554554AC}" destId="{86DB68F2-BB09-4AA7-A969-70DA8BE323B6}" srcOrd="4" destOrd="0" parTransId="{2F1139E8-E71C-48DD-9139-4334800ED6B4}" sibTransId="{EB584899-E912-478A-AFB5-BBF528446550}"/>
    <dgm:cxn modelId="{B3F79348-6C9A-4431-8BBB-0FB082CD0996}" type="presOf" srcId="{D5BC12D4-C65E-4FE9-B795-E5593646C448}" destId="{2CD3D58B-75BA-43F2-B310-8E2363A27B00}" srcOrd="0" destOrd="0" presId="urn:microsoft.com/office/officeart/2008/layout/VerticalCurvedList#1"/>
    <dgm:cxn modelId="{A792C753-15BA-4A24-8FA5-DFDE0EABD400}" srcId="{4608CC1B-1120-4895-AB5C-A74D554554AC}" destId="{4C65F7EF-1BD8-4937-8D16-75D0146F92E3}" srcOrd="3" destOrd="0" parTransId="{B8D15E17-D587-4882-954F-645BCC287458}" sibTransId="{E7B2E6C8-A7AA-4612-B531-2C8FD738041B}"/>
    <dgm:cxn modelId="{CD31F154-F553-451A-B5B2-1885D51D013A}" srcId="{4608CC1B-1120-4895-AB5C-A74D554554AC}" destId="{E66A1D93-2948-4E1F-ABAC-ADD71F6D340F}" srcOrd="6" destOrd="0" parTransId="{D3E07091-2375-4A9F-B1D8-111B06FF0D31}" sibTransId="{89A2CE57-664A-47C0-B230-566C92DD00F5}"/>
    <dgm:cxn modelId="{AF2B447E-8623-4D26-8EC9-AFCF5815D51E}" type="presOf" srcId="{5B624179-BDF1-4198-B90D-CDB80F01C8B1}" destId="{D658CA1E-C90A-409D-8AD8-38B1680FF47F}" srcOrd="0" destOrd="0" presId="urn:microsoft.com/office/officeart/2008/layout/VerticalCurvedList#1"/>
    <dgm:cxn modelId="{93B30786-EDDA-461E-A7C7-9DBD750EAC25}" srcId="{86DB68F2-BB09-4AA7-A969-70DA8BE323B6}" destId="{63286CFD-13C9-48F2-970D-B05E22D04195}" srcOrd="0" destOrd="0" parTransId="{86822C76-8C77-49F0-A78C-4D88C9B0C163}" sibTransId="{55E7B655-48F1-4ED2-A3D5-21404477F22E}"/>
    <dgm:cxn modelId="{CB4C488C-F4F0-423A-A070-EF1D4A994CD4}" type="presOf" srcId="{466777E3-466D-42EB-A0D9-5038010769DF}" destId="{04B8A8CA-0496-4F2D-881B-0BF69EA15186}" srcOrd="0" destOrd="0" presId="urn:microsoft.com/office/officeart/2008/layout/VerticalCurvedList#1"/>
    <dgm:cxn modelId="{7EA799A8-FD33-492F-A2AD-B9D994A362E0}" srcId="{4608CC1B-1120-4895-AB5C-A74D554554AC}" destId="{4B02E387-DBD5-4FA8-92FC-3E0337888027}" srcOrd="0" destOrd="0" parTransId="{9F678294-7101-4FD6-87E1-58B573CE3F3B}" sibTransId="{D5BC12D4-C65E-4FE9-B795-E5593646C448}"/>
    <dgm:cxn modelId="{E9B714AE-AE65-487C-BF57-68149CC64684}" type="presOf" srcId="{4B02E387-DBD5-4FA8-92FC-3E0337888027}" destId="{B368D26B-7E7C-4F95-AAB7-FE366FDDDB03}" srcOrd="0" destOrd="0" presId="urn:microsoft.com/office/officeart/2008/layout/VerticalCurvedList#1"/>
    <dgm:cxn modelId="{72773EC9-032C-4132-A479-ECAE233F552F}" type="presOf" srcId="{86DB68F2-BB09-4AA7-A969-70DA8BE323B6}" destId="{E5825C75-C114-4C97-8364-1FBA6BD58578}" srcOrd="0" destOrd="0" presId="urn:microsoft.com/office/officeart/2008/layout/VerticalCurvedList#1"/>
    <dgm:cxn modelId="{697AB9D5-B12E-4687-9691-C582474F92DC}" type="presOf" srcId="{4608CC1B-1120-4895-AB5C-A74D554554AC}" destId="{9CCFE0B3-C5E6-4965-B1C2-939CD5190EDF}" srcOrd="0" destOrd="0" presId="urn:microsoft.com/office/officeart/2008/layout/VerticalCurvedList#1"/>
    <dgm:cxn modelId="{918EE4DD-CA08-4E78-8686-B827C5308D47}" srcId="{4608CC1B-1120-4895-AB5C-A74D554554AC}" destId="{8C40492C-E651-4586-A283-06B286D69CD9}" srcOrd="1" destOrd="0" parTransId="{77EE7454-34DF-45A2-B084-936C7B17E805}" sibTransId="{56E38464-6D6B-42E4-858E-108935CF1318}"/>
    <dgm:cxn modelId="{F894CEE9-F36A-4A54-9833-D0753CF6E3E9}" srcId="{4608CC1B-1120-4895-AB5C-A74D554554AC}" destId="{5B624179-BDF1-4198-B90D-CDB80F01C8B1}" srcOrd="5" destOrd="0" parTransId="{540A9D64-3AB3-496C-8161-FB2A11D57D7A}" sibTransId="{3CA126E6-CFC6-4367-818E-ED9852D52F81}"/>
    <dgm:cxn modelId="{B0FD42FC-FACB-4E1A-9672-771A5C744488}" type="presOf" srcId="{63286CFD-13C9-48F2-970D-B05E22D04195}" destId="{E5825C75-C114-4C97-8364-1FBA6BD58578}" srcOrd="0" destOrd="1" presId="urn:microsoft.com/office/officeart/2008/layout/VerticalCurvedList#1"/>
    <dgm:cxn modelId="{848F2BEC-6D8C-4B31-9C01-C7A43C25448F}" type="presParOf" srcId="{9CCFE0B3-C5E6-4965-B1C2-939CD5190EDF}" destId="{26AFB599-661F-4A55-81D5-B4C1432E608B}" srcOrd="0" destOrd="0" presId="urn:microsoft.com/office/officeart/2008/layout/VerticalCurvedList#1"/>
    <dgm:cxn modelId="{22F42C31-466E-4C63-8AB1-8DF2925290DE}" type="presParOf" srcId="{26AFB599-661F-4A55-81D5-B4C1432E608B}" destId="{370AA225-6B07-4E47-8E68-A64A2D59ADF3}" srcOrd="0" destOrd="0" presId="urn:microsoft.com/office/officeart/2008/layout/VerticalCurvedList#1"/>
    <dgm:cxn modelId="{7B448B7B-DB0A-49A8-A359-2A0F87F5E3D4}" type="presParOf" srcId="{370AA225-6B07-4E47-8E68-A64A2D59ADF3}" destId="{AA5BADF5-D23E-4DA0-97AC-3688EF4527C4}" srcOrd="0" destOrd="0" presId="urn:microsoft.com/office/officeart/2008/layout/VerticalCurvedList#1"/>
    <dgm:cxn modelId="{67ECB142-4221-4FF7-8BA8-5B34F9754D21}" type="presParOf" srcId="{370AA225-6B07-4E47-8E68-A64A2D59ADF3}" destId="{2CD3D58B-75BA-43F2-B310-8E2363A27B00}" srcOrd="1" destOrd="0" presId="urn:microsoft.com/office/officeart/2008/layout/VerticalCurvedList#1"/>
    <dgm:cxn modelId="{D2BEAA16-FCA6-4AA1-8B7B-8E27B21D2A5D}" type="presParOf" srcId="{370AA225-6B07-4E47-8E68-A64A2D59ADF3}" destId="{D8E487DA-3BA3-44E6-92C8-092BABB589A0}" srcOrd="2" destOrd="0" presId="urn:microsoft.com/office/officeart/2008/layout/VerticalCurvedList#1"/>
    <dgm:cxn modelId="{80255634-6778-4CC3-BFCA-29AF7F02575C}" type="presParOf" srcId="{370AA225-6B07-4E47-8E68-A64A2D59ADF3}" destId="{1F73CD05-DDD5-40D1-9A87-06B6B1B9E6C2}" srcOrd="3" destOrd="0" presId="urn:microsoft.com/office/officeart/2008/layout/VerticalCurvedList#1"/>
    <dgm:cxn modelId="{086E2B77-C0D0-4CDF-877C-864568E4CDDF}" type="presParOf" srcId="{26AFB599-661F-4A55-81D5-B4C1432E608B}" destId="{B368D26B-7E7C-4F95-AAB7-FE366FDDDB03}" srcOrd="1" destOrd="0" presId="urn:microsoft.com/office/officeart/2008/layout/VerticalCurvedList#1"/>
    <dgm:cxn modelId="{CE55D14A-2815-494C-BB4A-8D274242D68D}" type="presParOf" srcId="{26AFB599-661F-4A55-81D5-B4C1432E608B}" destId="{C4D8ED22-7733-4D9C-A7AE-F685B7BDDAC0}" srcOrd="2" destOrd="0" presId="urn:microsoft.com/office/officeart/2008/layout/VerticalCurvedList#1"/>
    <dgm:cxn modelId="{B3282D0D-7221-4728-90B3-6246E37ECB55}" type="presParOf" srcId="{C4D8ED22-7733-4D9C-A7AE-F685B7BDDAC0}" destId="{C72B3CFC-6A00-4304-9550-093F086CF7D3}" srcOrd="0" destOrd="0" presId="urn:microsoft.com/office/officeart/2008/layout/VerticalCurvedList#1"/>
    <dgm:cxn modelId="{754CFB3E-CE89-4DE2-8DD1-3362C20F6433}" type="presParOf" srcId="{26AFB599-661F-4A55-81D5-B4C1432E608B}" destId="{8548C916-9371-4680-8A64-7741DDAF5309}" srcOrd="3" destOrd="0" presId="urn:microsoft.com/office/officeart/2008/layout/VerticalCurvedList#1"/>
    <dgm:cxn modelId="{7013D991-F20E-476B-8658-C1D45C012AD5}" type="presParOf" srcId="{26AFB599-661F-4A55-81D5-B4C1432E608B}" destId="{97F1877C-1AC9-4C6D-B4CC-1E5A1720689C}" srcOrd="4" destOrd="0" presId="urn:microsoft.com/office/officeart/2008/layout/VerticalCurvedList#1"/>
    <dgm:cxn modelId="{98B398DD-ABB0-4B3D-84DE-986F8ECD6DE3}" type="presParOf" srcId="{97F1877C-1AC9-4C6D-B4CC-1E5A1720689C}" destId="{32531C09-D00E-41EF-A2D5-F5ED818F1677}" srcOrd="0" destOrd="0" presId="urn:microsoft.com/office/officeart/2008/layout/VerticalCurvedList#1"/>
    <dgm:cxn modelId="{7A13C47D-4873-4360-9B0C-A5168E1DC328}" type="presParOf" srcId="{26AFB599-661F-4A55-81D5-B4C1432E608B}" destId="{04B8A8CA-0496-4F2D-881B-0BF69EA15186}" srcOrd="5" destOrd="0" presId="urn:microsoft.com/office/officeart/2008/layout/VerticalCurvedList#1"/>
    <dgm:cxn modelId="{EBE3678F-CAFF-4FCF-8B08-36ECFC2696DF}" type="presParOf" srcId="{26AFB599-661F-4A55-81D5-B4C1432E608B}" destId="{0396207C-DAAF-4703-98BD-05491D998F0E}" srcOrd="6" destOrd="0" presId="urn:microsoft.com/office/officeart/2008/layout/VerticalCurvedList#1"/>
    <dgm:cxn modelId="{BBB7C595-EFA7-48CF-8CC1-FE33C288A017}" type="presParOf" srcId="{0396207C-DAAF-4703-98BD-05491D998F0E}" destId="{F6DBB9E7-9033-496A-A71E-34A9F770EA71}" srcOrd="0" destOrd="0" presId="urn:microsoft.com/office/officeart/2008/layout/VerticalCurvedList#1"/>
    <dgm:cxn modelId="{0665AB7C-7D24-41D8-81EF-AED67A3B9CA1}" type="presParOf" srcId="{26AFB599-661F-4A55-81D5-B4C1432E608B}" destId="{A166E5B8-4399-42C6-A2E4-363C3A44644E}" srcOrd="7" destOrd="0" presId="urn:microsoft.com/office/officeart/2008/layout/VerticalCurvedList#1"/>
    <dgm:cxn modelId="{203D7931-F2EE-4DD9-BF25-89734BF333EC}" type="presParOf" srcId="{26AFB599-661F-4A55-81D5-B4C1432E608B}" destId="{37D85A09-79E2-4EF2-9C10-8E649E0569AD}" srcOrd="8" destOrd="0" presId="urn:microsoft.com/office/officeart/2008/layout/VerticalCurvedList#1"/>
    <dgm:cxn modelId="{EFCBADD9-0826-4E2D-8BF0-0E1C9C1DE3A3}" type="presParOf" srcId="{37D85A09-79E2-4EF2-9C10-8E649E0569AD}" destId="{F36F3E5F-12BC-4613-AD1F-EF9A5CA48440}" srcOrd="0" destOrd="0" presId="urn:microsoft.com/office/officeart/2008/layout/VerticalCurvedList#1"/>
    <dgm:cxn modelId="{72B1E4A3-1F8C-47E0-B7E2-2CE66EFCFAB2}" type="presParOf" srcId="{26AFB599-661F-4A55-81D5-B4C1432E608B}" destId="{E5825C75-C114-4C97-8364-1FBA6BD58578}" srcOrd="9" destOrd="0" presId="urn:microsoft.com/office/officeart/2008/layout/VerticalCurvedList#1"/>
    <dgm:cxn modelId="{970F84AA-DBFB-4840-A4E7-A2C9790B5AED}" type="presParOf" srcId="{26AFB599-661F-4A55-81D5-B4C1432E608B}" destId="{3256DDA1-A42F-4D14-BF2A-64AA470C2077}" srcOrd="10" destOrd="0" presId="urn:microsoft.com/office/officeart/2008/layout/VerticalCurvedList#1"/>
    <dgm:cxn modelId="{6B9DC226-FF7F-4405-97EB-03669855EA68}" type="presParOf" srcId="{3256DDA1-A42F-4D14-BF2A-64AA470C2077}" destId="{17060DA4-ACD6-49BA-8DEE-9F77B4A14210}" srcOrd="0" destOrd="0" presId="urn:microsoft.com/office/officeart/2008/layout/VerticalCurvedList#1"/>
    <dgm:cxn modelId="{CC52665F-C110-47D0-9A75-0B369FD3CDA6}" type="presParOf" srcId="{26AFB599-661F-4A55-81D5-B4C1432E608B}" destId="{D658CA1E-C90A-409D-8AD8-38B1680FF47F}" srcOrd="11" destOrd="0" presId="urn:microsoft.com/office/officeart/2008/layout/VerticalCurvedList#1"/>
    <dgm:cxn modelId="{B409D1EE-B0EB-4ACB-878E-2CAA6B59A811}" type="presParOf" srcId="{26AFB599-661F-4A55-81D5-B4C1432E608B}" destId="{26F672E2-EA47-463F-BA79-37001F10B482}" srcOrd="12" destOrd="0" presId="urn:microsoft.com/office/officeart/2008/layout/VerticalCurvedList#1"/>
    <dgm:cxn modelId="{6E540CE3-0A4C-4E93-B646-BFA574A05DE4}" type="presParOf" srcId="{26F672E2-EA47-463F-BA79-37001F10B482}" destId="{3307822C-724F-4F75-ADD2-340F2A7C25C3}" srcOrd="0" destOrd="0" presId="urn:microsoft.com/office/officeart/2008/layout/VerticalCurvedList#1"/>
    <dgm:cxn modelId="{2E175E46-8095-4E78-A85C-DF250A6E531F}" type="presParOf" srcId="{26AFB599-661F-4A55-81D5-B4C1432E608B}" destId="{99D76C6C-1093-4CE0-84C2-84B0E652A47D}" srcOrd="13" destOrd="0" presId="urn:microsoft.com/office/officeart/2008/layout/VerticalCurvedList#1"/>
    <dgm:cxn modelId="{E36DB618-6955-476B-A692-6CF3A1E28A6E}" type="presParOf" srcId="{26AFB599-661F-4A55-81D5-B4C1432E608B}" destId="{88E5B5EB-2448-4F77-B944-18B74D054921}" srcOrd="14" destOrd="0" presId="urn:microsoft.com/office/officeart/2008/layout/VerticalCurvedList#1"/>
    <dgm:cxn modelId="{2BA7009A-6878-4D04-AFCC-C0122D1FA21E}" type="presParOf" srcId="{88E5B5EB-2448-4F77-B944-18B74D054921}" destId="{DA9A4238-86CD-4953-B51C-D6BF5128E9CC}" srcOrd="0" destOrd="0" presId="urn:microsoft.com/office/officeart/2008/layout/VerticalCurved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9F9D0789-FF52-4345-B4EC-43BBDC54DAD5}" type="doc">
      <dgm:prSet loTypeId="urn:microsoft.com/office/officeart/2005/8/layout/vList3" loCatId="picture" qsTypeId="urn:microsoft.com/office/officeart/2005/8/quickstyle/simple1#3" qsCatId="simple" csTypeId="urn:microsoft.com/office/officeart/2005/8/colors/colorful2#3" csCatId="colorful" phldr="1"/>
      <dgm:spPr/>
    </dgm:pt>
    <dgm:pt modelId="{00EA7C06-3E59-457A-8C66-604D7B61CC11}">
      <dgm:prSet phldrT="[Κείμενο]"/>
      <dgm:spPr/>
      <dgm:t>
        <a:bodyPr/>
        <a:lstStyle/>
        <a:p>
          <a:r>
            <a:rPr lang="el-GR">
              <a:effectLst/>
              <a:latin typeface="Corbel" panose="020B0503020204020204" pitchFamily="34" charset="0"/>
            </a:rPr>
            <a:t>Οι φορείς που δεν υφίστανται ή δεν επιθυμούν να εγγραφούν στον </a:t>
          </a:r>
          <a:r>
            <a:rPr lang="el-GR" b="1">
              <a:effectLst/>
              <a:latin typeface="Corbel" panose="020B0503020204020204" pitchFamily="34" charset="0"/>
            </a:rPr>
            <a:t>ΑΤΛΑ</a:t>
          </a:r>
          <a:r>
            <a:rPr lang="el-GR">
              <a:effectLst/>
              <a:latin typeface="Corbel" panose="020B0503020204020204" pitchFamily="34" charset="0"/>
            </a:rPr>
            <a:t>, δεν θα έχουν συνεργασία με το Γραφείο Πρακτικής Άσκησης.</a:t>
          </a:r>
          <a:endParaRPr lang="el-GR"/>
        </a:p>
      </dgm:t>
    </dgm:pt>
    <dgm:pt modelId="{4D0AB17A-5C94-4C71-B7E1-08A11FA696A8}" type="parTrans" cxnId="{9DA3CB9C-3339-4F39-82C5-9EE00FDEF679}">
      <dgm:prSet/>
      <dgm:spPr/>
      <dgm:t>
        <a:bodyPr/>
        <a:lstStyle/>
        <a:p>
          <a:endParaRPr lang="el-GR"/>
        </a:p>
      </dgm:t>
    </dgm:pt>
    <dgm:pt modelId="{81BEB9EC-E17C-4D62-AFE4-0120812FBB21}" type="sibTrans" cxnId="{9DA3CB9C-3339-4F39-82C5-9EE00FDEF679}">
      <dgm:prSet/>
      <dgm:spPr/>
      <dgm:t>
        <a:bodyPr/>
        <a:lstStyle/>
        <a:p>
          <a:endParaRPr lang="el-GR"/>
        </a:p>
      </dgm:t>
    </dgm:pt>
    <dgm:pt modelId="{D2DF200B-CE94-4DAB-A841-ED9200063874}">
      <dgm:prSet phldrT="[Κείμενο]"/>
      <dgm:spPr/>
      <dgm:t>
        <a:bodyPr/>
        <a:lstStyle/>
        <a:p>
          <a:r>
            <a:rPr lang="el-GR">
              <a:latin typeface="Corbel" panose="020B0503020204020204"/>
              <a:ea typeface="Corbel" panose="020B0503020204020204"/>
              <a:cs typeface="Corbel" panose="020B0503020204020204"/>
              <a:sym typeface="Corbel" panose="020B0503020204020204"/>
            </a:rPr>
            <a:t>Το Πανεπιστήμιο Θεσσαλίας </a:t>
          </a:r>
          <a:r>
            <a:rPr lang="el-GR" b="1">
              <a:latin typeface="Corbel" panose="020B0503020204020204"/>
              <a:ea typeface="Corbel" panose="020B0503020204020204"/>
              <a:cs typeface="Corbel" panose="020B0503020204020204"/>
              <a:sym typeface="Corbel" panose="020B0503020204020204"/>
            </a:rPr>
            <a:t>ΔΕΝ ΜΠΟΡΕΙ</a:t>
          </a:r>
          <a:r>
            <a:rPr lang="el-GR">
              <a:latin typeface="Corbel" panose="020B0503020204020204"/>
              <a:ea typeface="Corbel" panose="020B0503020204020204"/>
              <a:cs typeface="Corbel" panose="020B0503020204020204"/>
              <a:sym typeface="Corbel" panose="020B0503020204020204"/>
            </a:rPr>
            <a:t> να είναι Φορέας Υποδοχής</a:t>
          </a:r>
          <a:endParaRPr lang="el-GR"/>
        </a:p>
      </dgm:t>
    </dgm:pt>
    <dgm:pt modelId="{FA734D2E-45BE-442E-B7B8-DBB12558E8B6}" type="parTrans" cxnId="{C1438103-300A-4486-BBEA-9B3646826649}">
      <dgm:prSet/>
      <dgm:spPr/>
      <dgm:t>
        <a:bodyPr/>
        <a:lstStyle/>
        <a:p>
          <a:endParaRPr lang="el-GR"/>
        </a:p>
      </dgm:t>
    </dgm:pt>
    <dgm:pt modelId="{29A17B33-F524-4AC7-ABBD-45F424380538}" type="sibTrans" cxnId="{C1438103-300A-4486-BBEA-9B3646826649}">
      <dgm:prSet/>
      <dgm:spPr/>
      <dgm:t>
        <a:bodyPr/>
        <a:lstStyle/>
        <a:p>
          <a:endParaRPr lang="el-GR"/>
        </a:p>
      </dgm:t>
    </dgm:pt>
    <dgm:pt modelId="{86E0AB52-C6D4-4265-B3E5-F34C1D9F45BD}">
      <dgm:prSet phldrT="[Κείμενο]" custT="1"/>
      <dgm:spPr/>
      <dgm:t>
        <a:bodyPr/>
        <a:lstStyle/>
        <a:p>
          <a:r>
            <a:rPr lang="el-GR" sz="2000" b="1" u="sng">
              <a:latin typeface="Corbel" panose="020B0503020204020204" pitchFamily="34" charset="0"/>
            </a:rPr>
            <a:t>Σημειώστε: </a:t>
          </a:r>
          <a:r>
            <a:rPr lang="el-GR" sz="1800">
              <a:latin typeface="Corbel" panose="020B0503020204020204" pitchFamily="34" charset="0"/>
            </a:rPr>
            <a:t>Φορείς που σχετίζονται με συγγενικά πρόσωπα των ασκούμενων θεωρούνται ακατάλληλοι για δεοντολογικούς λόγους.</a:t>
          </a:r>
          <a:endParaRPr lang="el-GR" sz="1800"/>
        </a:p>
      </dgm:t>
    </dgm:pt>
    <dgm:pt modelId="{B66D7490-EDD4-4FA9-A50E-4440BC7CE1D8}" type="parTrans" cxnId="{C957D782-75C5-4764-9421-D4CE2AC10402}">
      <dgm:prSet/>
      <dgm:spPr/>
      <dgm:t>
        <a:bodyPr/>
        <a:lstStyle/>
        <a:p>
          <a:endParaRPr lang="el-GR"/>
        </a:p>
      </dgm:t>
    </dgm:pt>
    <dgm:pt modelId="{678CAD89-D7C1-458B-8A06-3C713DF7C247}" type="sibTrans" cxnId="{C957D782-75C5-4764-9421-D4CE2AC10402}">
      <dgm:prSet/>
      <dgm:spPr/>
      <dgm:t>
        <a:bodyPr/>
        <a:lstStyle/>
        <a:p>
          <a:endParaRPr lang="el-GR"/>
        </a:p>
      </dgm:t>
    </dgm:pt>
    <dgm:pt modelId="{8988F364-03EC-4068-9653-39FC4F33914C}" type="pres">
      <dgm:prSet presAssocID="{9F9D0789-FF52-4345-B4EC-43BBDC54DAD5}" presName="linearFlow" presStyleCnt="0">
        <dgm:presLayoutVars>
          <dgm:dir/>
          <dgm:resizeHandles val="exact"/>
        </dgm:presLayoutVars>
      </dgm:prSet>
      <dgm:spPr/>
    </dgm:pt>
    <dgm:pt modelId="{F754A972-7602-4A9C-9F9C-20114C66AAD5}" type="pres">
      <dgm:prSet presAssocID="{00EA7C06-3E59-457A-8C66-604D7B61CC11}" presName="composite" presStyleCnt="0"/>
      <dgm:spPr/>
    </dgm:pt>
    <dgm:pt modelId="{B75ADE47-CD79-40C7-89B2-824BB7378103}" type="pres">
      <dgm:prSet presAssocID="{00EA7C06-3E59-457A-8C66-604D7B61CC11}" presName="imgShp" presStyleLbl="fgImgPlace1" presStyleIdx="0" presStyleCnt="3"/>
      <dgm:spPr>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dgm:spPr>
    </dgm:pt>
    <dgm:pt modelId="{BDD04B1B-E66D-444C-BFEA-419FFBAF2D7D}" type="pres">
      <dgm:prSet presAssocID="{00EA7C06-3E59-457A-8C66-604D7B61CC11}" presName="txShp" presStyleLbl="node1" presStyleIdx="0" presStyleCnt="3">
        <dgm:presLayoutVars>
          <dgm:bulletEnabled val="1"/>
        </dgm:presLayoutVars>
      </dgm:prSet>
      <dgm:spPr/>
    </dgm:pt>
    <dgm:pt modelId="{5195D167-2DB4-4FED-98F7-9EEB475EFC9A}" type="pres">
      <dgm:prSet presAssocID="{81BEB9EC-E17C-4D62-AFE4-0120812FBB21}" presName="spacing" presStyleCnt="0"/>
      <dgm:spPr/>
    </dgm:pt>
    <dgm:pt modelId="{49C280C4-3F9F-43CC-A68E-652B198BAEF6}" type="pres">
      <dgm:prSet presAssocID="{D2DF200B-CE94-4DAB-A841-ED9200063874}" presName="composite" presStyleCnt="0"/>
      <dgm:spPr/>
    </dgm:pt>
    <dgm:pt modelId="{B28E8C90-92A7-47E6-844C-EB95839E207B}" type="pres">
      <dgm:prSet presAssocID="{D2DF200B-CE94-4DAB-A841-ED9200063874}" presName="imgShp" presStyleLbl="fgImgPlace1" presStyleIdx="1" presStyleCnt="3"/>
      <dgm:spPr>
        <a:blipFill>
          <a:blip xmlns:r="http://schemas.openxmlformats.org/officeDocument/2006/relationships" r:embed="rId3"/>
          <a:srcRect/>
          <a:stretch>
            <a:fillRect/>
          </a:stretch>
        </a:blipFill>
      </dgm:spPr>
    </dgm:pt>
    <dgm:pt modelId="{52022667-4F5A-45AE-8463-EB9FBA4FBDF9}" type="pres">
      <dgm:prSet presAssocID="{D2DF200B-CE94-4DAB-A841-ED9200063874}" presName="txShp" presStyleLbl="node1" presStyleIdx="1" presStyleCnt="3">
        <dgm:presLayoutVars>
          <dgm:bulletEnabled val="1"/>
        </dgm:presLayoutVars>
      </dgm:prSet>
      <dgm:spPr/>
    </dgm:pt>
    <dgm:pt modelId="{53F5E560-6B20-4879-8C62-00B085FCF2F7}" type="pres">
      <dgm:prSet presAssocID="{29A17B33-F524-4AC7-ABBD-45F424380538}" presName="spacing" presStyleCnt="0"/>
      <dgm:spPr/>
    </dgm:pt>
    <dgm:pt modelId="{07520089-3CA8-4275-94A1-1671A76A98E6}" type="pres">
      <dgm:prSet presAssocID="{86E0AB52-C6D4-4265-B3E5-F34C1D9F45BD}" presName="composite" presStyleCnt="0"/>
      <dgm:spPr/>
    </dgm:pt>
    <dgm:pt modelId="{B805BEE1-E809-4B51-AD21-9C4125AD5945}" type="pres">
      <dgm:prSet presAssocID="{86E0AB52-C6D4-4265-B3E5-F34C1D9F45BD}" presName="imgShp" presStyleLbl="fgImgPlace1" presStyleIdx="2" presStyleCnt="3"/>
      <dgm:spPr>
        <a:blipFill>
          <a:blip xmlns:r="http://schemas.openxmlformats.org/officeDocument/2006/relationships" r:embed="rId4">
            <a:extLst>
              <a:ext uri="{96DAC541-7B7A-43D3-8B79-37D633B846F1}">
                <asvg:svgBlip xmlns:asvg="http://schemas.microsoft.com/office/drawing/2016/SVG/main" r:embed="rId5"/>
              </a:ext>
            </a:extLst>
          </a:blip>
          <a:srcRect/>
          <a:stretch>
            <a:fillRect/>
          </a:stretch>
        </a:blipFill>
      </dgm:spPr>
    </dgm:pt>
    <dgm:pt modelId="{6F8A584E-0DDF-487D-BC56-405A3AFE1C6D}" type="pres">
      <dgm:prSet presAssocID="{86E0AB52-C6D4-4265-B3E5-F34C1D9F45BD}" presName="txShp" presStyleLbl="node1" presStyleIdx="2" presStyleCnt="3">
        <dgm:presLayoutVars>
          <dgm:bulletEnabled val="1"/>
        </dgm:presLayoutVars>
      </dgm:prSet>
      <dgm:spPr/>
    </dgm:pt>
  </dgm:ptLst>
  <dgm:cxnLst>
    <dgm:cxn modelId="{C1438103-300A-4486-BBEA-9B3646826649}" srcId="{9F9D0789-FF52-4345-B4EC-43BBDC54DAD5}" destId="{D2DF200B-CE94-4DAB-A841-ED9200063874}" srcOrd="1" destOrd="0" parTransId="{FA734D2E-45BE-442E-B7B8-DBB12558E8B6}" sibTransId="{29A17B33-F524-4AC7-ABBD-45F424380538}"/>
    <dgm:cxn modelId="{C957D782-75C5-4764-9421-D4CE2AC10402}" srcId="{9F9D0789-FF52-4345-B4EC-43BBDC54DAD5}" destId="{86E0AB52-C6D4-4265-B3E5-F34C1D9F45BD}" srcOrd="2" destOrd="0" parTransId="{B66D7490-EDD4-4FA9-A50E-4440BC7CE1D8}" sibTransId="{678CAD89-D7C1-458B-8A06-3C713DF7C247}"/>
    <dgm:cxn modelId="{3C4EC991-A0F9-498E-91A2-DA3D568FA7C8}" type="presOf" srcId="{00EA7C06-3E59-457A-8C66-604D7B61CC11}" destId="{BDD04B1B-E66D-444C-BFEA-419FFBAF2D7D}" srcOrd="0" destOrd="0" presId="urn:microsoft.com/office/officeart/2005/8/layout/vList3"/>
    <dgm:cxn modelId="{9DA3CB9C-3339-4F39-82C5-9EE00FDEF679}" srcId="{9F9D0789-FF52-4345-B4EC-43BBDC54DAD5}" destId="{00EA7C06-3E59-457A-8C66-604D7B61CC11}" srcOrd="0" destOrd="0" parTransId="{4D0AB17A-5C94-4C71-B7E1-08A11FA696A8}" sibTransId="{81BEB9EC-E17C-4D62-AFE4-0120812FBB21}"/>
    <dgm:cxn modelId="{35FF41A3-EFB2-468F-81EF-E4BCAEAFA9E8}" type="presOf" srcId="{D2DF200B-CE94-4DAB-A841-ED9200063874}" destId="{52022667-4F5A-45AE-8463-EB9FBA4FBDF9}" srcOrd="0" destOrd="0" presId="urn:microsoft.com/office/officeart/2005/8/layout/vList3"/>
    <dgm:cxn modelId="{397F86BE-16BD-4732-A848-3C5680C13B49}" type="presOf" srcId="{86E0AB52-C6D4-4265-B3E5-F34C1D9F45BD}" destId="{6F8A584E-0DDF-487D-BC56-405A3AFE1C6D}" srcOrd="0" destOrd="0" presId="urn:microsoft.com/office/officeart/2005/8/layout/vList3"/>
    <dgm:cxn modelId="{218B8CE2-CB31-40FD-9DFE-C9CEAAD5518C}" type="presOf" srcId="{9F9D0789-FF52-4345-B4EC-43BBDC54DAD5}" destId="{8988F364-03EC-4068-9653-39FC4F33914C}" srcOrd="0" destOrd="0" presId="urn:microsoft.com/office/officeart/2005/8/layout/vList3"/>
    <dgm:cxn modelId="{7A68409C-9FD1-486A-A6D6-672B94F1D2ED}" type="presParOf" srcId="{8988F364-03EC-4068-9653-39FC4F33914C}" destId="{F754A972-7602-4A9C-9F9C-20114C66AAD5}" srcOrd="0" destOrd="0" presId="urn:microsoft.com/office/officeart/2005/8/layout/vList3"/>
    <dgm:cxn modelId="{7BA96F0F-5294-463E-BD59-F299AAEDCA5C}" type="presParOf" srcId="{F754A972-7602-4A9C-9F9C-20114C66AAD5}" destId="{B75ADE47-CD79-40C7-89B2-824BB7378103}" srcOrd="0" destOrd="0" presId="urn:microsoft.com/office/officeart/2005/8/layout/vList3"/>
    <dgm:cxn modelId="{ACFA6C5E-62EB-49D2-A45D-EBA63583BED1}" type="presParOf" srcId="{F754A972-7602-4A9C-9F9C-20114C66AAD5}" destId="{BDD04B1B-E66D-444C-BFEA-419FFBAF2D7D}" srcOrd="1" destOrd="0" presId="urn:microsoft.com/office/officeart/2005/8/layout/vList3"/>
    <dgm:cxn modelId="{0E9C2759-6C11-4251-B296-0924AEFA3966}" type="presParOf" srcId="{8988F364-03EC-4068-9653-39FC4F33914C}" destId="{5195D167-2DB4-4FED-98F7-9EEB475EFC9A}" srcOrd="1" destOrd="0" presId="urn:microsoft.com/office/officeart/2005/8/layout/vList3"/>
    <dgm:cxn modelId="{A4F62276-352F-4CB0-BB4F-C945C1CCB575}" type="presParOf" srcId="{8988F364-03EC-4068-9653-39FC4F33914C}" destId="{49C280C4-3F9F-43CC-A68E-652B198BAEF6}" srcOrd="2" destOrd="0" presId="urn:microsoft.com/office/officeart/2005/8/layout/vList3"/>
    <dgm:cxn modelId="{ED7C7305-F309-4FBC-A4B1-0B8C035C7C4A}" type="presParOf" srcId="{49C280C4-3F9F-43CC-A68E-652B198BAEF6}" destId="{B28E8C90-92A7-47E6-844C-EB95839E207B}" srcOrd="0" destOrd="0" presId="urn:microsoft.com/office/officeart/2005/8/layout/vList3"/>
    <dgm:cxn modelId="{26A3C353-0432-44DB-98BF-D98BF26F2DA2}" type="presParOf" srcId="{49C280C4-3F9F-43CC-A68E-652B198BAEF6}" destId="{52022667-4F5A-45AE-8463-EB9FBA4FBDF9}" srcOrd="1" destOrd="0" presId="urn:microsoft.com/office/officeart/2005/8/layout/vList3"/>
    <dgm:cxn modelId="{04E1D627-C573-4ED3-BA0E-BB9B475AC46F}" type="presParOf" srcId="{8988F364-03EC-4068-9653-39FC4F33914C}" destId="{53F5E560-6B20-4879-8C62-00B085FCF2F7}" srcOrd="3" destOrd="0" presId="urn:microsoft.com/office/officeart/2005/8/layout/vList3"/>
    <dgm:cxn modelId="{A82D6255-848B-4C36-A912-C2BDF21B9F20}" type="presParOf" srcId="{8988F364-03EC-4068-9653-39FC4F33914C}" destId="{07520089-3CA8-4275-94A1-1671A76A98E6}" srcOrd="4" destOrd="0" presId="urn:microsoft.com/office/officeart/2005/8/layout/vList3"/>
    <dgm:cxn modelId="{E9558EEC-2578-463F-A5E0-87DC71E6235A}" type="presParOf" srcId="{07520089-3CA8-4275-94A1-1671A76A98E6}" destId="{B805BEE1-E809-4B51-AD21-9C4125AD5945}" srcOrd="0" destOrd="0" presId="urn:microsoft.com/office/officeart/2005/8/layout/vList3"/>
    <dgm:cxn modelId="{6C6B8387-61A7-43D5-A7CF-A27EC7361129}" type="presParOf" srcId="{07520089-3CA8-4275-94A1-1671A76A98E6}" destId="{6F8A584E-0DDF-487D-BC56-405A3AFE1C6D}"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ACE0AE98-477C-45F5-A451-D1890FC54D74}" type="doc">
      <dgm:prSet loTypeId="urn:microsoft.com/office/officeart/2008/layout/LinedList" loCatId="list" qsTypeId="urn:microsoft.com/office/officeart/2005/8/quickstyle/simple1#4" qsCatId="simple" csTypeId="urn:microsoft.com/office/officeart/2005/8/colors/accent2_2#1" csCatId="accent2" phldr="1"/>
      <dgm:spPr/>
      <dgm:t>
        <a:bodyPr/>
        <a:lstStyle/>
        <a:p>
          <a:endParaRPr lang="en-US"/>
        </a:p>
      </dgm:t>
    </dgm:pt>
    <dgm:pt modelId="{279C3A52-9B45-45C2-8110-5D4789E3E6B4}">
      <dgm:prSet/>
      <dgm:spPr/>
      <dgm:t>
        <a:bodyPr/>
        <a:lstStyle/>
        <a:p>
          <a:endParaRPr lang="el-GR" b="1"/>
        </a:p>
        <a:p>
          <a:r>
            <a:rPr lang="en-US" b="1"/>
            <a:t>3.1 </a:t>
          </a:r>
          <a:r>
            <a:rPr lang="el-GR" b="1"/>
            <a:t>Απογραφικό Δελτίο Εισόδου </a:t>
          </a:r>
        </a:p>
        <a:p>
          <a:r>
            <a:rPr lang="el-GR" b="1"/>
            <a:t>+ ΕΡΓΑΝΗ Ε3.5 Έναρξης </a:t>
          </a:r>
          <a:r>
            <a:rPr lang="el-GR" b="0"/>
            <a:t>(εκδίδεται από τον λογιστή του Φορέα)</a:t>
          </a:r>
          <a:endParaRPr lang="en-US" b="0"/>
        </a:p>
      </dgm:t>
    </dgm:pt>
    <dgm:pt modelId="{39AAAB68-3E93-4449-9B7A-B457BE14926F}" type="parTrans" cxnId="{6321A1D1-D2BA-43F9-8CFB-50155A65615C}">
      <dgm:prSet/>
      <dgm:spPr/>
      <dgm:t>
        <a:bodyPr/>
        <a:lstStyle/>
        <a:p>
          <a:endParaRPr lang="en-US"/>
        </a:p>
      </dgm:t>
    </dgm:pt>
    <dgm:pt modelId="{40577109-0CC5-49BB-BB1C-9296FB456C0C}" type="sibTrans" cxnId="{6321A1D1-D2BA-43F9-8CFB-50155A65615C}">
      <dgm:prSet/>
      <dgm:spPr/>
      <dgm:t>
        <a:bodyPr/>
        <a:lstStyle/>
        <a:p>
          <a:endParaRPr lang="en-US"/>
        </a:p>
      </dgm:t>
    </dgm:pt>
    <dgm:pt modelId="{66447F56-F35C-4D96-A1CB-1E3786916D2C}">
      <dgm:prSet/>
      <dgm:spPr/>
      <dgm:t>
        <a:bodyPr/>
        <a:lstStyle/>
        <a:p>
          <a:endParaRPr lang="el-GR"/>
        </a:p>
        <a:p>
          <a:r>
            <a:rPr lang="el-GR"/>
            <a:t>Συμπληρώνεται από τον φοιτητή με την </a:t>
          </a:r>
          <a:r>
            <a:rPr lang="el-GR" b="1"/>
            <a:t>ΕΝΑΡΞΗ</a:t>
          </a:r>
          <a:r>
            <a:rPr lang="el-GR"/>
            <a:t> (</a:t>
          </a:r>
          <a:r>
            <a:rPr lang="el-GR" b="1"/>
            <a:t>όχι νωρίτερα</a:t>
          </a:r>
          <a:r>
            <a:rPr lang="el-GR"/>
            <a:t>) της Πρακτικής του Άσκησης.</a:t>
          </a:r>
        </a:p>
        <a:p>
          <a:r>
            <a:rPr lang="el-GR">
              <a:hlinkClick xmlns:r="http://schemas.openxmlformats.org/officeDocument/2006/relationships" r:id="rId1"/>
            </a:rPr>
            <a:t>Οδηγίες</a:t>
          </a:r>
          <a:r>
            <a:rPr lang="el-GR"/>
            <a:t> υπάρχουν στο </a:t>
          </a:r>
          <a:r>
            <a:rPr lang="en-US"/>
            <a:t>site </a:t>
          </a:r>
          <a:r>
            <a:rPr lang="el-GR"/>
            <a:t>της ΠΑ.</a:t>
          </a:r>
        </a:p>
      </dgm:t>
    </dgm:pt>
    <dgm:pt modelId="{C8A1966C-5F8F-4D54-B2FE-DBF49DC52FB3}" type="sibTrans" cxnId="{77B9A6DE-2DD3-4E8D-9456-F39864B0BD3B}">
      <dgm:prSet/>
      <dgm:spPr/>
      <dgm:t>
        <a:bodyPr/>
        <a:lstStyle/>
        <a:p>
          <a:endParaRPr lang="en-US"/>
        </a:p>
      </dgm:t>
    </dgm:pt>
    <dgm:pt modelId="{7D87CB4E-3B82-4A1A-879C-615F11653359}" type="parTrans" cxnId="{77B9A6DE-2DD3-4E8D-9456-F39864B0BD3B}">
      <dgm:prSet/>
      <dgm:spPr/>
      <dgm:t>
        <a:bodyPr/>
        <a:lstStyle/>
        <a:p>
          <a:endParaRPr lang="en-US"/>
        </a:p>
      </dgm:t>
    </dgm:pt>
    <dgm:pt modelId="{1CEB2727-95BE-429E-B3AB-BC086B69CB61}" type="pres">
      <dgm:prSet presAssocID="{ACE0AE98-477C-45F5-A451-D1890FC54D74}" presName="vert0" presStyleCnt="0">
        <dgm:presLayoutVars>
          <dgm:dir/>
          <dgm:animOne val="branch"/>
          <dgm:animLvl val="lvl"/>
        </dgm:presLayoutVars>
      </dgm:prSet>
      <dgm:spPr/>
    </dgm:pt>
    <dgm:pt modelId="{EDAD4A81-4781-4990-ABF7-AE7486725598}" type="pres">
      <dgm:prSet presAssocID="{279C3A52-9B45-45C2-8110-5D4789E3E6B4}" presName="thickLine" presStyleLbl="alignNode1" presStyleIdx="0" presStyleCnt="2"/>
      <dgm:spPr/>
    </dgm:pt>
    <dgm:pt modelId="{2441507C-5CA8-444F-894D-CCBCF50A4622}" type="pres">
      <dgm:prSet presAssocID="{279C3A52-9B45-45C2-8110-5D4789E3E6B4}" presName="horz1" presStyleCnt="0"/>
      <dgm:spPr/>
    </dgm:pt>
    <dgm:pt modelId="{617F8B18-A33E-4B74-A6C5-3F4C9A5C5101}" type="pres">
      <dgm:prSet presAssocID="{279C3A52-9B45-45C2-8110-5D4789E3E6B4}" presName="tx1" presStyleLbl="revTx" presStyleIdx="0" presStyleCnt="2"/>
      <dgm:spPr/>
    </dgm:pt>
    <dgm:pt modelId="{18A58C2D-99C4-4681-9A43-EDA4439BC329}" type="pres">
      <dgm:prSet presAssocID="{279C3A52-9B45-45C2-8110-5D4789E3E6B4}" presName="vert1" presStyleCnt="0"/>
      <dgm:spPr/>
    </dgm:pt>
    <dgm:pt modelId="{8F0E7BCF-7D0C-4DB8-B738-16CBB882E18E}" type="pres">
      <dgm:prSet presAssocID="{66447F56-F35C-4D96-A1CB-1E3786916D2C}" presName="thickLine" presStyleLbl="alignNode1" presStyleIdx="1" presStyleCnt="2"/>
      <dgm:spPr/>
    </dgm:pt>
    <dgm:pt modelId="{1C10BAFE-CF32-4252-9A9D-DC05DA182C60}" type="pres">
      <dgm:prSet presAssocID="{66447F56-F35C-4D96-A1CB-1E3786916D2C}" presName="horz1" presStyleCnt="0"/>
      <dgm:spPr/>
    </dgm:pt>
    <dgm:pt modelId="{AF800DED-ABEB-45BD-84E1-A1D735C21D67}" type="pres">
      <dgm:prSet presAssocID="{66447F56-F35C-4D96-A1CB-1E3786916D2C}" presName="tx1" presStyleLbl="revTx" presStyleIdx="1" presStyleCnt="2"/>
      <dgm:spPr/>
    </dgm:pt>
    <dgm:pt modelId="{38A43E64-44B4-4431-80B4-F10702655489}" type="pres">
      <dgm:prSet presAssocID="{66447F56-F35C-4D96-A1CB-1E3786916D2C}" presName="vert1" presStyleCnt="0"/>
      <dgm:spPr/>
    </dgm:pt>
  </dgm:ptLst>
  <dgm:cxnLst>
    <dgm:cxn modelId="{73325F7B-D438-4106-B093-21168568928B}" type="presOf" srcId="{66447F56-F35C-4D96-A1CB-1E3786916D2C}" destId="{AF800DED-ABEB-45BD-84E1-A1D735C21D67}" srcOrd="0" destOrd="0" presId="urn:microsoft.com/office/officeart/2008/layout/LinedList"/>
    <dgm:cxn modelId="{EB8242CD-E6D7-4D4F-8A62-FB01B60B8664}" type="presOf" srcId="{ACE0AE98-477C-45F5-A451-D1890FC54D74}" destId="{1CEB2727-95BE-429E-B3AB-BC086B69CB61}" srcOrd="0" destOrd="0" presId="urn:microsoft.com/office/officeart/2008/layout/LinedList"/>
    <dgm:cxn modelId="{6321A1D1-D2BA-43F9-8CFB-50155A65615C}" srcId="{ACE0AE98-477C-45F5-A451-D1890FC54D74}" destId="{279C3A52-9B45-45C2-8110-5D4789E3E6B4}" srcOrd="0" destOrd="0" parTransId="{39AAAB68-3E93-4449-9B7A-B457BE14926F}" sibTransId="{40577109-0CC5-49BB-BB1C-9296FB456C0C}"/>
    <dgm:cxn modelId="{77B9A6DE-2DD3-4E8D-9456-F39864B0BD3B}" srcId="{ACE0AE98-477C-45F5-A451-D1890FC54D74}" destId="{66447F56-F35C-4D96-A1CB-1E3786916D2C}" srcOrd="1" destOrd="0" parTransId="{7D87CB4E-3B82-4A1A-879C-615F11653359}" sibTransId="{C8A1966C-5F8F-4D54-B2FE-DBF49DC52FB3}"/>
    <dgm:cxn modelId="{A9254FDF-70F7-4889-B988-1CCD8F4659FC}" type="presOf" srcId="{279C3A52-9B45-45C2-8110-5D4789E3E6B4}" destId="{617F8B18-A33E-4B74-A6C5-3F4C9A5C5101}" srcOrd="0" destOrd="0" presId="urn:microsoft.com/office/officeart/2008/layout/LinedList"/>
    <dgm:cxn modelId="{E46A10DD-AE56-4B58-8DDD-148FEADCAF4D}" type="presParOf" srcId="{1CEB2727-95BE-429E-B3AB-BC086B69CB61}" destId="{EDAD4A81-4781-4990-ABF7-AE7486725598}" srcOrd="0" destOrd="0" presId="urn:microsoft.com/office/officeart/2008/layout/LinedList"/>
    <dgm:cxn modelId="{5CA051BE-2BCE-4F4C-A6BB-75ABD71C55EC}" type="presParOf" srcId="{1CEB2727-95BE-429E-B3AB-BC086B69CB61}" destId="{2441507C-5CA8-444F-894D-CCBCF50A4622}" srcOrd="1" destOrd="0" presId="urn:microsoft.com/office/officeart/2008/layout/LinedList"/>
    <dgm:cxn modelId="{8B9F79AD-CC4A-4ACD-A745-672E34346079}" type="presParOf" srcId="{2441507C-5CA8-444F-894D-CCBCF50A4622}" destId="{617F8B18-A33E-4B74-A6C5-3F4C9A5C5101}" srcOrd="0" destOrd="0" presId="urn:microsoft.com/office/officeart/2008/layout/LinedList"/>
    <dgm:cxn modelId="{F5990A4C-9851-4292-A486-3B8C70F3DB9E}" type="presParOf" srcId="{2441507C-5CA8-444F-894D-CCBCF50A4622}" destId="{18A58C2D-99C4-4681-9A43-EDA4439BC329}" srcOrd="1" destOrd="0" presId="urn:microsoft.com/office/officeart/2008/layout/LinedList"/>
    <dgm:cxn modelId="{D4C242CC-81AF-4DBE-83DF-B050630026EA}" type="presParOf" srcId="{1CEB2727-95BE-429E-B3AB-BC086B69CB61}" destId="{8F0E7BCF-7D0C-4DB8-B738-16CBB882E18E}" srcOrd="2" destOrd="0" presId="urn:microsoft.com/office/officeart/2008/layout/LinedList"/>
    <dgm:cxn modelId="{E520A5F6-F861-4DCC-977D-8CA93A274093}" type="presParOf" srcId="{1CEB2727-95BE-429E-B3AB-BC086B69CB61}" destId="{1C10BAFE-CF32-4252-9A9D-DC05DA182C60}" srcOrd="3" destOrd="0" presId="urn:microsoft.com/office/officeart/2008/layout/LinedList"/>
    <dgm:cxn modelId="{FD3B220D-030B-495F-BE9F-D69806886A0D}" type="presParOf" srcId="{1C10BAFE-CF32-4252-9A9D-DC05DA182C60}" destId="{AF800DED-ABEB-45BD-84E1-A1D735C21D67}" srcOrd="0" destOrd="0" presId="urn:microsoft.com/office/officeart/2008/layout/LinedList"/>
    <dgm:cxn modelId="{AE80BE86-8190-4140-90AC-4FAD3C0D076F}" type="presParOf" srcId="{1C10BAFE-CF32-4252-9A9D-DC05DA182C60}" destId="{38A43E64-44B4-4431-80B4-F10702655489}"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ACE0AE98-477C-45F5-A451-D1890FC54D74}" type="doc">
      <dgm:prSet loTypeId="urn:microsoft.com/office/officeart/2008/layout/LinedList" loCatId="list" qsTypeId="urn:microsoft.com/office/officeart/2005/8/quickstyle/simple5#1" qsCatId="simple" csTypeId="urn:microsoft.com/office/officeart/2005/8/colors/accent0_3#2" csCatId="mainScheme" phldr="1"/>
      <dgm:spPr/>
      <dgm:t>
        <a:bodyPr/>
        <a:lstStyle/>
        <a:p>
          <a:endParaRPr lang="en-US"/>
        </a:p>
      </dgm:t>
    </dgm:pt>
    <dgm:pt modelId="{D822CC27-3168-46C8-A45D-289B26654895}">
      <dgm:prSet/>
      <dgm:spPr/>
      <dgm:t>
        <a:bodyPr/>
        <a:lstStyle/>
        <a:p>
          <a:endParaRPr lang="el-GR" b="1"/>
        </a:p>
        <a:p>
          <a:r>
            <a:rPr lang="el-GR" b="1"/>
            <a:t>3.3 Αποτίμηση – Αξιολόγηση </a:t>
          </a:r>
          <a:endParaRPr lang="en-US" b="1"/>
        </a:p>
      </dgm:t>
    </dgm:pt>
    <dgm:pt modelId="{720AF9B3-08B0-4DC9-8E6D-00B8F4795CD4}" type="parTrans" cxnId="{07E1E86A-987F-4F8C-8A6F-5F61C6D9A52D}">
      <dgm:prSet/>
      <dgm:spPr/>
      <dgm:t>
        <a:bodyPr/>
        <a:lstStyle/>
        <a:p>
          <a:endParaRPr lang="en-US"/>
        </a:p>
      </dgm:t>
    </dgm:pt>
    <dgm:pt modelId="{235493C4-8389-42E8-A792-8BB2056A8B99}" type="sibTrans" cxnId="{07E1E86A-987F-4F8C-8A6F-5F61C6D9A52D}">
      <dgm:prSet/>
      <dgm:spPr/>
      <dgm:t>
        <a:bodyPr/>
        <a:lstStyle/>
        <a:p>
          <a:endParaRPr lang="en-US"/>
        </a:p>
      </dgm:t>
    </dgm:pt>
    <dgm:pt modelId="{66447F56-F35C-4D96-A1CB-1E3786916D2C}">
      <dgm:prSet custT="1"/>
      <dgm:spPr/>
      <dgm:t>
        <a:bodyPr/>
        <a:lstStyle/>
        <a:p>
          <a:r>
            <a:rPr lang="el-GR" sz="2000"/>
            <a:t>Συμπληρώνονται από τον φοιτητή </a:t>
          </a:r>
          <a:r>
            <a:rPr lang="el-GR" sz="2000" b="1"/>
            <a:t>ΜΕΤΑ</a:t>
          </a:r>
          <a:r>
            <a:rPr lang="el-GR" sz="2000"/>
            <a:t> την λήξη (</a:t>
          </a:r>
          <a:r>
            <a:rPr lang="el-GR" sz="2000" b="1"/>
            <a:t>όχι νωρίτερα</a:t>
          </a:r>
          <a:r>
            <a:rPr lang="el-GR" sz="2000"/>
            <a:t>) της ΠΑ.</a:t>
          </a:r>
        </a:p>
        <a:p>
          <a:r>
            <a:rPr lang="el-GR" sz="2000">
              <a:hlinkClick xmlns:r="http://schemas.openxmlformats.org/officeDocument/2006/relationships" r:id="rId1"/>
            </a:rPr>
            <a:t>Οδηγίες</a:t>
          </a:r>
          <a:r>
            <a:rPr lang="el-GR" sz="2000"/>
            <a:t> στο </a:t>
          </a:r>
          <a:r>
            <a:rPr lang="en-US" sz="2000"/>
            <a:t>site.</a:t>
          </a:r>
        </a:p>
      </dgm:t>
    </dgm:pt>
    <dgm:pt modelId="{7D87CB4E-3B82-4A1A-879C-615F11653359}" type="parTrans" cxnId="{77B9A6DE-2DD3-4E8D-9456-F39864B0BD3B}">
      <dgm:prSet/>
      <dgm:spPr/>
      <dgm:t>
        <a:bodyPr/>
        <a:lstStyle/>
        <a:p>
          <a:endParaRPr lang="en-US"/>
        </a:p>
      </dgm:t>
    </dgm:pt>
    <dgm:pt modelId="{C8A1966C-5F8F-4D54-B2FE-DBF49DC52FB3}" type="sibTrans" cxnId="{77B9A6DE-2DD3-4E8D-9456-F39864B0BD3B}">
      <dgm:prSet/>
      <dgm:spPr/>
      <dgm:t>
        <a:bodyPr/>
        <a:lstStyle/>
        <a:p>
          <a:endParaRPr lang="en-US"/>
        </a:p>
      </dgm:t>
    </dgm:pt>
    <dgm:pt modelId="{279C3A52-9B45-45C2-8110-5D4789E3E6B4}">
      <dgm:prSet/>
      <dgm:spPr/>
      <dgm:t>
        <a:bodyPr/>
        <a:lstStyle/>
        <a:p>
          <a:endParaRPr lang="el-GR" b="1"/>
        </a:p>
        <a:p>
          <a:r>
            <a:rPr lang="el-GR" b="1"/>
            <a:t>3.2 Απογραφικό Δελτίο Εξόδου + ΕΡΓΑΝΗ Ε3.5 Λήξης </a:t>
          </a:r>
          <a:r>
            <a:rPr lang="el-GR" b="0"/>
            <a:t>(εκδίδεται από τον λογιστή του Φορέα)</a:t>
          </a:r>
          <a:endParaRPr lang="en-US" b="1"/>
        </a:p>
      </dgm:t>
    </dgm:pt>
    <dgm:pt modelId="{40577109-0CC5-49BB-BB1C-9296FB456C0C}" type="sibTrans" cxnId="{6321A1D1-D2BA-43F9-8CFB-50155A65615C}">
      <dgm:prSet/>
      <dgm:spPr/>
      <dgm:t>
        <a:bodyPr/>
        <a:lstStyle/>
        <a:p>
          <a:endParaRPr lang="en-US"/>
        </a:p>
      </dgm:t>
    </dgm:pt>
    <dgm:pt modelId="{39AAAB68-3E93-4449-9B7A-B457BE14926F}" type="parTrans" cxnId="{6321A1D1-D2BA-43F9-8CFB-50155A65615C}">
      <dgm:prSet/>
      <dgm:spPr/>
      <dgm:t>
        <a:bodyPr/>
        <a:lstStyle/>
        <a:p>
          <a:endParaRPr lang="en-US"/>
        </a:p>
      </dgm:t>
    </dgm:pt>
    <dgm:pt modelId="{EC615BDE-3F11-4D5F-9652-F623EFA7BAF4}" type="pres">
      <dgm:prSet presAssocID="{ACE0AE98-477C-45F5-A451-D1890FC54D74}" presName="vert0" presStyleCnt="0">
        <dgm:presLayoutVars>
          <dgm:dir/>
          <dgm:animOne val="branch"/>
          <dgm:animLvl val="lvl"/>
        </dgm:presLayoutVars>
      </dgm:prSet>
      <dgm:spPr/>
    </dgm:pt>
    <dgm:pt modelId="{93C63154-72DF-4138-87B0-EDA8F3846E4D}" type="pres">
      <dgm:prSet presAssocID="{279C3A52-9B45-45C2-8110-5D4789E3E6B4}" presName="thickLine" presStyleLbl="alignNode1" presStyleIdx="0" presStyleCnt="3"/>
      <dgm:spPr/>
    </dgm:pt>
    <dgm:pt modelId="{E5DE0A43-D929-4189-9B95-765818995259}" type="pres">
      <dgm:prSet presAssocID="{279C3A52-9B45-45C2-8110-5D4789E3E6B4}" presName="horz1" presStyleCnt="0"/>
      <dgm:spPr/>
    </dgm:pt>
    <dgm:pt modelId="{48133797-ED00-4BBB-B998-841902346E72}" type="pres">
      <dgm:prSet presAssocID="{279C3A52-9B45-45C2-8110-5D4789E3E6B4}" presName="tx1" presStyleLbl="revTx" presStyleIdx="0" presStyleCnt="3"/>
      <dgm:spPr/>
    </dgm:pt>
    <dgm:pt modelId="{7291AAB9-24D7-4309-BA2C-37FCC579E13E}" type="pres">
      <dgm:prSet presAssocID="{279C3A52-9B45-45C2-8110-5D4789E3E6B4}" presName="vert1" presStyleCnt="0"/>
      <dgm:spPr/>
    </dgm:pt>
    <dgm:pt modelId="{95904E55-03E2-4756-A5CC-86B155A0C4A1}" type="pres">
      <dgm:prSet presAssocID="{D822CC27-3168-46C8-A45D-289B26654895}" presName="thickLine" presStyleLbl="alignNode1" presStyleIdx="1" presStyleCnt="3"/>
      <dgm:spPr/>
    </dgm:pt>
    <dgm:pt modelId="{CCCF577C-5CDC-4CE7-8841-A5F15708BAEE}" type="pres">
      <dgm:prSet presAssocID="{D822CC27-3168-46C8-A45D-289B26654895}" presName="horz1" presStyleCnt="0"/>
      <dgm:spPr/>
    </dgm:pt>
    <dgm:pt modelId="{494232C8-0E40-41A3-B035-E5390EB608C3}" type="pres">
      <dgm:prSet presAssocID="{D822CC27-3168-46C8-A45D-289B26654895}" presName="tx1" presStyleLbl="revTx" presStyleIdx="1" presStyleCnt="3"/>
      <dgm:spPr/>
    </dgm:pt>
    <dgm:pt modelId="{774BFE56-0AC5-42A0-B188-987FF60719B5}" type="pres">
      <dgm:prSet presAssocID="{D822CC27-3168-46C8-A45D-289B26654895}" presName="vert1" presStyleCnt="0"/>
      <dgm:spPr/>
    </dgm:pt>
    <dgm:pt modelId="{4277AD34-32A8-4A3F-8D5E-3372EB95FF08}" type="pres">
      <dgm:prSet presAssocID="{66447F56-F35C-4D96-A1CB-1E3786916D2C}" presName="thickLine" presStyleLbl="alignNode1" presStyleIdx="2" presStyleCnt="3"/>
      <dgm:spPr/>
    </dgm:pt>
    <dgm:pt modelId="{3ABBCB49-8569-48AF-947E-31A69E64E164}" type="pres">
      <dgm:prSet presAssocID="{66447F56-F35C-4D96-A1CB-1E3786916D2C}" presName="horz1" presStyleCnt="0"/>
      <dgm:spPr/>
    </dgm:pt>
    <dgm:pt modelId="{8D5275F1-B627-4742-B7B5-DEDA2BAE030A}" type="pres">
      <dgm:prSet presAssocID="{66447F56-F35C-4D96-A1CB-1E3786916D2C}" presName="tx1" presStyleLbl="revTx" presStyleIdx="2" presStyleCnt="3"/>
      <dgm:spPr/>
    </dgm:pt>
    <dgm:pt modelId="{A8532538-96D2-4263-926D-33AA590BAED9}" type="pres">
      <dgm:prSet presAssocID="{66447F56-F35C-4D96-A1CB-1E3786916D2C}" presName="vert1" presStyleCnt="0"/>
      <dgm:spPr/>
    </dgm:pt>
  </dgm:ptLst>
  <dgm:cxnLst>
    <dgm:cxn modelId="{19B92519-901F-41FC-BA98-BD2CA68405BF}" type="presOf" srcId="{D822CC27-3168-46C8-A45D-289B26654895}" destId="{494232C8-0E40-41A3-B035-E5390EB608C3}" srcOrd="0" destOrd="0" presId="urn:microsoft.com/office/officeart/2008/layout/LinedList"/>
    <dgm:cxn modelId="{07E1E86A-987F-4F8C-8A6F-5F61C6D9A52D}" srcId="{ACE0AE98-477C-45F5-A451-D1890FC54D74}" destId="{D822CC27-3168-46C8-A45D-289B26654895}" srcOrd="1" destOrd="0" parTransId="{720AF9B3-08B0-4DC9-8E6D-00B8F4795CD4}" sibTransId="{235493C4-8389-42E8-A792-8BB2056A8B99}"/>
    <dgm:cxn modelId="{75F4488D-09CF-46CB-BA88-7E23EDEC9BC9}" type="presOf" srcId="{ACE0AE98-477C-45F5-A451-D1890FC54D74}" destId="{EC615BDE-3F11-4D5F-9652-F623EFA7BAF4}" srcOrd="0" destOrd="0" presId="urn:microsoft.com/office/officeart/2008/layout/LinedList"/>
    <dgm:cxn modelId="{C42091BC-9CE3-4431-9673-36C632B971D2}" type="presOf" srcId="{279C3A52-9B45-45C2-8110-5D4789E3E6B4}" destId="{48133797-ED00-4BBB-B998-841902346E72}" srcOrd="0" destOrd="0" presId="urn:microsoft.com/office/officeart/2008/layout/LinedList"/>
    <dgm:cxn modelId="{6321A1D1-D2BA-43F9-8CFB-50155A65615C}" srcId="{ACE0AE98-477C-45F5-A451-D1890FC54D74}" destId="{279C3A52-9B45-45C2-8110-5D4789E3E6B4}" srcOrd="0" destOrd="0" parTransId="{39AAAB68-3E93-4449-9B7A-B457BE14926F}" sibTransId="{40577109-0CC5-49BB-BB1C-9296FB456C0C}"/>
    <dgm:cxn modelId="{77B9A6DE-2DD3-4E8D-9456-F39864B0BD3B}" srcId="{ACE0AE98-477C-45F5-A451-D1890FC54D74}" destId="{66447F56-F35C-4D96-A1CB-1E3786916D2C}" srcOrd="2" destOrd="0" parTransId="{7D87CB4E-3B82-4A1A-879C-615F11653359}" sibTransId="{C8A1966C-5F8F-4D54-B2FE-DBF49DC52FB3}"/>
    <dgm:cxn modelId="{06252CFD-5C07-4738-BA35-AA1733F1997A}" type="presOf" srcId="{66447F56-F35C-4D96-A1CB-1E3786916D2C}" destId="{8D5275F1-B627-4742-B7B5-DEDA2BAE030A}" srcOrd="0" destOrd="0" presId="urn:microsoft.com/office/officeart/2008/layout/LinedList"/>
    <dgm:cxn modelId="{639B8E85-B6AB-4A67-9E40-C85289E31E1B}" type="presParOf" srcId="{EC615BDE-3F11-4D5F-9652-F623EFA7BAF4}" destId="{93C63154-72DF-4138-87B0-EDA8F3846E4D}" srcOrd="0" destOrd="0" presId="urn:microsoft.com/office/officeart/2008/layout/LinedList"/>
    <dgm:cxn modelId="{0957E2B8-4594-4D62-8B5B-4338C5E0F436}" type="presParOf" srcId="{EC615BDE-3F11-4D5F-9652-F623EFA7BAF4}" destId="{E5DE0A43-D929-4189-9B95-765818995259}" srcOrd="1" destOrd="0" presId="urn:microsoft.com/office/officeart/2008/layout/LinedList"/>
    <dgm:cxn modelId="{9EC7DE76-43C6-4259-A521-A991189F8283}" type="presParOf" srcId="{E5DE0A43-D929-4189-9B95-765818995259}" destId="{48133797-ED00-4BBB-B998-841902346E72}" srcOrd="0" destOrd="0" presId="urn:microsoft.com/office/officeart/2008/layout/LinedList"/>
    <dgm:cxn modelId="{DAC7BFEF-9D6D-47F8-8767-F360A2E32C45}" type="presParOf" srcId="{E5DE0A43-D929-4189-9B95-765818995259}" destId="{7291AAB9-24D7-4309-BA2C-37FCC579E13E}" srcOrd="1" destOrd="0" presId="urn:microsoft.com/office/officeart/2008/layout/LinedList"/>
    <dgm:cxn modelId="{4F4E5FD7-8794-47AA-B34D-0F41819FB36D}" type="presParOf" srcId="{EC615BDE-3F11-4D5F-9652-F623EFA7BAF4}" destId="{95904E55-03E2-4756-A5CC-86B155A0C4A1}" srcOrd="2" destOrd="0" presId="urn:microsoft.com/office/officeart/2008/layout/LinedList"/>
    <dgm:cxn modelId="{A1D98D33-415E-4534-B97D-1A802B14BBE0}" type="presParOf" srcId="{EC615BDE-3F11-4D5F-9652-F623EFA7BAF4}" destId="{CCCF577C-5CDC-4CE7-8841-A5F15708BAEE}" srcOrd="3" destOrd="0" presId="urn:microsoft.com/office/officeart/2008/layout/LinedList"/>
    <dgm:cxn modelId="{D4185E48-23B4-434D-BBD6-E67E3A0B6B22}" type="presParOf" srcId="{CCCF577C-5CDC-4CE7-8841-A5F15708BAEE}" destId="{494232C8-0E40-41A3-B035-E5390EB608C3}" srcOrd="0" destOrd="0" presId="urn:microsoft.com/office/officeart/2008/layout/LinedList"/>
    <dgm:cxn modelId="{1D52A92E-0F43-452A-BA16-8E29E00F3168}" type="presParOf" srcId="{CCCF577C-5CDC-4CE7-8841-A5F15708BAEE}" destId="{774BFE56-0AC5-42A0-B188-987FF60719B5}" srcOrd="1" destOrd="0" presId="urn:microsoft.com/office/officeart/2008/layout/LinedList"/>
    <dgm:cxn modelId="{9B95D176-749E-4496-9A27-959432170BA5}" type="presParOf" srcId="{EC615BDE-3F11-4D5F-9652-F623EFA7BAF4}" destId="{4277AD34-32A8-4A3F-8D5E-3372EB95FF08}" srcOrd="4" destOrd="0" presId="urn:microsoft.com/office/officeart/2008/layout/LinedList"/>
    <dgm:cxn modelId="{D81DB019-D402-4A64-841B-3F74E8CD662C}" type="presParOf" srcId="{EC615BDE-3F11-4D5F-9652-F623EFA7BAF4}" destId="{3ABBCB49-8569-48AF-947E-31A69E64E164}" srcOrd="5" destOrd="0" presId="urn:microsoft.com/office/officeart/2008/layout/LinedList"/>
    <dgm:cxn modelId="{B2C2574A-1C02-43E5-BB50-38F15B284E96}" type="presParOf" srcId="{3ABBCB49-8569-48AF-947E-31A69E64E164}" destId="{8D5275F1-B627-4742-B7B5-DEDA2BAE030A}" srcOrd="0" destOrd="0" presId="urn:microsoft.com/office/officeart/2008/layout/LinedList"/>
    <dgm:cxn modelId="{6E7681EE-2E65-49C6-B48C-7C634911FCE4}" type="presParOf" srcId="{3ABBCB49-8569-48AF-947E-31A69E64E164}" destId="{A8532538-96D2-4263-926D-33AA590BAED9}"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ACE0AE98-477C-45F5-A451-D1890FC54D74}" type="doc">
      <dgm:prSet loTypeId="urn:microsoft.com/office/officeart/2008/layout/LinedList" loCatId="list" qsTypeId="urn:microsoft.com/office/officeart/2005/8/quickstyle/simple5#2" qsCatId="simple" csTypeId="urn:microsoft.com/office/officeart/2005/8/colors/colorful5#1" csCatId="colorful" phldr="1"/>
      <dgm:spPr/>
      <dgm:t>
        <a:bodyPr/>
        <a:lstStyle/>
        <a:p>
          <a:endParaRPr lang="en-US"/>
        </a:p>
      </dgm:t>
    </dgm:pt>
    <dgm:pt modelId="{D822CC27-3168-46C8-A45D-289B26654895}">
      <dgm:prSet phldr="0" custT="0"/>
      <dgm:spPr/>
      <dgm:t>
        <a:bodyPr vert="horz" wrap="square"/>
        <a:lstStyle/>
        <a:p>
          <a:pPr algn="ctr">
            <a:lnSpc>
              <a:spcPct val="100000"/>
            </a:lnSpc>
            <a:spcBef>
              <a:spcPct val="0"/>
            </a:spcBef>
            <a:spcAft>
              <a:spcPct val="35000"/>
            </a:spcAft>
            <a:buFont typeface="Arial" panose="020B0604020202020204" pitchFamily="34" charset="0"/>
          </a:pPr>
          <a:r>
            <a:rPr lang="el-GR" b="0" i="0"/>
            <a:t>Ο </a:t>
          </a:r>
          <a:r>
            <a:rPr lang="el-GR" b="1" i="0"/>
            <a:t>νόμιμος εκπρόσωπος</a:t>
          </a:r>
          <a:r>
            <a:rPr lang="el-GR" b="0" i="0"/>
            <a:t> του φορέα θα λάβει με email τη </a:t>
          </a:r>
          <a:r>
            <a:rPr lang="el-GR" b="1" i="0"/>
            <a:t>Βεβαίωση Πρακτικής</a:t>
          </a:r>
          <a:r>
            <a:rPr lang="el-GR" b="0" i="0"/>
            <a:t>, την οποία θα πρέπει να υπογράψει ψηφιακά (όπως έγινε και με τις συμβάσεις). Το email θα σταλεί </a:t>
          </a:r>
          <a:r>
            <a:rPr lang="el-GR" b="1" i="0"/>
            <a:t>ΜΕΤΑ ΤΗΝ ΟΛΟΚΛΗΡΩΣΗ ΤΗΣ ΠΑ</a:t>
          </a:r>
          <a:r>
            <a:rPr lang="el-GR" b="0" i="0"/>
            <a:t>, στην διεύθυνση που είχε δηλωθεί στην αρχή (εκεί όπου στάλθηκε και η σύμβαση). </a:t>
          </a:r>
        </a:p>
        <a:p>
          <a:pPr algn="ctr">
            <a:lnSpc>
              <a:spcPct val="100000"/>
            </a:lnSpc>
            <a:spcBef>
              <a:spcPct val="0"/>
            </a:spcBef>
            <a:spcAft>
              <a:spcPct val="35000"/>
            </a:spcAft>
            <a:buFont typeface="Arial" panose="020B0604020202020204" pitchFamily="34" charset="0"/>
          </a:pPr>
          <a:r>
            <a:rPr lang="el-GR" b="0" i="0"/>
            <a:t>(ο φοιτητής δεν έχει καμία υποχρέωση στο συγκεκριμένο βήμα)</a:t>
          </a:r>
          <a:endParaRPr/>
        </a:p>
      </dgm:t>
    </dgm:pt>
    <dgm:pt modelId="{720AF9B3-08B0-4DC9-8E6D-00B8F4795CD4}" type="parTrans" cxnId="{0154C059-558C-4305-A8CE-8E61DB520F19}">
      <dgm:prSet/>
      <dgm:spPr/>
      <dgm:t>
        <a:bodyPr/>
        <a:lstStyle/>
        <a:p>
          <a:endParaRPr lang="en-US" sz="1050"/>
        </a:p>
      </dgm:t>
    </dgm:pt>
    <dgm:pt modelId="{235493C4-8389-42E8-A792-8BB2056A8B99}" type="sibTrans" cxnId="{0154C059-558C-4305-A8CE-8E61DB520F19}">
      <dgm:prSet/>
      <dgm:spPr/>
      <dgm:t>
        <a:bodyPr/>
        <a:lstStyle/>
        <a:p>
          <a:endParaRPr lang="en-US"/>
        </a:p>
      </dgm:t>
    </dgm:pt>
    <dgm:pt modelId="{66447F56-F35C-4D96-A1CB-1E3786916D2C}">
      <dgm:prSet/>
      <dgm:spPr/>
      <dgm:t>
        <a:bodyPr/>
        <a:lstStyle/>
        <a:p>
          <a:pPr algn="ctr"/>
          <a:endParaRPr lang="el-GR" b="0" i="0"/>
        </a:p>
        <a:p>
          <a:pPr algn="ctr"/>
          <a:r>
            <a:rPr lang="el-GR" b="0" i="0"/>
            <a:t>Ο </a:t>
          </a:r>
          <a:r>
            <a:rPr lang="el-GR" b="1" i="0"/>
            <a:t>επόπτης</a:t>
          </a:r>
          <a:r>
            <a:rPr lang="el-GR" b="0" i="0"/>
            <a:t> στον Φορέα θα λάβει με email έναν σύνδεσμο (Microsoft </a:t>
          </a:r>
          <a:r>
            <a:rPr lang="el-GR" b="0" i="0" err="1"/>
            <a:t>Forms</a:t>
          </a:r>
          <a:r>
            <a:rPr lang="el-GR" b="0" i="0"/>
            <a:t>) για να συμπληρώσει το σχετικό </a:t>
          </a:r>
          <a:r>
            <a:rPr lang="el-GR" b="1" i="0"/>
            <a:t>ερωτηματολόγιο</a:t>
          </a:r>
          <a:r>
            <a:rPr lang="el-GR" b="0" i="0"/>
            <a:t>. </a:t>
          </a:r>
        </a:p>
        <a:p>
          <a:pPr algn="ctr"/>
          <a:r>
            <a:rPr lang="el-GR" b="0" i="0"/>
            <a:t>(ο φοιτητής δεν έχει καμία υποχρέωση στο συγκεκριμένο βήμα)</a:t>
          </a:r>
        </a:p>
      </dgm:t>
    </dgm:pt>
    <dgm:pt modelId="{7D87CB4E-3B82-4A1A-879C-615F11653359}" type="parTrans" cxnId="{0C350F45-7E73-4A30-AB90-D743F59CB672}">
      <dgm:prSet/>
      <dgm:spPr/>
      <dgm:t>
        <a:bodyPr/>
        <a:lstStyle/>
        <a:p>
          <a:endParaRPr lang="en-US" sz="1050"/>
        </a:p>
      </dgm:t>
    </dgm:pt>
    <dgm:pt modelId="{C8A1966C-5F8F-4D54-B2FE-DBF49DC52FB3}" type="sibTrans" cxnId="{0C350F45-7E73-4A30-AB90-D743F59CB672}">
      <dgm:prSet/>
      <dgm:spPr/>
      <dgm:t>
        <a:bodyPr/>
        <a:lstStyle/>
        <a:p>
          <a:endParaRPr lang="en-US"/>
        </a:p>
      </dgm:t>
    </dgm:pt>
    <dgm:pt modelId="{3E418228-9907-44E2-A153-BAD412E25AD8}">
      <dgm:prSet/>
      <dgm:spPr/>
      <dgm:t>
        <a:bodyPr/>
        <a:lstStyle/>
        <a:p>
          <a:pPr algn="l"/>
          <a:endParaRPr lang="el-GR" b="0" i="0"/>
        </a:p>
        <a:p>
          <a:pPr algn="ctr"/>
          <a:r>
            <a:rPr lang="el-GR" b="0" i="0"/>
            <a:t>Με την ολοκλήρωση των παραπάνω βημάτων, η πρακτική σας θεωρείται</a:t>
          </a:r>
        </a:p>
        <a:p>
          <a:pPr algn="ctr"/>
          <a:r>
            <a:rPr lang="el-GR" b="0" i="0"/>
            <a:t> </a:t>
          </a:r>
          <a:r>
            <a:rPr lang="el-GR" b="1" i="0"/>
            <a:t>ΟΛΟΚΛΗΡΩΜΕΝΗ.</a:t>
          </a:r>
          <a:endParaRPr lang="en-US" b="1"/>
        </a:p>
      </dgm:t>
    </dgm:pt>
    <dgm:pt modelId="{BAFFF404-CF5C-4BD3-AB6B-2ABDF079A808}" type="parTrans" cxnId="{51FB170F-FE2C-46D6-8E37-A3C908C831BE}">
      <dgm:prSet/>
      <dgm:spPr/>
      <dgm:t>
        <a:bodyPr/>
        <a:lstStyle/>
        <a:p>
          <a:endParaRPr lang="el-GR" sz="1050"/>
        </a:p>
      </dgm:t>
    </dgm:pt>
    <dgm:pt modelId="{C5BA6F03-E971-4FF5-A00B-A8507084F6A9}" type="sibTrans" cxnId="{51FB170F-FE2C-46D6-8E37-A3C908C831BE}">
      <dgm:prSet/>
      <dgm:spPr/>
      <dgm:t>
        <a:bodyPr/>
        <a:lstStyle/>
        <a:p>
          <a:endParaRPr lang="el-GR"/>
        </a:p>
      </dgm:t>
    </dgm:pt>
    <dgm:pt modelId="{F744CAA9-ECEE-4D5C-B74E-3BA937C3AD79}" type="pres">
      <dgm:prSet presAssocID="{ACE0AE98-477C-45F5-A451-D1890FC54D74}" presName="vert0" presStyleCnt="0">
        <dgm:presLayoutVars>
          <dgm:dir/>
          <dgm:animOne val="branch"/>
          <dgm:animLvl val="lvl"/>
        </dgm:presLayoutVars>
      </dgm:prSet>
      <dgm:spPr/>
    </dgm:pt>
    <dgm:pt modelId="{0E920B53-53E6-49BE-AB55-A6710ED12262}" type="pres">
      <dgm:prSet presAssocID="{D822CC27-3168-46C8-A45D-289B26654895}" presName="thickLine" presStyleLbl="alignNode1" presStyleIdx="0" presStyleCnt="3"/>
      <dgm:spPr/>
    </dgm:pt>
    <dgm:pt modelId="{44B7DD78-1E72-4C30-B5F5-D651F613F8EC}" type="pres">
      <dgm:prSet presAssocID="{D822CC27-3168-46C8-A45D-289B26654895}" presName="horz1" presStyleCnt="0"/>
      <dgm:spPr/>
    </dgm:pt>
    <dgm:pt modelId="{A7925F47-C57E-4B28-8060-3320D185517E}" type="pres">
      <dgm:prSet presAssocID="{D822CC27-3168-46C8-A45D-289B26654895}" presName="tx1" presStyleLbl="revTx" presStyleIdx="0" presStyleCnt="3"/>
      <dgm:spPr/>
    </dgm:pt>
    <dgm:pt modelId="{4D6EE17F-CE6F-427E-A6E4-08C25DFEFD3B}" type="pres">
      <dgm:prSet presAssocID="{D822CC27-3168-46C8-A45D-289B26654895}" presName="vert1" presStyleCnt="0"/>
      <dgm:spPr/>
    </dgm:pt>
    <dgm:pt modelId="{F5834E60-AC30-41D2-B5FF-EE31F40EAA3A}" type="pres">
      <dgm:prSet presAssocID="{66447F56-F35C-4D96-A1CB-1E3786916D2C}" presName="thickLine" presStyleLbl="alignNode1" presStyleIdx="1" presStyleCnt="3"/>
      <dgm:spPr/>
    </dgm:pt>
    <dgm:pt modelId="{D4FBFAE6-F28A-422D-B0BF-358ACAC8EA7E}" type="pres">
      <dgm:prSet presAssocID="{66447F56-F35C-4D96-A1CB-1E3786916D2C}" presName="horz1" presStyleCnt="0"/>
      <dgm:spPr/>
    </dgm:pt>
    <dgm:pt modelId="{6D30E56B-A5C6-4C0D-BA7E-D7F4D41CEDFB}" type="pres">
      <dgm:prSet presAssocID="{66447F56-F35C-4D96-A1CB-1E3786916D2C}" presName="tx1" presStyleLbl="revTx" presStyleIdx="1" presStyleCnt="3"/>
      <dgm:spPr/>
    </dgm:pt>
    <dgm:pt modelId="{4CF9A0AC-ABC3-4E35-8F44-ACDBAEFC527E}" type="pres">
      <dgm:prSet presAssocID="{66447F56-F35C-4D96-A1CB-1E3786916D2C}" presName="vert1" presStyleCnt="0"/>
      <dgm:spPr/>
    </dgm:pt>
    <dgm:pt modelId="{D9DC3933-110A-4F08-91B7-BEBA40926DE1}" type="pres">
      <dgm:prSet presAssocID="{3E418228-9907-44E2-A153-BAD412E25AD8}" presName="thickLine" presStyleLbl="alignNode1" presStyleIdx="2" presStyleCnt="3"/>
      <dgm:spPr/>
    </dgm:pt>
    <dgm:pt modelId="{E177A097-2166-4E5B-8374-0BE9073A1110}" type="pres">
      <dgm:prSet presAssocID="{3E418228-9907-44E2-A153-BAD412E25AD8}" presName="horz1" presStyleCnt="0"/>
      <dgm:spPr/>
    </dgm:pt>
    <dgm:pt modelId="{CE309511-D608-42F1-BA0D-5F4489AB8BBB}" type="pres">
      <dgm:prSet presAssocID="{3E418228-9907-44E2-A153-BAD412E25AD8}" presName="tx1" presStyleLbl="revTx" presStyleIdx="2" presStyleCnt="3"/>
      <dgm:spPr/>
    </dgm:pt>
    <dgm:pt modelId="{47EB543D-3469-40E3-AE7C-7CC201460EB3}" type="pres">
      <dgm:prSet presAssocID="{3E418228-9907-44E2-A153-BAD412E25AD8}" presName="vert1" presStyleCnt="0"/>
      <dgm:spPr/>
    </dgm:pt>
  </dgm:ptLst>
  <dgm:cxnLst>
    <dgm:cxn modelId="{23AF6708-6861-4BAD-95AE-1104533A8738}" type="presOf" srcId="{3E418228-9907-44E2-A153-BAD412E25AD8}" destId="{CE309511-D608-42F1-BA0D-5F4489AB8BBB}" srcOrd="0" destOrd="0" presId="urn:microsoft.com/office/officeart/2008/layout/LinedList"/>
    <dgm:cxn modelId="{51FB170F-FE2C-46D6-8E37-A3C908C831BE}" srcId="{ACE0AE98-477C-45F5-A451-D1890FC54D74}" destId="{3E418228-9907-44E2-A153-BAD412E25AD8}" srcOrd="2" destOrd="0" parTransId="{BAFFF404-CF5C-4BD3-AB6B-2ABDF079A808}" sibTransId="{C5BA6F03-E971-4FF5-A00B-A8507084F6A9}"/>
    <dgm:cxn modelId="{0C350F45-7E73-4A30-AB90-D743F59CB672}" srcId="{ACE0AE98-477C-45F5-A451-D1890FC54D74}" destId="{66447F56-F35C-4D96-A1CB-1E3786916D2C}" srcOrd="1" destOrd="0" parTransId="{7D87CB4E-3B82-4A1A-879C-615F11653359}" sibTransId="{C8A1966C-5F8F-4D54-B2FE-DBF49DC52FB3}"/>
    <dgm:cxn modelId="{229D2845-74D3-4ABB-9F15-194286CB1BCD}" type="presOf" srcId="{D822CC27-3168-46C8-A45D-289B26654895}" destId="{A7925F47-C57E-4B28-8060-3320D185517E}" srcOrd="0" destOrd="0" presId="urn:microsoft.com/office/officeart/2008/layout/LinedList"/>
    <dgm:cxn modelId="{0154C059-558C-4305-A8CE-8E61DB520F19}" srcId="{ACE0AE98-477C-45F5-A451-D1890FC54D74}" destId="{D822CC27-3168-46C8-A45D-289B26654895}" srcOrd="0" destOrd="0" parTransId="{720AF9B3-08B0-4DC9-8E6D-00B8F4795CD4}" sibTransId="{235493C4-8389-42E8-A792-8BB2056A8B99}"/>
    <dgm:cxn modelId="{54A1FC97-6E07-4651-A030-B5746AAD15BA}" type="presOf" srcId="{66447F56-F35C-4D96-A1CB-1E3786916D2C}" destId="{6D30E56B-A5C6-4C0D-BA7E-D7F4D41CEDFB}" srcOrd="0" destOrd="0" presId="urn:microsoft.com/office/officeart/2008/layout/LinedList"/>
    <dgm:cxn modelId="{3F1046C8-97AE-4F36-93DA-27E96FBBA90A}" type="presOf" srcId="{ACE0AE98-477C-45F5-A451-D1890FC54D74}" destId="{F744CAA9-ECEE-4D5C-B74E-3BA937C3AD79}" srcOrd="0" destOrd="0" presId="urn:microsoft.com/office/officeart/2008/layout/LinedList"/>
    <dgm:cxn modelId="{41A7EB7C-95CC-4AE1-AF78-CC331CF93C5A}" type="presParOf" srcId="{F744CAA9-ECEE-4D5C-B74E-3BA937C3AD79}" destId="{0E920B53-53E6-49BE-AB55-A6710ED12262}" srcOrd="0" destOrd="0" presId="urn:microsoft.com/office/officeart/2008/layout/LinedList"/>
    <dgm:cxn modelId="{E0F9C3BA-3B3B-4A1D-B643-B3E08BCAC979}" type="presParOf" srcId="{F744CAA9-ECEE-4D5C-B74E-3BA937C3AD79}" destId="{44B7DD78-1E72-4C30-B5F5-D651F613F8EC}" srcOrd="1" destOrd="0" presId="urn:microsoft.com/office/officeart/2008/layout/LinedList"/>
    <dgm:cxn modelId="{F9175DC2-FA22-480B-AA6A-DB9A99794CC5}" type="presParOf" srcId="{44B7DD78-1E72-4C30-B5F5-D651F613F8EC}" destId="{A7925F47-C57E-4B28-8060-3320D185517E}" srcOrd="0" destOrd="0" presId="urn:microsoft.com/office/officeart/2008/layout/LinedList"/>
    <dgm:cxn modelId="{F20F8C52-03FA-4BF4-81EE-0011D2C83CA9}" type="presParOf" srcId="{44B7DD78-1E72-4C30-B5F5-D651F613F8EC}" destId="{4D6EE17F-CE6F-427E-A6E4-08C25DFEFD3B}" srcOrd="1" destOrd="0" presId="urn:microsoft.com/office/officeart/2008/layout/LinedList"/>
    <dgm:cxn modelId="{970811F9-52E5-4572-B96F-530FECF8631B}" type="presParOf" srcId="{F744CAA9-ECEE-4D5C-B74E-3BA937C3AD79}" destId="{F5834E60-AC30-41D2-B5FF-EE31F40EAA3A}" srcOrd="2" destOrd="0" presId="urn:microsoft.com/office/officeart/2008/layout/LinedList"/>
    <dgm:cxn modelId="{C3C14B3E-3E36-4118-8F42-AF42533D29A5}" type="presParOf" srcId="{F744CAA9-ECEE-4D5C-B74E-3BA937C3AD79}" destId="{D4FBFAE6-F28A-422D-B0BF-358ACAC8EA7E}" srcOrd="3" destOrd="0" presId="urn:microsoft.com/office/officeart/2008/layout/LinedList"/>
    <dgm:cxn modelId="{530D9742-F619-4724-A344-E0A786F4D1B8}" type="presParOf" srcId="{D4FBFAE6-F28A-422D-B0BF-358ACAC8EA7E}" destId="{6D30E56B-A5C6-4C0D-BA7E-D7F4D41CEDFB}" srcOrd="0" destOrd="0" presId="urn:microsoft.com/office/officeart/2008/layout/LinedList"/>
    <dgm:cxn modelId="{D82A9591-82CC-4F30-A307-E9B87575C332}" type="presParOf" srcId="{D4FBFAE6-F28A-422D-B0BF-358ACAC8EA7E}" destId="{4CF9A0AC-ABC3-4E35-8F44-ACDBAEFC527E}" srcOrd="1" destOrd="0" presId="urn:microsoft.com/office/officeart/2008/layout/LinedList"/>
    <dgm:cxn modelId="{DB657798-3DBA-4C95-8B54-5D1CDB01EB9B}" type="presParOf" srcId="{F744CAA9-ECEE-4D5C-B74E-3BA937C3AD79}" destId="{D9DC3933-110A-4F08-91B7-BEBA40926DE1}" srcOrd="4" destOrd="0" presId="urn:microsoft.com/office/officeart/2008/layout/LinedList"/>
    <dgm:cxn modelId="{BF31CAD3-1A7A-480F-866E-F1ADC9F54BCA}" type="presParOf" srcId="{F744CAA9-ECEE-4D5C-B74E-3BA937C3AD79}" destId="{E177A097-2166-4E5B-8374-0BE9073A1110}" srcOrd="5" destOrd="0" presId="urn:microsoft.com/office/officeart/2008/layout/LinedList"/>
    <dgm:cxn modelId="{0BF95609-CA75-4594-AF89-E3C02F52542A}" type="presParOf" srcId="{E177A097-2166-4E5B-8374-0BE9073A1110}" destId="{CE309511-D608-42F1-BA0D-5F4489AB8BBB}" srcOrd="0" destOrd="0" presId="urn:microsoft.com/office/officeart/2008/layout/LinedList"/>
    <dgm:cxn modelId="{2AB57F95-BFE7-4091-AF0A-824F59B428D9}" type="presParOf" srcId="{E177A097-2166-4E5B-8374-0BE9073A1110}" destId="{47EB543D-3469-40E3-AE7C-7CC201460EB3}" srcOrd="1" destOrd="0" presId="urn:microsoft.com/office/officeart/2008/layout/Lined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050FE2C3-7C7F-41BB-ADCB-2D249D152C6A}" type="doc">
      <dgm:prSet loTypeId="urn:microsoft.com/office/officeart/2005/8/layout/hProcess4#1" loCatId="process" qsTypeId="urn:microsoft.com/office/officeart/2005/8/quickstyle/simple1#5" qsCatId="simple" csTypeId="urn:microsoft.com/office/officeart/2005/8/colors/colorful3#3" csCatId="colorful" phldr="1"/>
      <dgm:spPr/>
      <dgm:t>
        <a:bodyPr/>
        <a:lstStyle/>
        <a:p>
          <a:endParaRPr lang="en-US"/>
        </a:p>
      </dgm:t>
    </dgm:pt>
    <dgm:pt modelId="{C7E7007F-904E-4CE4-B182-65F610DA9DC0}">
      <dgm:prSet/>
      <dgm:spPr/>
      <dgm:t>
        <a:bodyPr/>
        <a:lstStyle/>
        <a:p>
          <a:r>
            <a:rPr lang="el-GR" b="1"/>
            <a:t>ΔΕΝ</a:t>
          </a:r>
          <a:r>
            <a:rPr lang="el-GR"/>
            <a:t> το διαχειρίζεται το Γραφείο Π.Α</a:t>
          </a:r>
          <a:r>
            <a:rPr lang="en-US"/>
            <a:t>.</a:t>
          </a:r>
          <a:r>
            <a:rPr lang="el-GR"/>
            <a:t> </a:t>
          </a:r>
          <a:endParaRPr lang="en-US"/>
        </a:p>
      </dgm:t>
    </dgm:pt>
    <dgm:pt modelId="{C74B5B3A-6FD0-4B0D-B6BD-66F87379A5BB}" type="parTrans" cxnId="{4F1FEEBC-8875-4B5B-B0C4-CBA0538EF3FC}">
      <dgm:prSet/>
      <dgm:spPr/>
      <dgm:t>
        <a:bodyPr/>
        <a:lstStyle/>
        <a:p>
          <a:endParaRPr lang="en-US"/>
        </a:p>
      </dgm:t>
    </dgm:pt>
    <dgm:pt modelId="{B66B0964-8BD9-419F-AC0D-AF4B83CBCE78}" type="sibTrans" cxnId="{4F1FEEBC-8875-4B5B-B0C4-CBA0538EF3FC}">
      <dgm:prSet/>
      <dgm:spPr/>
      <dgm:t>
        <a:bodyPr/>
        <a:lstStyle/>
        <a:p>
          <a:endParaRPr lang="en-US"/>
        </a:p>
      </dgm:t>
    </dgm:pt>
    <dgm:pt modelId="{CF74D425-3578-4B62-BA82-BFCC6A383E66}">
      <dgm:prSet/>
      <dgm:spPr/>
      <dgm:t>
        <a:bodyPr/>
        <a:lstStyle/>
        <a:p>
          <a:endParaRPr lang="en-US"/>
        </a:p>
      </dgm:t>
    </dgm:pt>
    <dgm:pt modelId="{AC295629-19D2-4261-B888-F94F720A230A}" type="parTrans" cxnId="{F6C2EA3B-257D-4EDA-8F29-8B88349E4CC3}">
      <dgm:prSet/>
      <dgm:spPr/>
      <dgm:t>
        <a:bodyPr/>
        <a:lstStyle/>
        <a:p>
          <a:endParaRPr lang="el-GR"/>
        </a:p>
      </dgm:t>
    </dgm:pt>
    <dgm:pt modelId="{BF575792-262C-4288-A4BE-C129A7C85FFC}" type="sibTrans" cxnId="{F6C2EA3B-257D-4EDA-8F29-8B88349E4CC3}">
      <dgm:prSet/>
      <dgm:spPr/>
      <dgm:t>
        <a:bodyPr/>
        <a:lstStyle/>
        <a:p>
          <a:endParaRPr lang="el-GR"/>
        </a:p>
      </dgm:t>
    </dgm:pt>
    <dgm:pt modelId="{228C2BD2-B237-4B5E-B9AD-F7467761A4F2}">
      <dgm:prSet custT="1"/>
      <dgm:spPr/>
      <dgm:t>
        <a:bodyPr/>
        <a:lstStyle/>
        <a:p>
          <a:endParaRPr lang="el-GR" sz="1400"/>
        </a:p>
      </dgm:t>
    </dgm:pt>
    <dgm:pt modelId="{D4A70D00-BF95-4B43-B3CD-3F5D60BAA7F1}" type="parTrans" cxnId="{2BB27DB9-88F5-4B19-9CC8-15668826591F}">
      <dgm:prSet/>
      <dgm:spPr/>
      <dgm:t>
        <a:bodyPr/>
        <a:lstStyle/>
        <a:p>
          <a:endParaRPr lang="el-GR"/>
        </a:p>
      </dgm:t>
    </dgm:pt>
    <dgm:pt modelId="{BF683BD0-7DC1-4E41-A9FE-C09506953F2C}" type="sibTrans" cxnId="{2BB27DB9-88F5-4B19-9CC8-15668826591F}">
      <dgm:prSet/>
      <dgm:spPr/>
      <dgm:t>
        <a:bodyPr/>
        <a:lstStyle/>
        <a:p>
          <a:endParaRPr lang="el-GR"/>
        </a:p>
      </dgm:t>
    </dgm:pt>
    <dgm:pt modelId="{682CA998-A645-426B-83C0-79D76BCB1E16}">
      <dgm:prSet custT="1"/>
      <dgm:spPr/>
      <dgm:t>
        <a:bodyPr/>
        <a:lstStyle/>
        <a:p>
          <a:pPr algn="l">
            <a:buClr>
              <a:srgbClr val="000000"/>
            </a:buClr>
            <a:buSzPts val="1400"/>
          </a:pPr>
          <a:r>
            <a:rPr lang="el-GR" sz="1800">
              <a:solidFill>
                <a:schemeClr val="dk1"/>
              </a:solidFill>
              <a:ea typeface="Corbel" panose="020B0503020204020204"/>
              <a:cs typeface="Corbel" panose="020B0503020204020204"/>
              <a:sym typeface="Corbel" panose="020B0503020204020204"/>
            </a:rPr>
            <a:t>Για οποιαδήποτε απορία επικοινωνείτε με το Γραφείο Αρωγής Χρηστών ΑΤΛΑ</a:t>
          </a:r>
          <a:endParaRPr lang="el-GR" sz="1800"/>
        </a:p>
      </dgm:t>
    </dgm:pt>
    <dgm:pt modelId="{6D03B1DE-16C6-4F3D-BC54-5E713B5F809A}" type="sibTrans" cxnId="{459D0456-89A3-4B29-B711-7C905E09F477}">
      <dgm:prSet/>
      <dgm:spPr/>
      <dgm:t>
        <a:bodyPr/>
        <a:lstStyle/>
        <a:p>
          <a:endParaRPr lang="el-GR"/>
        </a:p>
      </dgm:t>
    </dgm:pt>
    <dgm:pt modelId="{AAB4D1D5-D35A-494B-AF0D-8291CAA601AE}" type="parTrans" cxnId="{459D0456-89A3-4B29-B711-7C905E09F477}">
      <dgm:prSet/>
      <dgm:spPr/>
      <dgm:t>
        <a:bodyPr/>
        <a:lstStyle/>
        <a:p>
          <a:endParaRPr lang="el-GR"/>
        </a:p>
      </dgm:t>
    </dgm:pt>
    <dgm:pt modelId="{53B4ACFE-F212-4463-B805-51B403AD8BC8}">
      <dgm:prSet custT="1"/>
      <dgm:spPr/>
      <dgm:t>
        <a:bodyPr/>
        <a:lstStyle/>
        <a:p>
          <a:pPr algn="l"/>
          <a:r>
            <a:rPr lang="el-GR" sz="1800">
              <a:solidFill>
                <a:schemeClr val="dk1"/>
              </a:solidFill>
              <a:ea typeface="Corbel" panose="020B0503020204020204"/>
              <a:cs typeface="Corbel" panose="020B0503020204020204"/>
              <a:sym typeface="Corbel" panose="020B0503020204020204"/>
            </a:rPr>
            <a:t>Τηλέφωνο: </a:t>
          </a:r>
          <a:r>
            <a:rPr lang="el-GR" sz="1800" b="1">
              <a:solidFill>
                <a:schemeClr val="dk1"/>
              </a:solidFill>
              <a:ea typeface="Corbel" panose="020B0503020204020204"/>
              <a:cs typeface="Corbel" panose="020B0503020204020204"/>
              <a:sym typeface="Corbel" panose="020B0503020204020204"/>
            </a:rPr>
            <a:t>215 215 7860 </a:t>
          </a:r>
          <a:endParaRPr lang="el-GR" sz="1800" b="1">
            <a:solidFill>
              <a:srgbClr val="000000"/>
            </a:solidFill>
            <a:ea typeface="Arial" panose="020B0604020202020204"/>
            <a:cs typeface="Arial" panose="020B0604020202020204"/>
            <a:sym typeface="Arial" panose="020B0604020202020204"/>
          </a:endParaRPr>
        </a:p>
      </dgm:t>
    </dgm:pt>
    <dgm:pt modelId="{595F4237-C2F4-43AF-9164-F656FA43A12C}" type="sibTrans" cxnId="{E680871D-7E47-40E0-A193-7C45ACA77F1A}">
      <dgm:prSet/>
      <dgm:spPr/>
      <dgm:t>
        <a:bodyPr/>
        <a:lstStyle/>
        <a:p>
          <a:endParaRPr lang="el-GR"/>
        </a:p>
      </dgm:t>
    </dgm:pt>
    <dgm:pt modelId="{5A64B11B-40DF-4534-AC35-1786996BF772}" type="parTrans" cxnId="{E680871D-7E47-40E0-A193-7C45ACA77F1A}">
      <dgm:prSet/>
      <dgm:spPr/>
      <dgm:t>
        <a:bodyPr/>
        <a:lstStyle/>
        <a:p>
          <a:endParaRPr lang="el-GR"/>
        </a:p>
      </dgm:t>
    </dgm:pt>
    <dgm:pt modelId="{0148637E-9B4C-4645-9223-CD70B77BDCDF}">
      <dgm:prSet custT="1"/>
      <dgm:spPr/>
      <dgm:t>
        <a:bodyPr/>
        <a:lstStyle/>
        <a:p>
          <a:pPr algn="l"/>
          <a:r>
            <a:rPr lang="el-GR" sz="1800">
              <a:solidFill>
                <a:schemeClr val="dk1"/>
              </a:solidFill>
              <a:ea typeface="Corbel" panose="020B0503020204020204"/>
              <a:cs typeface="Corbel" panose="020B0503020204020204"/>
              <a:sym typeface="Corbel" panose="020B0503020204020204"/>
            </a:rPr>
            <a:t>Email: </a:t>
          </a:r>
          <a:r>
            <a:rPr lang="el-GR" sz="1800">
              <a:solidFill>
                <a:schemeClr val="dk1"/>
              </a:solidFill>
              <a:ea typeface="Corbel" panose="020B0503020204020204"/>
              <a:cs typeface="Corbel" panose="020B0503020204020204"/>
              <a:sym typeface="Corbel" panose="020B0503020204020204"/>
              <a:hlinkClick xmlns:r="http://schemas.openxmlformats.org/officeDocument/2006/relationships" r:id="rId1"/>
            </a:rPr>
            <a:t>helpdesk@atlas.grnet.gr</a:t>
          </a:r>
          <a:endParaRPr lang="el-GR" sz="1800">
            <a:solidFill>
              <a:schemeClr val="dk1"/>
            </a:solidFill>
            <a:ea typeface="Corbel" panose="020B0503020204020204"/>
            <a:cs typeface="Corbel" panose="020B0503020204020204"/>
            <a:sym typeface="Corbel" panose="020B0503020204020204"/>
          </a:endParaRPr>
        </a:p>
      </dgm:t>
    </dgm:pt>
    <dgm:pt modelId="{A197A947-3EAE-40E7-B5FD-76C078584D34}" type="sibTrans" cxnId="{6414BB61-7BE0-41E6-9A60-37314452ED38}">
      <dgm:prSet/>
      <dgm:spPr/>
      <dgm:t>
        <a:bodyPr/>
        <a:lstStyle/>
        <a:p>
          <a:endParaRPr lang="el-GR"/>
        </a:p>
      </dgm:t>
    </dgm:pt>
    <dgm:pt modelId="{CE36A438-55E2-41AB-A007-83056A14163C}" type="parTrans" cxnId="{6414BB61-7BE0-41E6-9A60-37314452ED38}">
      <dgm:prSet/>
      <dgm:spPr/>
      <dgm:t>
        <a:bodyPr/>
        <a:lstStyle/>
        <a:p>
          <a:endParaRPr lang="el-GR"/>
        </a:p>
      </dgm:t>
    </dgm:pt>
    <dgm:pt modelId="{96D41033-463C-4639-A183-39CF2860D7E4}">
      <dgm:prSet custT="1"/>
      <dgm:spPr/>
      <dgm:t>
        <a:bodyPr/>
        <a:lstStyle/>
        <a:p>
          <a:pPr algn="l"/>
          <a:r>
            <a:rPr lang="el-GR" sz="1800">
              <a:solidFill>
                <a:schemeClr val="dk1"/>
              </a:solidFill>
              <a:ea typeface="Corbel" panose="020B0503020204020204"/>
              <a:cs typeface="Corbel" panose="020B0503020204020204"/>
              <a:sym typeface="Corbel" panose="020B0503020204020204"/>
            </a:rPr>
            <a:t>Ώρες λειτουργίας- Δευτέρα με Παρασκευή 09:00 </a:t>
          </a:r>
          <a:r>
            <a:rPr lang="el-GR" sz="1800" err="1">
              <a:solidFill>
                <a:schemeClr val="dk1"/>
              </a:solidFill>
              <a:ea typeface="Corbel" panose="020B0503020204020204"/>
              <a:cs typeface="Corbel" panose="020B0503020204020204"/>
              <a:sym typeface="Corbel" panose="020B0503020204020204"/>
            </a:rPr>
            <a:t>πμ</a:t>
          </a:r>
          <a:r>
            <a:rPr lang="el-GR" sz="1800">
              <a:solidFill>
                <a:schemeClr val="dk1"/>
              </a:solidFill>
              <a:ea typeface="Corbel" panose="020B0503020204020204"/>
              <a:cs typeface="Corbel" panose="020B0503020204020204"/>
              <a:sym typeface="Corbel" panose="020B0503020204020204"/>
            </a:rPr>
            <a:t> - 17:00 </a:t>
          </a:r>
          <a:r>
            <a:rPr lang="el-GR" sz="1800" err="1">
              <a:solidFill>
                <a:schemeClr val="dk1"/>
              </a:solidFill>
              <a:ea typeface="Corbel" panose="020B0503020204020204"/>
              <a:cs typeface="Corbel" panose="020B0503020204020204"/>
              <a:sym typeface="Corbel" panose="020B0503020204020204"/>
            </a:rPr>
            <a:t>μμ</a:t>
          </a:r>
          <a:endParaRPr lang="el-GR" sz="1800">
            <a:solidFill>
              <a:srgbClr val="000000"/>
            </a:solidFill>
            <a:ea typeface="Arial" panose="020B0604020202020204"/>
            <a:cs typeface="Arial" panose="020B0604020202020204"/>
            <a:sym typeface="Arial" panose="020B0604020202020204"/>
          </a:endParaRPr>
        </a:p>
      </dgm:t>
    </dgm:pt>
    <dgm:pt modelId="{4177CBDD-9DD1-4EBB-B0F6-C97FC5F81637}" type="sibTrans" cxnId="{3ECC5EB7-AA2E-42C4-B3CB-5B254C85D19D}">
      <dgm:prSet/>
      <dgm:spPr/>
      <dgm:t>
        <a:bodyPr/>
        <a:lstStyle/>
        <a:p>
          <a:endParaRPr lang="el-GR"/>
        </a:p>
      </dgm:t>
    </dgm:pt>
    <dgm:pt modelId="{7222A25D-6777-4AE3-8F4B-34A09ABD53C9}" type="parTrans" cxnId="{3ECC5EB7-AA2E-42C4-B3CB-5B254C85D19D}">
      <dgm:prSet/>
      <dgm:spPr/>
      <dgm:t>
        <a:bodyPr/>
        <a:lstStyle/>
        <a:p>
          <a:endParaRPr lang="el-GR"/>
        </a:p>
      </dgm:t>
    </dgm:pt>
    <dgm:pt modelId="{A288E6FF-AAE8-41EE-898B-2ED251243196}">
      <dgm:prSet custT="1"/>
      <dgm:spPr/>
      <dgm:t>
        <a:bodyPr/>
        <a:lstStyle/>
        <a:p>
          <a:pPr algn="l">
            <a:buClr>
              <a:srgbClr val="000000"/>
            </a:buClr>
            <a:buSzPts val="1400"/>
          </a:pPr>
          <a:endParaRPr lang="el-GR" sz="1800"/>
        </a:p>
      </dgm:t>
    </dgm:pt>
    <dgm:pt modelId="{F30BB39E-83B1-4616-BA26-2BF4DD6E144C}" type="parTrans" cxnId="{810BDFEF-BF10-45F6-8C3A-EDDAEFCDFE52}">
      <dgm:prSet/>
      <dgm:spPr/>
      <dgm:t>
        <a:bodyPr/>
        <a:lstStyle/>
        <a:p>
          <a:endParaRPr lang="el-GR"/>
        </a:p>
      </dgm:t>
    </dgm:pt>
    <dgm:pt modelId="{85DBF064-6AD6-4E8D-A413-DC4D1414AA2F}" type="sibTrans" cxnId="{810BDFEF-BF10-45F6-8C3A-EDDAEFCDFE52}">
      <dgm:prSet/>
      <dgm:spPr/>
      <dgm:t>
        <a:bodyPr/>
        <a:lstStyle/>
        <a:p>
          <a:endParaRPr lang="el-GR"/>
        </a:p>
      </dgm:t>
    </dgm:pt>
    <dgm:pt modelId="{0380597F-6A49-425B-918A-94251DCC76F8}" type="pres">
      <dgm:prSet presAssocID="{050FE2C3-7C7F-41BB-ADCB-2D249D152C6A}" presName="Name0" presStyleCnt="0">
        <dgm:presLayoutVars>
          <dgm:dir/>
          <dgm:animLvl val="lvl"/>
          <dgm:resizeHandles val="exact"/>
        </dgm:presLayoutVars>
      </dgm:prSet>
      <dgm:spPr/>
    </dgm:pt>
    <dgm:pt modelId="{8015D595-8F41-4520-B876-DD085FB4DEF1}" type="pres">
      <dgm:prSet presAssocID="{050FE2C3-7C7F-41BB-ADCB-2D249D152C6A}" presName="tSp" presStyleCnt="0"/>
      <dgm:spPr/>
    </dgm:pt>
    <dgm:pt modelId="{D790074E-F82C-4B2E-929D-19A40EAE5BD1}" type="pres">
      <dgm:prSet presAssocID="{050FE2C3-7C7F-41BB-ADCB-2D249D152C6A}" presName="bSp" presStyleCnt="0"/>
      <dgm:spPr/>
    </dgm:pt>
    <dgm:pt modelId="{7FC959F8-4C13-4679-A548-C86C170DAFC3}" type="pres">
      <dgm:prSet presAssocID="{050FE2C3-7C7F-41BB-ADCB-2D249D152C6A}" presName="process" presStyleCnt="0"/>
      <dgm:spPr/>
    </dgm:pt>
    <dgm:pt modelId="{1630A21E-A99E-4310-86BD-506F9F894C3B}" type="pres">
      <dgm:prSet presAssocID="{C7E7007F-904E-4CE4-B182-65F610DA9DC0}" presName="composite1" presStyleCnt="0"/>
      <dgm:spPr/>
    </dgm:pt>
    <dgm:pt modelId="{C6F11971-FAFA-49D6-8DFF-04EB5EA62336}" type="pres">
      <dgm:prSet presAssocID="{C7E7007F-904E-4CE4-B182-65F610DA9DC0}" presName="dummyNode1" presStyleLbl="node1" presStyleIdx="0" presStyleCnt="2"/>
      <dgm:spPr/>
    </dgm:pt>
    <dgm:pt modelId="{975400CC-5296-4FC2-B326-29DB2C1F2512}" type="pres">
      <dgm:prSet presAssocID="{C7E7007F-904E-4CE4-B182-65F610DA9DC0}" presName="childNode1" presStyleLbl="bgAcc1" presStyleIdx="0" presStyleCnt="2" custScaleX="131764" custLinFactNeighborX="880" custLinFactNeighborY="-13164">
        <dgm:presLayoutVars>
          <dgm:bulletEnabled val="1"/>
        </dgm:presLayoutVars>
      </dgm:prSet>
      <dgm:spPr/>
    </dgm:pt>
    <dgm:pt modelId="{767A7CCC-B5C4-4975-AA1D-9C9CCA80B752}" type="pres">
      <dgm:prSet presAssocID="{C7E7007F-904E-4CE4-B182-65F610DA9DC0}" presName="childNode1tx" presStyleLbl="bgAcc1" presStyleIdx="0" presStyleCnt="2">
        <dgm:presLayoutVars>
          <dgm:bulletEnabled val="1"/>
        </dgm:presLayoutVars>
      </dgm:prSet>
      <dgm:spPr/>
    </dgm:pt>
    <dgm:pt modelId="{7B1102F2-C610-470F-BBDF-2DDEE3D2E1BD}" type="pres">
      <dgm:prSet presAssocID="{C7E7007F-904E-4CE4-B182-65F610DA9DC0}" presName="parentNode1" presStyleLbl="node1" presStyleIdx="0" presStyleCnt="2">
        <dgm:presLayoutVars>
          <dgm:chMax val="1"/>
          <dgm:bulletEnabled val="1"/>
        </dgm:presLayoutVars>
      </dgm:prSet>
      <dgm:spPr/>
    </dgm:pt>
    <dgm:pt modelId="{9A5275E0-168A-40A0-ABBF-444718AD724D}" type="pres">
      <dgm:prSet presAssocID="{C7E7007F-904E-4CE4-B182-65F610DA9DC0}" presName="connSite1" presStyleCnt="0"/>
      <dgm:spPr/>
    </dgm:pt>
    <dgm:pt modelId="{C4643B2E-52F8-413C-9E41-04A25C173B3E}" type="pres">
      <dgm:prSet presAssocID="{B66B0964-8BD9-419F-AC0D-AF4B83CBCE78}" presName="Name9" presStyleLbl="sibTrans2D1" presStyleIdx="0" presStyleCnt="1"/>
      <dgm:spPr/>
    </dgm:pt>
    <dgm:pt modelId="{B0CAA599-0535-4586-B951-FBAFEDDB7BC6}" type="pres">
      <dgm:prSet presAssocID="{CF74D425-3578-4B62-BA82-BFCC6A383E66}" presName="composite2" presStyleCnt="0"/>
      <dgm:spPr/>
    </dgm:pt>
    <dgm:pt modelId="{B34B1899-9722-487A-A7C3-BE616923A041}" type="pres">
      <dgm:prSet presAssocID="{CF74D425-3578-4B62-BA82-BFCC6A383E66}" presName="dummyNode2" presStyleLbl="node1" presStyleIdx="0" presStyleCnt="2"/>
      <dgm:spPr/>
    </dgm:pt>
    <dgm:pt modelId="{D746DF3E-6677-4D5E-847D-C0414ABC8152}" type="pres">
      <dgm:prSet presAssocID="{CF74D425-3578-4B62-BA82-BFCC6A383E66}" presName="childNode2" presStyleLbl="bgAcc1" presStyleIdx="1" presStyleCnt="2" custScaleX="124903" custScaleY="157914" custLinFactNeighborX="29" custLinFactNeighborY="11529">
        <dgm:presLayoutVars>
          <dgm:bulletEnabled val="1"/>
        </dgm:presLayoutVars>
      </dgm:prSet>
      <dgm:spPr/>
    </dgm:pt>
    <dgm:pt modelId="{4DE139C6-968B-4E22-87D8-D82FE2693B9B}" type="pres">
      <dgm:prSet presAssocID="{CF74D425-3578-4B62-BA82-BFCC6A383E66}" presName="childNode2tx" presStyleLbl="bgAcc1" presStyleIdx="1" presStyleCnt="2">
        <dgm:presLayoutVars>
          <dgm:bulletEnabled val="1"/>
        </dgm:presLayoutVars>
      </dgm:prSet>
      <dgm:spPr/>
    </dgm:pt>
    <dgm:pt modelId="{02A1CD2B-3421-4500-B741-CB01A6D3826D}" type="pres">
      <dgm:prSet presAssocID="{CF74D425-3578-4B62-BA82-BFCC6A383E66}" presName="parentNode2" presStyleLbl="node1" presStyleIdx="1" presStyleCnt="2" custScaleY="132070" custLinFactNeighborX="-1646" custLinFactNeighborY="-59797">
        <dgm:presLayoutVars>
          <dgm:chMax val="0"/>
          <dgm:bulletEnabled val="1"/>
        </dgm:presLayoutVars>
      </dgm:prSet>
      <dgm:spPr/>
    </dgm:pt>
    <dgm:pt modelId="{BD701481-09A7-44E9-9C84-A35D9C379E4D}" type="pres">
      <dgm:prSet presAssocID="{CF74D425-3578-4B62-BA82-BFCC6A383E66}" presName="connSite2" presStyleCnt="0"/>
      <dgm:spPr/>
    </dgm:pt>
  </dgm:ptLst>
  <dgm:cxnLst>
    <dgm:cxn modelId="{002D370B-AAE2-468C-BFEB-1F7EBA47D945}" type="presOf" srcId="{53B4ACFE-F212-4463-B805-51B403AD8BC8}" destId="{767A7CCC-B5C4-4975-AA1D-9C9CCA80B752}" srcOrd="1" destOrd="2" presId="urn:microsoft.com/office/officeart/2005/8/layout/hProcess4#1"/>
    <dgm:cxn modelId="{51ADD20B-B8BB-4A11-B7AE-46A488A98B65}" type="presOf" srcId="{96D41033-463C-4639-A183-39CF2860D7E4}" destId="{767A7CCC-B5C4-4975-AA1D-9C9CCA80B752}" srcOrd="1" destOrd="4" presId="urn:microsoft.com/office/officeart/2005/8/layout/hProcess4#1"/>
    <dgm:cxn modelId="{99831216-9452-4C67-BA5E-DC4914C3DECC}" type="presOf" srcId="{228C2BD2-B237-4B5E-B9AD-F7467761A4F2}" destId="{4DE139C6-968B-4E22-87D8-D82FE2693B9B}" srcOrd="1" destOrd="0" presId="urn:microsoft.com/office/officeart/2005/8/layout/hProcess4#1"/>
    <dgm:cxn modelId="{E680871D-7E47-40E0-A193-7C45ACA77F1A}" srcId="{C7E7007F-904E-4CE4-B182-65F610DA9DC0}" destId="{53B4ACFE-F212-4463-B805-51B403AD8BC8}" srcOrd="2" destOrd="0" parTransId="{5A64B11B-40DF-4534-AC35-1786996BF772}" sibTransId="{595F4237-C2F4-43AF-9164-F656FA43A12C}"/>
    <dgm:cxn modelId="{0C243F29-2504-4DA5-A2ED-DB4B3BB93D3C}" type="presOf" srcId="{682CA998-A645-426B-83C0-79D76BCB1E16}" destId="{975400CC-5296-4FC2-B326-29DB2C1F2512}" srcOrd="0" destOrd="0" presId="urn:microsoft.com/office/officeart/2005/8/layout/hProcess4#1"/>
    <dgm:cxn modelId="{F6C2EA3B-257D-4EDA-8F29-8B88349E4CC3}" srcId="{050FE2C3-7C7F-41BB-ADCB-2D249D152C6A}" destId="{CF74D425-3578-4B62-BA82-BFCC6A383E66}" srcOrd="1" destOrd="0" parTransId="{AC295629-19D2-4261-B888-F94F720A230A}" sibTransId="{BF575792-262C-4288-A4BE-C129A7C85FFC}"/>
    <dgm:cxn modelId="{BD3DD360-8F07-4BC7-98A6-5E40B585D880}" type="presOf" srcId="{682CA998-A645-426B-83C0-79D76BCB1E16}" destId="{767A7CCC-B5C4-4975-AA1D-9C9CCA80B752}" srcOrd="1" destOrd="0" presId="urn:microsoft.com/office/officeart/2005/8/layout/hProcess4#1"/>
    <dgm:cxn modelId="{6414BB61-7BE0-41E6-9A60-37314452ED38}" srcId="{C7E7007F-904E-4CE4-B182-65F610DA9DC0}" destId="{0148637E-9B4C-4645-9223-CD70B77BDCDF}" srcOrd="3" destOrd="0" parTransId="{CE36A438-55E2-41AB-A007-83056A14163C}" sibTransId="{A197A947-3EAE-40E7-B5FD-76C078584D34}"/>
    <dgm:cxn modelId="{A1490F67-6F6E-4ABB-ACE6-7F3FA3353D8F}" type="presOf" srcId="{53B4ACFE-F212-4463-B805-51B403AD8BC8}" destId="{975400CC-5296-4FC2-B326-29DB2C1F2512}" srcOrd="0" destOrd="2" presId="urn:microsoft.com/office/officeart/2005/8/layout/hProcess4#1"/>
    <dgm:cxn modelId="{DBDE8C48-B75E-438C-961D-B192BA355D73}" type="presOf" srcId="{96D41033-463C-4639-A183-39CF2860D7E4}" destId="{975400CC-5296-4FC2-B326-29DB2C1F2512}" srcOrd="0" destOrd="4" presId="urn:microsoft.com/office/officeart/2005/8/layout/hProcess4#1"/>
    <dgm:cxn modelId="{ED65586A-220C-490B-9133-D4DA5633D740}" type="presOf" srcId="{A288E6FF-AAE8-41EE-898B-2ED251243196}" destId="{975400CC-5296-4FC2-B326-29DB2C1F2512}" srcOrd="0" destOrd="1" presId="urn:microsoft.com/office/officeart/2005/8/layout/hProcess4#1"/>
    <dgm:cxn modelId="{5898224E-B89F-4511-AC53-7588083B6958}" type="presOf" srcId="{CF74D425-3578-4B62-BA82-BFCC6A383E66}" destId="{02A1CD2B-3421-4500-B741-CB01A6D3826D}" srcOrd="0" destOrd="0" presId="urn:microsoft.com/office/officeart/2005/8/layout/hProcess4#1"/>
    <dgm:cxn modelId="{459D0456-89A3-4B29-B711-7C905E09F477}" srcId="{C7E7007F-904E-4CE4-B182-65F610DA9DC0}" destId="{682CA998-A645-426B-83C0-79D76BCB1E16}" srcOrd="0" destOrd="0" parTransId="{AAB4D1D5-D35A-494B-AF0D-8291CAA601AE}" sibTransId="{6D03B1DE-16C6-4F3D-BC54-5E713B5F809A}"/>
    <dgm:cxn modelId="{276D125A-0446-4B0A-8680-39E636481568}" type="presOf" srcId="{050FE2C3-7C7F-41BB-ADCB-2D249D152C6A}" destId="{0380597F-6A49-425B-918A-94251DCC76F8}" srcOrd="0" destOrd="0" presId="urn:microsoft.com/office/officeart/2005/8/layout/hProcess4#1"/>
    <dgm:cxn modelId="{7A5A1881-5896-4138-99C4-5E7938A42E5D}" type="presOf" srcId="{228C2BD2-B237-4B5E-B9AD-F7467761A4F2}" destId="{D746DF3E-6677-4D5E-847D-C0414ABC8152}" srcOrd="0" destOrd="0" presId="urn:microsoft.com/office/officeart/2005/8/layout/hProcess4#1"/>
    <dgm:cxn modelId="{AFB20AB7-3278-4D23-B540-67BDD373043D}" type="presOf" srcId="{B66B0964-8BD9-419F-AC0D-AF4B83CBCE78}" destId="{C4643B2E-52F8-413C-9E41-04A25C173B3E}" srcOrd="0" destOrd="0" presId="urn:microsoft.com/office/officeart/2005/8/layout/hProcess4#1"/>
    <dgm:cxn modelId="{3ECC5EB7-AA2E-42C4-B3CB-5B254C85D19D}" srcId="{C7E7007F-904E-4CE4-B182-65F610DA9DC0}" destId="{96D41033-463C-4639-A183-39CF2860D7E4}" srcOrd="4" destOrd="0" parTransId="{7222A25D-6777-4AE3-8F4B-34A09ABD53C9}" sibTransId="{4177CBDD-9DD1-4EBB-B0F6-C97FC5F81637}"/>
    <dgm:cxn modelId="{2BB27DB9-88F5-4B19-9CC8-15668826591F}" srcId="{CF74D425-3578-4B62-BA82-BFCC6A383E66}" destId="{228C2BD2-B237-4B5E-B9AD-F7467761A4F2}" srcOrd="0" destOrd="0" parTransId="{D4A70D00-BF95-4B43-B3CD-3F5D60BAA7F1}" sibTransId="{BF683BD0-7DC1-4E41-A9FE-C09506953F2C}"/>
    <dgm:cxn modelId="{4F1FEEBC-8875-4B5B-B0C4-CBA0538EF3FC}" srcId="{050FE2C3-7C7F-41BB-ADCB-2D249D152C6A}" destId="{C7E7007F-904E-4CE4-B182-65F610DA9DC0}" srcOrd="0" destOrd="0" parTransId="{C74B5B3A-6FD0-4B0D-B6BD-66F87379A5BB}" sibTransId="{B66B0964-8BD9-419F-AC0D-AF4B83CBCE78}"/>
    <dgm:cxn modelId="{8FBD12DC-F41B-4F59-AD95-F0FE14F882D4}" type="presOf" srcId="{0148637E-9B4C-4645-9223-CD70B77BDCDF}" destId="{767A7CCC-B5C4-4975-AA1D-9C9CCA80B752}" srcOrd="1" destOrd="3" presId="urn:microsoft.com/office/officeart/2005/8/layout/hProcess4#1"/>
    <dgm:cxn modelId="{6415C9ED-5FA8-44A3-85FE-1FC991B03F93}" type="presOf" srcId="{C7E7007F-904E-4CE4-B182-65F610DA9DC0}" destId="{7B1102F2-C610-470F-BBDF-2DDEE3D2E1BD}" srcOrd="0" destOrd="0" presId="urn:microsoft.com/office/officeart/2005/8/layout/hProcess4#1"/>
    <dgm:cxn modelId="{810BDFEF-BF10-45F6-8C3A-EDDAEFCDFE52}" srcId="{C7E7007F-904E-4CE4-B182-65F610DA9DC0}" destId="{A288E6FF-AAE8-41EE-898B-2ED251243196}" srcOrd="1" destOrd="0" parTransId="{F30BB39E-83B1-4616-BA26-2BF4DD6E144C}" sibTransId="{85DBF064-6AD6-4E8D-A413-DC4D1414AA2F}"/>
    <dgm:cxn modelId="{4FF1FAF0-68A0-4E71-BE2A-D6F837562085}" type="presOf" srcId="{0148637E-9B4C-4645-9223-CD70B77BDCDF}" destId="{975400CC-5296-4FC2-B326-29DB2C1F2512}" srcOrd="0" destOrd="3" presId="urn:microsoft.com/office/officeart/2005/8/layout/hProcess4#1"/>
    <dgm:cxn modelId="{A40FFBF8-7A41-43BD-9066-7C5B75D3BA77}" type="presOf" srcId="{A288E6FF-AAE8-41EE-898B-2ED251243196}" destId="{767A7CCC-B5C4-4975-AA1D-9C9CCA80B752}" srcOrd="1" destOrd="1" presId="urn:microsoft.com/office/officeart/2005/8/layout/hProcess4#1"/>
    <dgm:cxn modelId="{97694953-42A1-4CB9-AE24-58B2508F534A}" type="presParOf" srcId="{0380597F-6A49-425B-918A-94251DCC76F8}" destId="{8015D595-8F41-4520-B876-DD085FB4DEF1}" srcOrd="0" destOrd="0" presId="urn:microsoft.com/office/officeart/2005/8/layout/hProcess4#1"/>
    <dgm:cxn modelId="{ECEFC7D8-50FE-4AE0-A1BF-45A1D5C4FD91}" type="presParOf" srcId="{0380597F-6A49-425B-918A-94251DCC76F8}" destId="{D790074E-F82C-4B2E-929D-19A40EAE5BD1}" srcOrd="1" destOrd="0" presId="urn:microsoft.com/office/officeart/2005/8/layout/hProcess4#1"/>
    <dgm:cxn modelId="{F231D681-E7B9-4872-8509-9014CBCD3AE9}" type="presParOf" srcId="{0380597F-6A49-425B-918A-94251DCC76F8}" destId="{7FC959F8-4C13-4679-A548-C86C170DAFC3}" srcOrd="2" destOrd="0" presId="urn:microsoft.com/office/officeart/2005/8/layout/hProcess4#1"/>
    <dgm:cxn modelId="{3E1F5B4D-318B-4EAF-8BE1-CA1627D4DA56}" type="presParOf" srcId="{7FC959F8-4C13-4679-A548-C86C170DAFC3}" destId="{1630A21E-A99E-4310-86BD-506F9F894C3B}" srcOrd="0" destOrd="0" presId="urn:microsoft.com/office/officeart/2005/8/layout/hProcess4#1"/>
    <dgm:cxn modelId="{EAD5E9B5-414C-4F85-87A9-D3A0869D3457}" type="presParOf" srcId="{1630A21E-A99E-4310-86BD-506F9F894C3B}" destId="{C6F11971-FAFA-49D6-8DFF-04EB5EA62336}" srcOrd="0" destOrd="0" presId="urn:microsoft.com/office/officeart/2005/8/layout/hProcess4#1"/>
    <dgm:cxn modelId="{D0A9A224-85BD-4E2C-B7BA-1608099C77CE}" type="presParOf" srcId="{1630A21E-A99E-4310-86BD-506F9F894C3B}" destId="{975400CC-5296-4FC2-B326-29DB2C1F2512}" srcOrd="1" destOrd="0" presId="urn:microsoft.com/office/officeart/2005/8/layout/hProcess4#1"/>
    <dgm:cxn modelId="{3F7D930B-C7D5-44BC-B5E3-5618F227EEC0}" type="presParOf" srcId="{1630A21E-A99E-4310-86BD-506F9F894C3B}" destId="{767A7CCC-B5C4-4975-AA1D-9C9CCA80B752}" srcOrd="2" destOrd="0" presId="urn:microsoft.com/office/officeart/2005/8/layout/hProcess4#1"/>
    <dgm:cxn modelId="{1D6DFF53-27A4-4AE5-B4B8-1D1E25B81EA4}" type="presParOf" srcId="{1630A21E-A99E-4310-86BD-506F9F894C3B}" destId="{7B1102F2-C610-470F-BBDF-2DDEE3D2E1BD}" srcOrd="3" destOrd="0" presId="urn:microsoft.com/office/officeart/2005/8/layout/hProcess4#1"/>
    <dgm:cxn modelId="{A4FD1F1B-D30F-40AF-9D76-461078929E1C}" type="presParOf" srcId="{1630A21E-A99E-4310-86BD-506F9F894C3B}" destId="{9A5275E0-168A-40A0-ABBF-444718AD724D}" srcOrd="4" destOrd="0" presId="urn:microsoft.com/office/officeart/2005/8/layout/hProcess4#1"/>
    <dgm:cxn modelId="{82CFA729-B640-40B9-A664-36D4F8B00A7A}" type="presParOf" srcId="{7FC959F8-4C13-4679-A548-C86C170DAFC3}" destId="{C4643B2E-52F8-413C-9E41-04A25C173B3E}" srcOrd="1" destOrd="0" presId="urn:microsoft.com/office/officeart/2005/8/layout/hProcess4#1"/>
    <dgm:cxn modelId="{BB194047-0AD9-4842-8080-100984B0B204}" type="presParOf" srcId="{7FC959F8-4C13-4679-A548-C86C170DAFC3}" destId="{B0CAA599-0535-4586-B951-FBAFEDDB7BC6}" srcOrd="2" destOrd="0" presId="urn:microsoft.com/office/officeart/2005/8/layout/hProcess4#1"/>
    <dgm:cxn modelId="{898EF6A6-127F-4D02-853E-25344DFBF55A}" type="presParOf" srcId="{B0CAA599-0535-4586-B951-FBAFEDDB7BC6}" destId="{B34B1899-9722-487A-A7C3-BE616923A041}" srcOrd="0" destOrd="0" presId="urn:microsoft.com/office/officeart/2005/8/layout/hProcess4#1"/>
    <dgm:cxn modelId="{51FC0CFC-FBE7-45D5-B0C4-58E3F338FDDE}" type="presParOf" srcId="{B0CAA599-0535-4586-B951-FBAFEDDB7BC6}" destId="{D746DF3E-6677-4D5E-847D-C0414ABC8152}" srcOrd="1" destOrd="0" presId="urn:microsoft.com/office/officeart/2005/8/layout/hProcess4#1"/>
    <dgm:cxn modelId="{02BD8868-37B7-4EC3-BEDD-92BA90B56EB0}" type="presParOf" srcId="{B0CAA599-0535-4586-B951-FBAFEDDB7BC6}" destId="{4DE139C6-968B-4E22-87D8-D82FE2693B9B}" srcOrd="2" destOrd="0" presId="urn:microsoft.com/office/officeart/2005/8/layout/hProcess4#1"/>
    <dgm:cxn modelId="{A5D8A76E-B997-4E57-9059-DAC8395864D3}" type="presParOf" srcId="{B0CAA599-0535-4586-B951-FBAFEDDB7BC6}" destId="{02A1CD2B-3421-4500-B741-CB01A6D3826D}" srcOrd="3" destOrd="0" presId="urn:microsoft.com/office/officeart/2005/8/layout/hProcess4#1"/>
    <dgm:cxn modelId="{0D4B9AAC-B810-4890-9D3D-1D2898971D08}" type="presParOf" srcId="{B0CAA599-0535-4586-B951-FBAFEDDB7BC6}" destId="{BD701481-09A7-44E9-9C84-A35D9C379E4D}" srcOrd="4" destOrd="0" presId="urn:microsoft.com/office/officeart/2005/8/layout/hProcess4#1"/>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6C2E8150-42A2-4F99-8660-7173AA1E8773}" type="doc">
      <dgm:prSet loTypeId="urn:microsoft.com/office/officeart/2005/8/layout/chevron1" loCatId="process" qsTypeId="urn:microsoft.com/office/officeart/2005/8/quickstyle/simple1#6" qsCatId="simple" csTypeId="urn:microsoft.com/office/officeart/2005/8/colors/colorful4#1" csCatId="colorful" phldr="1"/>
      <dgm:spPr/>
      <dgm:t>
        <a:bodyPr/>
        <a:lstStyle/>
        <a:p>
          <a:endParaRPr lang="en-US"/>
        </a:p>
      </dgm:t>
    </dgm:pt>
    <dgm:pt modelId="{162D1DF1-AD5D-4E8E-BBA5-7A149DBBCE26}">
      <dgm:prSet custT="1"/>
      <dgm:spPr/>
      <dgm:t>
        <a:bodyPr/>
        <a:lstStyle/>
        <a:p>
          <a:r>
            <a:rPr lang="el-GR" sz="1800"/>
            <a:t>Κάθε δημοσιευμένη θέση έχει και τον δικό της προσωπικό κωδικό </a:t>
          </a:r>
          <a:endParaRPr lang="en-US" sz="1800"/>
        </a:p>
      </dgm:t>
    </dgm:pt>
    <dgm:pt modelId="{DF2D41F5-A7D0-43FA-8F69-6A9651F7D938}" type="parTrans" cxnId="{E47E061A-A08A-4298-9B6C-882837CA22FA}">
      <dgm:prSet/>
      <dgm:spPr/>
      <dgm:t>
        <a:bodyPr/>
        <a:lstStyle/>
        <a:p>
          <a:endParaRPr lang="en-US" sz="2800"/>
        </a:p>
      </dgm:t>
    </dgm:pt>
    <dgm:pt modelId="{EF54B5CF-5F6A-4AE2-93B6-63A5BC0FA5C7}" type="sibTrans" cxnId="{E47E061A-A08A-4298-9B6C-882837CA22FA}">
      <dgm:prSet/>
      <dgm:spPr/>
      <dgm:t>
        <a:bodyPr/>
        <a:lstStyle/>
        <a:p>
          <a:endParaRPr lang="en-US" sz="2800"/>
        </a:p>
      </dgm:t>
    </dgm:pt>
    <dgm:pt modelId="{670C12D1-A564-4513-9B92-0BCEECEAF863}">
      <dgm:prSet custT="1"/>
      <dgm:spPr/>
      <dgm:t>
        <a:bodyPr/>
        <a:lstStyle/>
        <a:p>
          <a:r>
            <a:rPr lang="el-GR" sz="1200"/>
            <a:t>Πρόκειται για έναν 6ψήφιο αριθμό, τον οποίο πρέπει να συμπληρώσετε προσεκτικά στην Καρτέλα Πρακτικής, ώστε το Γραφείο Πρακτικής Άσκησης να εντοπίσει τη θέση στον ΑΤΛΑ και να προχωρήσει στην αντιστοίχισή σας με τον Φορέα της επιλογής σας.</a:t>
          </a:r>
          <a:endParaRPr lang="en-US" sz="1200"/>
        </a:p>
      </dgm:t>
    </dgm:pt>
    <dgm:pt modelId="{D3D112A7-8254-4562-B4DA-85D8C6E0B107}" type="parTrans" cxnId="{387E641F-E138-4B2D-A287-11F44E453CA3}">
      <dgm:prSet/>
      <dgm:spPr/>
      <dgm:t>
        <a:bodyPr/>
        <a:lstStyle/>
        <a:p>
          <a:endParaRPr lang="el-GR" sz="2800"/>
        </a:p>
      </dgm:t>
    </dgm:pt>
    <dgm:pt modelId="{B6799FF5-BBA5-4B4F-84A9-D98B78FB369D}" type="sibTrans" cxnId="{387E641F-E138-4B2D-A287-11F44E453CA3}">
      <dgm:prSet/>
      <dgm:spPr/>
      <dgm:t>
        <a:bodyPr/>
        <a:lstStyle/>
        <a:p>
          <a:endParaRPr lang="el-GR" sz="2800"/>
        </a:p>
      </dgm:t>
    </dgm:pt>
    <dgm:pt modelId="{56E7EBCA-6723-4D73-86D1-7775A66F2229}" type="pres">
      <dgm:prSet presAssocID="{6C2E8150-42A2-4F99-8660-7173AA1E8773}" presName="Name0" presStyleCnt="0">
        <dgm:presLayoutVars>
          <dgm:dir/>
          <dgm:animLvl val="lvl"/>
          <dgm:resizeHandles val="exact"/>
        </dgm:presLayoutVars>
      </dgm:prSet>
      <dgm:spPr/>
    </dgm:pt>
    <dgm:pt modelId="{A848CD00-D6A7-4E18-8C93-2C19CABF6F8E}" type="pres">
      <dgm:prSet presAssocID="{162D1DF1-AD5D-4E8E-BBA5-7A149DBBCE26}" presName="parTxOnly" presStyleLbl="node1" presStyleIdx="0" presStyleCnt="2">
        <dgm:presLayoutVars>
          <dgm:chMax val="0"/>
          <dgm:chPref val="0"/>
          <dgm:bulletEnabled val="1"/>
        </dgm:presLayoutVars>
      </dgm:prSet>
      <dgm:spPr/>
    </dgm:pt>
    <dgm:pt modelId="{2B539109-1738-4266-8590-11520DA09FA9}" type="pres">
      <dgm:prSet presAssocID="{EF54B5CF-5F6A-4AE2-93B6-63A5BC0FA5C7}" presName="parTxOnlySpace" presStyleCnt="0"/>
      <dgm:spPr/>
    </dgm:pt>
    <dgm:pt modelId="{13F52A37-4644-4073-95FF-773136B2FF85}" type="pres">
      <dgm:prSet presAssocID="{670C12D1-A564-4513-9B92-0BCEECEAF863}" presName="parTxOnly" presStyleLbl="node1" presStyleIdx="1" presStyleCnt="2" custLinFactNeighborX="1671" custLinFactNeighborY="776">
        <dgm:presLayoutVars>
          <dgm:chMax val="0"/>
          <dgm:chPref val="0"/>
          <dgm:bulletEnabled val="1"/>
        </dgm:presLayoutVars>
      </dgm:prSet>
      <dgm:spPr/>
    </dgm:pt>
  </dgm:ptLst>
  <dgm:cxnLst>
    <dgm:cxn modelId="{E47E061A-A08A-4298-9B6C-882837CA22FA}" srcId="{6C2E8150-42A2-4F99-8660-7173AA1E8773}" destId="{162D1DF1-AD5D-4E8E-BBA5-7A149DBBCE26}" srcOrd="0" destOrd="0" parTransId="{DF2D41F5-A7D0-43FA-8F69-6A9651F7D938}" sibTransId="{EF54B5CF-5F6A-4AE2-93B6-63A5BC0FA5C7}"/>
    <dgm:cxn modelId="{387E641F-E138-4B2D-A287-11F44E453CA3}" srcId="{6C2E8150-42A2-4F99-8660-7173AA1E8773}" destId="{670C12D1-A564-4513-9B92-0BCEECEAF863}" srcOrd="1" destOrd="0" parTransId="{D3D112A7-8254-4562-B4DA-85D8C6E0B107}" sibTransId="{B6799FF5-BBA5-4B4F-84A9-D98B78FB369D}"/>
    <dgm:cxn modelId="{475875AA-1E0C-4EC8-9116-E875989F33C9}" type="presOf" srcId="{162D1DF1-AD5D-4E8E-BBA5-7A149DBBCE26}" destId="{A848CD00-D6A7-4E18-8C93-2C19CABF6F8E}" srcOrd="0" destOrd="0" presId="urn:microsoft.com/office/officeart/2005/8/layout/chevron1"/>
    <dgm:cxn modelId="{8D8EBCB1-216C-4DEC-B16B-0446EA3F4A41}" type="presOf" srcId="{670C12D1-A564-4513-9B92-0BCEECEAF863}" destId="{13F52A37-4644-4073-95FF-773136B2FF85}" srcOrd="0" destOrd="0" presId="urn:microsoft.com/office/officeart/2005/8/layout/chevron1"/>
    <dgm:cxn modelId="{8D0AB6C9-43D4-45C4-A198-F33F936B178C}" type="presOf" srcId="{6C2E8150-42A2-4F99-8660-7173AA1E8773}" destId="{56E7EBCA-6723-4D73-86D1-7775A66F2229}" srcOrd="0" destOrd="0" presId="urn:microsoft.com/office/officeart/2005/8/layout/chevron1"/>
    <dgm:cxn modelId="{3A9C6FC9-EF9C-4082-A354-5B13D5537080}" type="presParOf" srcId="{56E7EBCA-6723-4D73-86D1-7775A66F2229}" destId="{A848CD00-D6A7-4E18-8C93-2C19CABF6F8E}" srcOrd="0" destOrd="0" presId="urn:microsoft.com/office/officeart/2005/8/layout/chevron1"/>
    <dgm:cxn modelId="{4FE1DAEA-B53A-4F78-8425-699D9D1A30FD}" type="presParOf" srcId="{56E7EBCA-6723-4D73-86D1-7775A66F2229}" destId="{2B539109-1738-4266-8590-11520DA09FA9}" srcOrd="1" destOrd="0" presId="urn:microsoft.com/office/officeart/2005/8/layout/chevron1"/>
    <dgm:cxn modelId="{4365D692-EA82-4612-9F0B-0CEBD3DCEEB0}" type="presParOf" srcId="{56E7EBCA-6723-4D73-86D1-7775A66F2229}" destId="{13F52A37-4644-4073-95FF-773136B2FF85}" srcOrd="2"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B684A04-43E6-4A8B-B1F8-03D740176BD8}">
      <dsp:nvSpPr>
        <dsp:cNvPr id="0" name=""/>
        <dsp:cNvSpPr/>
      </dsp:nvSpPr>
      <dsp:spPr>
        <a:xfrm>
          <a:off x="-117412" y="215984"/>
          <a:ext cx="3335112" cy="2117796"/>
        </a:xfrm>
        <a:prstGeom prst="roundRect">
          <a:avLst>
            <a:gd name="adj" fmla="val 10000"/>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79C50B7-C79F-417F-BB67-C571A42E61B6}">
      <dsp:nvSpPr>
        <dsp:cNvPr id="0" name=""/>
        <dsp:cNvSpPr/>
      </dsp:nvSpPr>
      <dsp:spPr bwMode="white">
        <a:xfrm>
          <a:off x="253155" y="568024"/>
          <a:ext cx="3335112" cy="2117796"/>
        </a:xfrm>
        <a:prstGeom prst="roundRect">
          <a:avLst>
            <a:gd name="adj" fmla="val 10000"/>
          </a:avLst>
        </a:prstGeom>
        <a:solidFill>
          <a:schemeClr val="lt2">
            <a:alpha val="90000"/>
            <a:hueOff val="0"/>
            <a:satOff val="0"/>
            <a:lumOff val="0"/>
            <a:alphaOff val="0"/>
          </a:schemeClr>
        </a:solidFill>
        <a:ln w="254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US" sz="2500" kern="1200"/>
            <a:t>1 </a:t>
          </a:r>
          <a:r>
            <a:rPr lang="en-US" sz="2500" kern="1200" err="1"/>
            <a:t>ημέρ</a:t>
          </a:r>
          <a:r>
            <a:rPr lang="en-US" sz="2500" kern="1200"/>
            <a:t>α άδεια/μήνα (</a:t>
          </a:r>
          <a:r>
            <a:rPr lang="el-GR" sz="2500" kern="1200"/>
            <a:t>ακαδημαϊκοί</a:t>
          </a:r>
          <a:r>
            <a:rPr lang="en-US" sz="2500" kern="1200"/>
            <a:t> ή π</a:t>
          </a:r>
          <a:r>
            <a:rPr lang="en-US" sz="2500" kern="1200" err="1"/>
            <a:t>ροσω</a:t>
          </a:r>
          <a:r>
            <a:rPr lang="en-US" sz="2500" kern="1200"/>
            <a:t>πικοί λόγοι</a:t>
          </a:r>
          <a:r>
            <a:rPr lang="el-GR" sz="2500" kern="1200"/>
            <a:t> πχ. ασθένεια</a:t>
          </a:r>
          <a:r>
            <a:rPr lang="en-US" sz="2500" kern="1200"/>
            <a:t>)</a:t>
          </a:r>
        </a:p>
      </dsp:txBody>
      <dsp:txXfrm>
        <a:off x="315183" y="630052"/>
        <a:ext cx="3211056" cy="1993740"/>
      </dsp:txXfrm>
    </dsp:sp>
    <dsp:sp modelId="{883DF1E9-874B-4362-BA23-01CA2FA4F719}">
      <dsp:nvSpPr>
        <dsp:cNvPr id="0" name=""/>
        <dsp:cNvSpPr/>
      </dsp:nvSpPr>
      <dsp:spPr>
        <a:xfrm>
          <a:off x="4023737" y="220876"/>
          <a:ext cx="3335112" cy="2117796"/>
        </a:xfrm>
        <a:prstGeom prst="roundRect">
          <a:avLst>
            <a:gd name="adj" fmla="val 10000"/>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A037CDB-1D7F-4E34-9C6C-138F0EC08C62}">
      <dsp:nvSpPr>
        <dsp:cNvPr id="0" name=""/>
        <dsp:cNvSpPr/>
      </dsp:nvSpPr>
      <dsp:spPr bwMode="white">
        <a:xfrm>
          <a:off x="4394305" y="572916"/>
          <a:ext cx="3335112" cy="2117796"/>
        </a:xfrm>
        <a:prstGeom prst="roundRect">
          <a:avLst>
            <a:gd name="adj" fmla="val 10000"/>
          </a:avLst>
        </a:prstGeom>
        <a:solidFill>
          <a:schemeClr val="lt2">
            <a:alpha val="90000"/>
            <a:hueOff val="0"/>
            <a:satOff val="0"/>
            <a:lumOff val="0"/>
            <a:alphaOff val="0"/>
          </a:schemeClr>
        </a:solidFill>
        <a:ln w="254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US" sz="2500" kern="1200" err="1"/>
            <a:t>Έως</a:t>
          </a:r>
          <a:r>
            <a:rPr lang="en-US" sz="2500" kern="1200"/>
            <a:t> 3 </a:t>
          </a:r>
          <a:r>
            <a:rPr lang="en-US" sz="2500" kern="1200" err="1"/>
            <a:t>ημέρες</a:t>
          </a:r>
          <a:r>
            <a:rPr lang="en-US" sz="2500" kern="1200"/>
            <a:t> ανα</a:t>
          </a:r>
          <a:r>
            <a:rPr lang="en-US" sz="2500" kern="1200" err="1"/>
            <a:t>ρρωτικής</a:t>
          </a:r>
          <a:r>
            <a:rPr lang="en-US" sz="2500" kern="1200"/>
            <a:t> </a:t>
          </a:r>
          <a:r>
            <a:rPr lang="en-US" sz="2500" kern="1200" err="1"/>
            <a:t>με</a:t>
          </a:r>
          <a:r>
            <a:rPr lang="en-US" sz="2500" kern="1200"/>
            <a:t> ια</a:t>
          </a:r>
          <a:r>
            <a:rPr lang="en-US" sz="2500" kern="1200" err="1"/>
            <a:t>τρική</a:t>
          </a:r>
          <a:r>
            <a:rPr lang="en-US" sz="2500" kern="1200"/>
            <a:t> βεβα</a:t>
          </a:r>
          <a:r>
            <a:rPr lang="en-US" sz="2500" kern="1200" err="1"/>
            <a:t>ίωση</a:t>
          </a:r>
          <a:r>
            <a:rPr lang="en-US" sz="2500" kern="1200"/>
            <a:t> (</a:t>
          </a:r>
          <a:r>
            <a:rPr lang="en-US" sz="2500" kern="1200" err="1"/>
            <a:t>θεωρούντ</a:t>
          </a:r>
          <a:r>
            <a:rPr lang="en-US" sz="2500" kern="1200"/>
            <a:t>αι αιτιολογημένες)</a:t>
          </a:r>
          <a:r>
            <a:rPr lang="el-GR" sz="2500" kern="1200"/>
            <a:t>*</a:t>
          </a:r>
          <a:endParaRPr lang="en-US" sz="2500" kern="1200"/>
        </a:p>
      </dsp:txBody>
      <dsp:txXfrm>
        <a:off x="4456333" y="634944"/>
        <a:ext cx="3211056" cy="199374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E95FD3-4B3C-4142-95BD-4C7AFFD1D985}">
      <dsp:nvSpPr>
        <dsp:cNvPr id="0" name=""/>
        <dsp:cNvSpPr/>
      </dsp:nvSpPr>
      <dsp:spPr>
        <a:xfrm>
          <a:off x="0" y="415988"/>
          <a:ext cx="7959951" cy="554400"/>
        </a:xfrm>
        <a:prstGeom prst="rect">
          <a:avLst/>
        </a:prstGeom>
        <a:solidFill>
          <a:schemeClr val="lt1">
            <a:alpha val="90000"/>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7DC7490-14FB-429D-9998-DE620F4FC271}">
      <dsp:nvSpPr>
        <dsp:cNvPr id="0" name=""/>
        <dsp:cNvSpPr/>
      </dsp:nvSpPr>
      <dsp:spPr>
        <a:xfrm>
          <a:off x="397997" y="91268"/>
          <a:ext cx="5571965" cy="649440"/>
        </a:xfrm>
        <a:prstGeom prst="roundRect">
          <a:avLst/>
        </a:prstGeom>
        <a:solidFill>
          <a:schemeClr val="accent2">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10607" tIns="0" rIns="210607" bIns="0" numCol="1" spcCol="1270" anchor="ctr" anchorCtr="0">
          <a:noAutofit/>
        </a:bodyPr>
        <a:lstStyle/>
        <a:p>
          <a:pPr marL="0" lvl="0" indent="0" algn="l" defTabSz="977900">
            <a:lnSpc>
              <a:spcPct val="90000"/>
            </a:lnSpc>
            <a:spcBef>
              <a:spcPct val="0"/>
            </a:spcBef>
            <a:spcAft>
              <a:spcPct val="35000"/>
            </a:spcAft>
            <a:buNone/>
          </a:pPr>
          <a:r>
            <a:rPr lang="el-GR" sz="2200" kern="1200"/>
            <a:t>Στάδιο 1: Εκδήλωση Ενδιαφέροντος</a:t>
          </a:r>
          <a:endParaRPr lang="en-US" sz="2200" kern="1200"/>
        </a:p>
      </dsp:txBody>
      <dsp:txXfrm>
        <a:off x="429700" y="122971"/>
        <a:ext cx="5508559" cy="586034"/>
      </dsp:txXfrm>
    </dsp:sp>
    <dsp:sp modelId="{C9127478-FCAF-4853-BDB3-BA9DAB503BEB}">
      <dsp:nvSpPr>
        <dsp:cNvPr id="0" name=""/>
        <dsp:cNvSpPr/>
      </dsp:nvSpPr>
      <dsp:spPr>
        <a:xfrm>
          <a:off x="0" y="1413908"/>
          <a:ext cx="7959951" cy="554400"/>
        </a:xfrm>
        <a:prstGeom prst="rect">
          <a:avLst/>
        </a:prstGeom>
        <a:solidFill>
          <a:schemeClr val="lt1">
            <a:alpha val="90000"/>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74C108F-ABF9-4A11-9ACB-A707CB3BDE4C}">
      <dsp:nvSpPr>
        <dsp:cNvPr id="0" name=""/>
        <dsp:cNvSpPr/>
      </dsp:nvSpPr>
      <dsp:spPr>
        <a:xfrm>
          <a:off x="397997" y="1089188"/>
          <a:ext cx="5571965" cy="649440"/>
        </a:xfrm>
        <a:prstGeom prst="roundRect">
          <a:avLst/>
        </a:prstGeom>
        <a:solidFill>
          <a:schemeClr val="accent3">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10607" tIns="0" rIns="210607" bIns="0" numCol="1" spcCol="1270" anchor="ctr" anchorCtr="0">
          <a:noAutofit/>
        </a:bodyPr>
        <a:lstStyle/>
        <a:p>
          <a:pPr marL="0" lvl="0" indent="0" algn="l" defTabSz="977900">
            <a:lnSpc>
              <a:spcPct val="90000"/>
            </a:lnSpc>
            <a:spcBef>
              <a:spcPct val="0"/>
            </a:spcBef>
            <a:spcAft>
              <a:spcPct val="35000"/>
            </a:spcAft>
            <a:buNone/>
          </a:pPr>
          <a:r>
            <a:rPr lang="el-GR" sz="2200" kern="1200"/>
            <a:t>Στάδιο 2: Αίτηση + Δικαιολογητικά</a:t>
          </a:r>
          <a:endParaRPr lang="en-US" sz="2200" kern="1200"/>
        </a:p>
      </dsp:txBody>
      <dsp:txXfrm>
        <a:off x="429700" y="1120891"/>
        <a:ext cx="5508559" cy="586034"/>
      </dsp:txXfrm>
    </dsp:sp>
    <dsp:sp modelId="{A8CC0E5D-F3C5-47B5-87CE-317C04D79B24}">
      <dsp:nvSpPr>
        <dsp:cNvPr id="0" name=""/>
        <dsp:cNvSpPr/>
      </dsp:nvSpPr>
      <dsp:spPr>
        <a:xfrm>
          <a:off x="0" y="2410487"/>
          <a:ext cx="7959951" cy="1767150"/>
        </a:xfrm>
        <a:prstGeom prst="rect">
          <a:avLst/>
        </a:prstGeom>
        <a:solidFill>
          <a:schemeClr val="lt1">
            <a:alpha val="90000"/>
            <a:hueOff val="0"/>
            <a:satOff val="0"/>
            <a:lumOff val="0"/>
            <a:alphaOff val="0"/>
          </a:schemeClr>
        </a:solid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17781" tIns="458216" rIns="617781" bIns="156464" numCol="1" spcCol="1270" anchor="t" anchorCtr="0">
          <a:noAutofit/>
        </a:bodyPr>
        <a:lstStyle/>
        <a:p>
          <a:pPr marL="228600" lvl="1" indent="-228600" algn="l" defTabSz="977900">
            <a:lnSpc>
              <a:spcPct val="100000"/>
            </a:lnSpc>
            <a:spcBef>
              <a:spcPct val="0"/>
            </a:spcBef>
            <a:spcAft>
              <a:spcPct val="15000"/>
            </a:spcAft>
            <a:buChar char="•"/>
          </a:pPr>
          <a:r>
            <a:rPr lang="en-US" sz="2200" kern="1200"/>
            <a:t>3.1 </a:t>
          </a:r>
          <a:r>
            <a:rPr lang="el-GR" sz="2200" kern="1200"/>
            <a:t>Απογραφικό Δελτίο Εισόδου + Ε3.5 Έναρξης</a:t>
          </a:r>
          <a:endParaRPr lang="en-US" sz="2200" kern="1200"/>
        </a:p>
        <a:p>
          <a:pPr marL="228600" lvl="1" indent="-228600" algn="l" defTabSz="977900">
            <a:lnSpc>
              <a:spcPct val="100000"/>
            </a:lnSpc>
            <a:spcBef>
              <a:spcPct val="0"/>
            </a:spcBef>
            <a:spcAft>
              <a:spcPct val="15000"/>
            </a:spcAft>
            <a:buChar char="•"/>
          </a:pPr>
          <a:r>
            <a:rPr lang="en-US" sz="2200" kern="1200"/>
            <a:t>3.2 </a:t>
          </a:r>
          <a:r>
            <a:rPr lang="el-GR" sz="2200" kern="1200"/>
            <a:t>Απογραφικό Δελτίο Εξόδου + Ε3.5 Λήξης</a:t>
          </a:r>
          <a:endParaRPr lang="en-US" sz="2200" kern="1200"/>
        </a:p>
        <a:p>
          <a:pPr marL="228600" lvl="1" indent="-228600" algn="l" defTabSz="977900">
            <a:lnSpc>
              <a:spcPct val="100000"/>
            </a:lnSpc>
            <a:spcBef>
              <a:spcPct val="0"/>
            </a:spcBef>
            <a:spcAft>
              <a:spcPct val="15000"/>
            </a:spcAft>
            <a:buChar char="•"/>
          </a:pPr>
          <a:r>
            <a:rPr lang="en-US" sz="2200" kern="1200">
              <a:latin typeface="Calibri" panose="020F0502020204030204"/>
              <a:ea typeface="+mn-ea"/>
              <a:cs typeface="+mn-cs"/>
            </a:rPr>
            <a:t>3.3 </a:t>
          </a:r>
          <a:r>
            <a:rPr lang="el-GR" sz="2200" kern="1200">
              <a:latin typeface="Calibri" panose="020F0502020204030204"/>
              <a:ea typeface="+mn-ea"/>
              <a:cs typeface="+mn-cs"/>
            </a:rPr>
            <a:t>Αποτίμηση – Αξιολόγηση</a:t>
          </a:r>
          <a:endParaRPr lang="en-US" sz="2200" kern="1200">
            <a:latin typeface="Calibri" panose="020F0502020204030204"/>
            <a:ea typeface="+mn-ea"/>
            <a:cs typeface="+mn-cs"/>
          </a:endParaRPr>
        </a:p>
      </dsp:txBody>
      <dsp:txXfrm>
        <a:off x="0" y="2410487"/>
        <a:ext cx="7959951" cy="1767150"/>
      </dsp:txXfrm>
    </dsp:sp>
    <dsp:sp modelId="{E482F3EB-5A62-455F-B001-BDC741B4B54C}">
      <dsp:nvSpPr>
        <dsp:cNvPr id="0" name=""/>
        <dsp:cNvSpPr/>
      </dsp:nvSpPr>
      <dsp:spPr>
        <a:xfrm>
          <a:off x="397997" y="2087109"/>
          <a:ext cx="5571965" cy="649440"/>
        </a:xfrm>
        <a:prstGeom prst="roundRect">
          <a:avLst/>
        </a:prstGeom>
        <a:solidFill>
          <a:schemeClr val="accent4">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10607" tIns="0" rIns="210607" bIns="0" numCol="1" spcCol="1270" anchor="ctr" anchorCtr="0">
          <a:noAutofit/>
        </a:bodyPr>
        <a:lstStyle/>
        <a:p>
          <a:pPr marL="0" lvl="0" indent="0" algn="l" defTabSz="977900">
            <a:lnSpc>
              <a:spcPct val="90000"/>
            </a:lnSpc>
            <a:spcBef>
              <a:spcPct val="0"/>
            </a:spcBef>
            <a:spcAft>
              <a:spcPct val="35000"/>
            </a:spcAft>
            <a:buNone/>
          </a:pPr>
          <a:r>
            <a:rPr lang="el-GR" sz="2200" kern="1200"/>
            <a:t>Στάδιο 3: Έναρξη &amp; Ολοκλήρωση Πρακτικής</a:t>
          </a:r>
          <a:endParaRPr lang="en-US" sz="2200" kern="1200"/>
        </a:p>
      </dsp:txBody>
      <dsp:txXfrm>
        <a:off x="429700" y="2118812"/>
        <a:ext cx="5508559" cy="58603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FCBCCE-940C-4DA0-93FF-E55A7BC6808F}">
      <dsp:nvSpPr>
        <dsp:cNvPr id="0" name=""/>
        <dsp:cNvSpPr/>
      </dsp:nvSpPr>
      <dsp:spPr>
        <a:xfrm>
          <a:off x="1633119" y="1243"/>
          <a:ext cx="2359713" cy="1415828"/>
        </a:xfrm>
        <a:prstGeom prst="roundRect">
          <a:avLst>
            <a:gd name="adj" fmla="val 10000"/>
          </a:avLst>
        </a:prstGeom>
        <a:solidFill>
          <a:schemeClr val="accent2">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l-GR" sz="1400" b="1" u="sng" kern="1200"/>
            <a:t>ΒΗΜΑ 1: </a:t>
          </a:r>
          <a:r>
            <a:rPr lang="el-GR" sz="1400" kern="1200"/>
            <a:t>Αίτηση Εκδήλωσης Ενδιαφέροντος από φοιτητή στην πλατφόρμα «</a:t>
          </a:r>
          <a:r>
            <a:rPr lang="el-GR" sz="1400" kern="1200">
              <a:hlinkClick xmlns:r="http://schemas.openxmlformats.org/officeDocument/2006/relationships" r:id="rId1"/>
            </a:rPr>
            <a:t>ΦΟΙΤΗΤΙΚΗ ΜΕΡΙΜΝΑ</a:t>
          </a:r>
          <a:r>
            <a:rPr lang="el-GR" sz="1400" kern="1200"/>
            <a:t>»</a:t>
          </a:r>
        </a:p>
        <a:p>
          <a:pPr marL="0" lvl="0" indent="0" algn="ctr" defTabSz="622300">
            <a:lnSpc>
              <a:spcPct val="90000"/>
            </a:lnSpc>
            <a:spcBef>
              <a:spcPct val="0"/>
            </a:spcBef>
            <a:spcAft>
              <a:spcPct val="35000"/>
            </a:spcAft>
            <a:buNone/>
          </a:pPr>
          <a:r>
            <a:rPr lang="el-GR" sz="1400" kern="1200"/>
            <a:t>(μέσω </a:t>
          </a:r>
          <a:r>
            <a:rPr lang="en-US" sz="1400" kern="1200"/>
            <a:t>VPN)</a:t>
          </a:r>
        </a:p>
      </dsp:txBody>
      <dsp:txXfrm>
        <a:off x="1674587" y="42711"/>
        <a:ext cx="2276777" cy="1332892"/>
      </dsp:txXfrm>
    </dsp:sp>
    <dsp:sp modelId="{83075F08-4756-40AC-BD03-8EFD60A48CCB}">
      <dsp:nvSpPr>
        <dsp:cNvPr id="0" name=""/>
        <dsp:cNvSpPr/>
      </dsp:nvSpPr>
      <dsp:spPr>
        <a:xfrm rot="5400000">
          <a:off x="2562846" y="1582251"/>
          <a:ext cx="500259" cy="585208"/>
        </a:xfrm>
        <a:prstGeom prst="rightArrow">
          <a:avLst>
            <a:gd name="adj1" fmla="val 60000"/>
            <a:gd name="adj2" fmla="val 50000"/>
          </a:avLst>
        </a:prstGeom>
        <a:solidFill>
          <a:schemeClr val="accent2">
            <a:hueOff val="0"/>
            <a:satOff val="0"/>
            <a:lumOff val="0"/>
            <a:alphaOff val="0"/>
          </a:schemeClr>
        </a:solidFill>
        <a:ln>
          <a:no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rot="-5400000">
        <a:off x="2637414" y="1624725"/>
        <a:ext cx="351124" cy="350181"/>
      </dsp:txXfrm>
    </dsp:sp>
    <dsp:sp modelId="{20C97CC7-566A-4401-A386-8A8A2616980F}">
      <dsp:nvSpPr>
        <dsp:cNvPr id="0" name=""/>
        <dsp:cNvSpPr/>
      </dsp:nvSpPr>
      <dsp:spPr>
        <a:xfrm>
          <a:off x="1633119" y="2360957"/>
          <a:ext cx="2359713" cy="1415828"/>
        </a:xfrm>
        <a:prstGeom prst="roundRect">
          <a:avLst>
            <a:gd name="adj" fmla="val 10000"/>
          </a:avLst>
        </a:prstGeom>
        <a:solidFill>
          <a:schemeClr val="accent2">
            <a:hueOff val="2340759"/>
            <a:satOff val="-2919"/>
            <a:lumOff val="686"/>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l-GR" sz="1400" b="1" u="sng" kern="1200"/>
            <a:t>ΒΗΜΑ 2:</a:t>
          </a:r>
          <a:r>
            <a:rPr lang="el-GR" sz="1400" kern="1200"/>
            <a:t> Έλεγχος αιτήσεων &amp; </a:t>
          </a:r>
          <a:r>
            <a:rPr lang="el-GR" sz="1400" kern="1200" err="1"/>
            <a:t>μοριοδότηση</a:t>
          </a:r>
          <a:r>
            <a:rPr lang="el-GR" sz="1400" kern="1200"/>
            <a:t> </a:t>
          </a:r>
          <a:r>
            <a:rPr lang="el-GR" sz="1400" b="0" i="0" u="none" strike="noStrike" kern="1200" cap="none">
              <a:solidFill>
                <a:schemeClr val="bg1"/>
              </a:solidFill>
              <a:latin typeface="Corbel" panose="020B0503020204020204"/>
              <a:ea typeface="Corbel" panose="020B0503020204020204"/>
              <a:cs typeface="Corbel" panose="020B0503020204020204"/>
              <a:sym typeface="Corbel" panose="020B0503020204020204"/>
            </a:rPr>
            <a:t>από την Επιτροπή Αξιολόγησης του Τμήματος </a:t>
          </a:r>
          <a:endParaRPr lang="el-GR" sz="1400" b="0" i="0" u="none" strike="noStrike" kern="1200" cap="none">
            <a:solidFill>
              <a:schemeClr val="bg1"/>
            </a:solidFill>
            <a:latin typeface="Arial" panose="020B0604020202020204"/>
            <a:ea typeface="Arial" panose="020B0604020202020204"/>
            <a:cs typeface="Arial" panose="020B0604020202020204"/>
            <a:sym typeface="Arial" panose="020B0604020202020204"/>
          </a:endParaRPr>
        </a:p>
      </dsp:txBody>
      <dsp:txXfrm>
        <a:off x="1674587" y="2402425"/>
        <a:ext cx="2276777" cy="1332892"/>
      </dsp:txXfrm>
    </dsp:sp>
    <dsp:sp modelId="{3638CCDD-E7B7-40FE-8D46-373522E5DD92}">
      <dsp:nvSpPr>
        <dsp:cNvPr id="0" name=""/>
        <dsp:cNvSpPr/>
      </dsp:nvSpPr>
      <dsp:spPr>
        <a:xfrm rot="5400000">
          <a:off x="2562846" y="3941965"/>
          <a:ext cx="500259" cy="585208"/>
        </a:xfrm>
        <a:prstGeom prst="rightArrow">
          <a:avLst>
            <a:gd name="adj1" fmla="val 60000"/>
            <a:gd name="adj2" fmla="val 50000"/>
          </a:avLst>
        </a:prstGeom>
        <a:solidFill>
          <a:schemeClr val="accent2">
            <a:hueOff val="4681519"/>
            <a:satOff val="-5839"/>
            <a:lumOff val="1373"/>
            <a:alphaOff val="0"/>
          </a:schemeClr>
        </a:solidFill>
        <a:ln>
          <a:no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rot="-5400000">
        <a:off x="2637414" y="3984439"/>
        <a:ext cx="351124" cy="350181"/>
      </dsp:txXfrm>
    </dsp:sp>
    <dsp:sp modelId="{CD3A9878-9D14-4114-A531-BAF1A797EEA4}">
      <dsp:nvSpPr>
        <dsp:cNvPr id="0" name=""/>
        <dsp:cNvSpPr/>
      </dsp:nvSpPr>
      <dsp:spPr>
        <a:xfrm>
          <a:off x="1633119" y="4720671"/>
          <a:ext cx="2359713" cy="1415828"/>
        </a:xfrm>
        <a:prstGeom prst="roundRect">
          <a:avLst>
            <a:gd name="adj" fmla="val 10000"/>
          </a:avLst>
        </a:prstGeom>
        <a:solidFill>
          <a:schemeClr val="accent2">
            <a:hueOff val="4681519"/>
            <a:satOff val="-5839"/>
            <a:lumOff val="1373"/>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l-GR" sz="1400" b="1" u="sng" kern="1200"/>
            <a:t>ΒΗΜΑ 3</a:t>
          </a:r>
          <a:r>
            <a:rPr lang="el-GR" sz="1400" kern="1200"/>
            <a:t>: Ανάρτηση προσωρινών &amp; οριστικών αποτελεσμάτων στην ιστοσελίδα της Π.Α.</a:t>
          </a:r>
        </a:p>
        <a:p>
          <a:pPr marL="0" lvl="0" indent="0" algn="ctr" defTabSz="622300">
            <a:lnSpc>
              <a:spcPct val="90000"/>
            </a:lnSpc>
            <a:spcBef>
              <a:spcPct val="0"/>
            </a:spcBef>
            <a:spcAft>
              <a:spcPct val="35000"/>
            </a:spcAft>
            <a:buNone/>
          </a:pPr>
          <a:r>
            <a:rPr lang="en-US" sz="1400" kern="1200">
              <a:hlinkClick xmlns:r="http://schemas.openxmlformats.org/officeDocument/2006/relationships" r:id="rId2"/>
            </a:rPr>
            <a:t>pa.uth.gr</a:t>
          </a:r>
          <a:endParaRPr lang="en-US" sz="1400" kern="1200"/>
        </a:p>
      </dsp:txBody>
      <dsp:txXfrm>
        <a:off x="1674587" y="4762139"/>
        <a:ext cx="2276777" cy="133289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7B1BA5-C47E-45B1-9F3A-9F799C291592}">
      <dsp:nvSpPr>
        <dsp:cNvPr id="0" name=""/>
        <dsp:cNvSpPr/>
      </dsp:nvSpPr>
      <dsp:spPr>
        <a:xfrm>
          <a:off x="0" y="550"/>
          <a:ext cx="7226466"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587D0A38-8309-40B2-8614-B6377BF54360}">
      <dsp:nvSpPr>
        <dsp:cNvPr id="0" name=""/>
        <dsp:cNvSpPr/>
      </dsp:nvSpPr>
      <dsp:spPr>
        <a:xfrm>
          <a:off x="0" y="550"/>
          <a:ext cx="7226466" cy="9016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l-GR" sz="1600" kern="1200" dirty="0"/>
            <a:t>1. Συνδεθείτε στην πλατφόρμα   </a:t>
          </a:r>
          <a:r>
            <a:rPr lang="el-GR" sz="1600" u="sng" kern="1200" dirty="0">
              <a:solidFill>
                <a:srgbClr val="1C1CFD"/>
              </a:solidFill>
              <a:hlinkClick xmlns:r="http://schemas.openxmlformats.org/officeDocument/2006/relationships" r:id="rId1"/>
            </a:rPr>
            <a:t>https://sw-app.uth.gr/</a:t>
          </a:r>
          <a:r>
            <a:rPr lang="el-GR" sz="1600" kern="1200" dirty="0">
              <a:solidFill>
                <a:srgbClr val="1C1CFD"/>
              </a:solidFill>
            </a:rPr>
            <a:t>   </a:t>
          </a:r>
          <a:r>
            <a:rPr lang="el-GR" sz="1600" kern="1200" dirty="0"/>
            <a:t>με τα συνθηματικά του ιδρυματικού σας λογαριασμού (μέσω </a:t>
          </a:r>
          <a:r>
            <a:rPr lang="en-US" sz="1600" kern="1200" dirty="0"/>
            <a:t>VPN </a:t>
          </a:r>
          <a:r>
            <a:rPr lang="el-GR" sz="1600" kern="1200" dirty="0"/>
            <a:t>του Πανεπιστημίου).</a:t>
          </a:r>
          <a:endParaRPr lang="en-US" sz="1600" kern="1200" dirty="0"/>
        </a:p>
      </dsp:txBody>
      <dsp:txXfrm>
        <a:off x="0" y="550"/>
        <a:ext cx="7226466" cy="901614"/>
      </dsp:txXfrm>
    </dsp:sp>
    <dsp:sp modelId="{A61EC41E-EB99-43AB-9B84-0D1EFD0994E1}">
      <dsp:nvSpPr>
        <dsp:cNvPr id="0" name=""/>
        <dsp:cNvSpPr/>
      </dsp:nvSpPr>
      <dsp:spPr>
        <a:xfrm>
          <a:off x="0" y="902164"/>
          <a:ext cx="7226466" cy="0"/>
        </a:xfrm>
        <a:prstGeom prst="line">
          <a:avLst/>
        </a:prstGeom>
        <a:gradFill rotWithShape="0">
          <a:gsLst>
            <a:gs pos="0">
              <a:schemeClr val="accent2">
                <a:hueOff val="1170380"/>
                <a:satOff val="-1460"/>
                <a:lumOff val="343"/>
                <a:alphaOff val="0"/>
                <a:tint val="100000"/>
                <a:shade val="100000"/>
                <a:satMod val="130000"/>
              </a:schemeClr>
            </a:gs>
            <a:gs pos="100000">
              <a:schemeClr val="accent2">
                <a:hueOff val="1170380"/>
                <a:satOff val="-1460"/>
                <a:lumOff val="343"/>
                <a:alphaOff val="0"/>
                <a:tint val="50000"/>
                <a:shade val="100000"/>
                <a:satMod val="350000"/>
              </a:schemeClr>
            </a:gs>
          </a:gsLst>
          <a:lin ang="16200000" scaled="0"/>
        </a:gradFill>
        <a:ln w="9525" cap="flat" cmpd="sng" algn="ctr">
          <a:solidFill>
            <a:schemeClr val="accent2">
              <a:hueOff val="1170380"/>
              <a:satOff val="-1460"/>
              <a:lumOff val="343"/>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CA19D024-EBD6-435D-B29D-691DF77FB73B}">
      <dsp:nvSpPr>
        <dsp:cNvPr id="0" name=""/>
        <dsp:cNvSpPr/>
      </dsp:nvSpPr>
      <dsp:spPr>
        <a:xfrm>
          <a:off x="0" y="902164"/>
          <a:ext cx="7226466" cy="9016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l-GR" sz="1600" kern="1200"/>
            <a:t>2. Επιλέγετε αριστερά το μενού «</a:t>
          </a:r>
          <a:r>
            <a:rPr lang="el-GR" sz="1600" b="1" kern="1200"/>
            <a:t>Οι αιτήσεις μου</a:t>
          </a:r>
          <a:r>
            <a:rPr lang="el-GR" sz="1600" kern="1200"/>
            <a:t>».</a:t>
          </a:r>
          <a:endParaRPr lang="en-US" sz="1600" kern="1200"/>
        </a:p>
      </dsp:txBody>
      <dsp:txXfrm>
        <a:off x="0" y="902164"/>
        <a:ext cx="7226466" cy="901614"/>
      </dsp:txXfrm>
    </dsp:sp>
    <dsp:sp modelId="{7AAA1696-1672-4B68-945E-5ADAF9A1F551}">
      <dsp:nvSpPr>
        <dsp:cNvPr id="0" name=""/>
        <dsp:cNvSpPr/>
      </dsp:nvSpPr>
      <dsp:spPr>
        <a:xfrm>
          <a:off x="0" y="1803778"/>
          <a:ext cx="7226466" cy="0"/>
        </a:xfrm>
        <a:prstGeom prst="line">
          <a:avLst/>
        </a:prstGeom>
        <a:gradFill rotWithShape="0">
          <a:gsLst>
            <a:gs pos="0">
              <a:schemeClr val="accent2">
                <a:hueOff val="2340759"/>
                <a:satOff val="-2919"/>
                <a:lumOff val="686"/>
                <a:alphaOff val="0"/>
                <a:tint val="100000"/>
                <a:shade val="100000"/>
                <a:satMod val="130000"/>
              </a:schemeClr>
            </a:gs>
            <a:gs pos="100000">
              <a:schemeClr val="accent2">
                <a:hueOff val="2340759"/>
                <a:satOff val="-2919"/>
                <a:lumOff val="686"/>
                <a:alphaOff val="0"/>
                <a:tint val="50000"/>
                <a:shade val="100000"/>
                <a:satMod val="350000"/>
              </a:schemeClr>
            </a:gs>
          </a:gsLst>
          <a:lin ang="16200000" scaled="0"/>
        </a:gradFill>
        <a:ln w="9525" cap="flat" cmpd="sng" algn="ctr">
          <a:solidFill>
            <a:schemeClr val="accent2">
              <a:hueOff val="2340759"/>
              <a:satOff val="-2919"/>
              <a:lumOff val="686"/>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8B54D7A7-27AE-40AA-9E9D-B986D4AF78DB}">
      <dsp:nvSpPr>
        <dsp:cNvPr id="0" name=""/>
        <dsp:cNvSpPr/>
      </dsp:nvSpPr>
      <dsp:spPr>
        <a:xfrm>
          <a:off x="0" y="1803778"/>
          <a:ext cx="7226466" cy="9016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l-GR" sz="1600" kern="1200"/>
            <a:t>3. Πατάτε επάνω δεξιά «</a:t>
          </a:r>
          <a:r>
            <a:rPr lang="el-GR" sz="1600" b="1" kern="1200"/>
            <a:t>Δημιουργία Νέας αίτησης</a:t>
          </a:r>
          <a:r>
            <a:rPr lang="el-GR" sz="1600" kern="1200"/>
            <a:t>»</a:t>
          </a:r>
          <a:endParaRPr lang="en-US" sz="1600" kern="1200"/>
        </a:p>
      </dsp:txBody>
      <dsp:txXfrm>
        <a:off x="0" y="1803778"/>
        <a:ext cx="7226466" cy="901614"/>
      </dsp:txXfrm>
    </dsp:sp>
    <dsp:sp modelId="{E0A87E28-B56E-4B7D-AF8E-4169D0B2EA33}">
      <dsp:nvSpPr>
        <dsp:cNvPr id="0" name=""/>
        <dsp:cNvSpPr/>
      </dsp:nvSpPr>
      <dsp:spPr>
        <a:xfrm>
          <a:off x="0" y="2705393"/>
          <a:ext cx="7226466" cy="0"/>
        </a:xfrm>
        <a:prstGeom prst="line">
          <a:avLst/>
        </a:prstGeom>
        <a:gradFill rotWithShape="0">
          <a:gsLst>
            <a:gs pos="0">
              <a:schemeClr val="accent2">
                <a:hueOff val="3511139"/>
                <a:satOff val="-4379"/>
                <a:lumOff val="1030"/>
                <a:alphaOff val="0"/>
                <a:tint val="100000"/>
                <a:shade val="100000"/>
                <a:satMod val="130000"/>
              </a:schemeClr>
            </a:gs>
            <a:gs pos="100000">
              <a:schemeClr val="accent2">
                <a:hueOff val="3511139"/>
                <a:satOff val="-4379"/>
                <a:lumOff val="1030"/>
                <a:alphaOff val="0"/>
                <a:tint val="50000"/>
                <a:shade val="100000"/>
                <a:satMod val="350000"/>
              </a:schemeClr>
            </a:gs>
          </a:gsLst>
          <a:lin ang="16200000" scaled="0"/>
        </a:gradFill>
        <a:ln w="9525" cap="flat" cmpd="sng" algn="ctr">
          <a:solidFill>
            <a:schemeClr val="accent2">
              <a:hueOff val="3511139"/>
              <a:satOff val="-4379"/>
              <a:lumOff val="103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B9B3BEF9-CCB4-455D-A970-70EE455D4493}">
      <dsp:nvSpPr>
        <dsp:cNvPr id="0" name=""/>
        <dsp:cNvSpPr/>
      </dsp:nvSpPr>
      <dsp:spPr>
        <a:xfrm>
          <a:off x="0" y="2705393"/>
          <a:ext cx="7226466" cy="9016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l-GR" sz="1600" kern="1200"/>
            <a:t>4. Στον Τύπο Αίτησης επιλέγετε «</a:t>
          </a:r>
          <a:r>
            <a:rPr lang="el-GR" sz="1600" b="1" kern="1200"/>
            <a:t>ΠΑ-Στάδιο 1 Αίτηση Εκδήλωσης Ενδιαφέροντος Συμμετοχής στην Πρακτική Άσκηση»</a:t>
          </a:r>
          <a:r>
            <a:rPr lang="el-GR" sz="1600" kern="1200"/>
            <a:t> και πατάτε «</a:t>
          </a:r>
          <a:r>
            <a:rPr lang="el-GR" sz="1600" b="1" kern="1200"/>
            <a:t>Δημιουργία</a:t>
          </a:r>
          <a:r>
            <a:rPr lang="el-GR" sz="1600" kern="1200"/>
            <a:t>»</a:t>
          </a:r>
          <a:endParaRPr lang="en-US" sz="1600" kern="1200"/>
        </a:p>
      </dsp:txBody>
      <dsp:txXfrm>
        <a:off x="0" y="2705393"/>
        <a:ext cx="7226466" cy="901614"/>
      </dsp:txXfrm>
    </dsp:sp>
    <dsp:sp modelId="{A57199A8-AB2D-450D-923A-3E22E0F51EAB}">
      <dsp:nvSpPr>
        <dsp:cNvPr id="0" name=""/>
        <dsp:cNvSpPr/>
      </dsp:nvSpPr>
      <dsp:spPr>
        <a:xfrm>
          <a:off x="0" y="3607007"/>
          <a:ext cx="7226466" cy="0"/>
        </a:xfrm>
        <a:prstGeom prst="line">
          <a:avLst/>
        </a:prstGeom>
        <a:gradFill rotWithShape="0">
          <a:gsLst>
            <a:gs pos="0">
              <a:schemeClr val="accent2">
                <a:hueOff val="4681519"/>
                <a:satOff val="-5839"/>
                <a:lumOff val="1373"/>
                <a:alphaOff val="0"/>
                <a:tint val="100000"/>
                <a:shade val="100000"/>
                <a:satMod val="130000"/>
              </a:schemeClr>
            </a:gs>
            <a:gs pos="100000">
              <a:schemeClr val="accent2">
                <a:hueOff val="4681519"/>
                <a:satOff val="-5839"/>
                <a:lumOff val="1373"/>
                <a:alphaOff val="0"/>
                <a:tint val="50000"/>
                <a:shade val="100000"/>
                <a:satMod val="350000"/>
              </a:schemeClr>
            </a:gs>
          </a:gsLst>
          <a:lin ang="16200000" scaled="0"/>
        </a:gradFill>
        <a:ln w="9525" cap="flat" cmpd="sng" algn="ctr">
          <a:solidFill>
            <a:schemeClr val="accent2">
              <a:hueOff val="4681519"/>
              <a:satOff val="-5839"/>
              <a:lumOff val="1373"/>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950C9932-7A8A-49E7-BA74-6840B34B16BE}">
      <dsp:nvSpPr>
        <dsp:cNvPr id="0" name=""/>
        <dsp:cNvSpPr/>
      </dsp:nvSpPr>
      <dsp:spPr>
        <a:xfrm>
          <a:off x="0" y="3607007"/>
          <a:ext cx="7226466" cy="9016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endParaRPr lang="el-GR" sz="1600" kern="1200"/>
        </a:p>
        <a:p>
          <a:pPr marL="0" lvl="0" indent="0" algn="l" defTabSz="711200">
            <a:lnSpc>
              <a:spcPct val="90000"/>
            </a:lnSpc>
            <a:spcBef>
              <a:spcPct val="0"/>
            </a:spcBef>
            <a:spcAft>
              <a:spcPct val="35000"/>
            </a:spcAft>
            <a:buNone/>
          </a:pPr>
          <a:r>
            <a:rPr lang="el-GR" sz="1600" kern="1200"/>
            <a:t>*Διαβάστε προσεκτικά και ακολουθήστε τις οδηγίες που αναγράφονται στην καρτέλα «Γενικά Στοιχεία»</a:t>
          </a:r>
          <a:endParaRPr lang="en-US" sz="1600" kern="1200"/>
        </a:p>
      </dsp:txBody>
      <dsp:txXfrm>
        <a:off x="0" y="3607007"/>
        <a:ext cx="7226466" cy="90161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FCBCCE-940C-4DA0-93FF-E55A7BC6808F}">
      <dsp:nvSpPr>
        <dsp:cNvPr id="0" name=""/>
        <dsp:cNvSpPr/>
      </dsp:nvSpPr>
      <dsp:spPr>
        <a:xfrm>
          <a:off x="1792997" y="0"/>
          <a:ext cx="2330024" cy="1398014"/>
        </a:xfrm>
        <a:prstGeom prst="roundRect">
          <a:avLst>
            <a:gd name="adj" fmla="val 10000"/>
          </a:avLst>
        </a:prstGeom>
        <a:solidFill>
          <a:schemeClr val="accent3">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l-GR" sz="1700" b="1" u="sng" kern="1200"/>
            <a:t>ΒΗΜΑ 1:</a:t>
          </a:r>
          <a:r>
            <a:rPr lang="el-GR" sz="1700" kern="1200"/>
            <a:t> Είσοδος στην πλατφόρμα (</a:t>
          </a:r>
          <a:r>
            <a:rPr lang="el-GR" sz="1700" kern="1200" err="1"/>
            <a:t>μεσω</a:t>
          </a:r>
          <a:r>
            <a:rPr lang="el-GR" sz="1700" kern="1200"/>
            <a:t> </a:t>
          </a:r>
          <a:r>
            <a:rPr lang="en-US" sz="1700" kern="1200"/>
            <a:t>VPN)</a:t>
          </a:r>
          <a:endParaRPr lang="el-GR" sz="1700" kern="1200"/>
        </a:p>
        <a:p>
          <a:pPr marL="0" lvl="0" indent="0" algn="ctr" defTabSz="755650">
            <a:lnSpc>
              <a:spcPct val="90000"/>
            </a:lnSpc>
            <a:spcBef>
              <a:spcPct val="0"/>
            </a:spcBef>
            <a:spcAft>
              <a:spcPct val="35000"/>
            </a:spcAft>
            <a:buNone/>
          </a:pPr>
          <a:r>
            <a:rPr lang="el-GR" sz="1700" kern="1200"/>
            <a:t>στην «</a:t>
          </a:r>
          <a:r>
            <a:rPr lang="el-GR" sz="1700" kern="1200">
              <a:hlinkClick xmlns:r="http://schemas.openxmlformats.org/officeDocument/2006/relationships" r:id="rId1"/>
            </a:rPr>
            <a:t>ΦΟΙΤΗΤΙΚΗ ΜΕΡΙΜΝΑ</a:t>
          </a:r>
          <a:r>
            <a:rPr lang="el-GR" sz="1700" kern="1200"/>
            <a:t>»</a:t>
          </a:r>
          <a:endParaRPr lang="en-US" sz="1700" kern="1200"/>
        </a:p>
      </dsp:txBody>
      <dsp:txXfrm>
        <a:off x="1833943" y="40946"/>
        <a:ext cx="2248132" cy="1316122"/>
      </dsp:txXfrm>
    </dsp:sp>
    <dsp:sp modelId="{83075F08-4756-40AC-BD03-8EFD60A48CCB}">
      <dsp:nvSpPr>
        <dsp:cNvPr id="0" name=""/>
        <dsp:cNvSpPr/>
      </dsp:nvSpPr>
      <dsp:spPr>
        <a:xfrm rot="5384517">
          <a:off x="2900299" y="1221398"/>
          <a:ext cx="122728" cy="577845"/>
        </a:xfrm>
        <a:prstGeom prst="rightArrow">
          <a:avLst>
            <a:gd name="adj1" fmla="val 60000"/>
            <a:gd name="adj2" fmla="val 50000"/>
          </a:avLst>
        </a:prstGeom>
        <a:solidFill>
          <a:schemeClr val="accent3">
            <a:hueOff val="0"/>
            <a:satOff val="0"/>
            <a:lumOff val="0"/>
            <a:alphaOff val="0"/>
          </a:schemeClr>
        </a:solidFill>
        <a:ln>
          <a:no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266700">
            <a:lnSpc>
              <a:spcPct val="90000"/>
            </a:lnSpc>
            <a:spcBef>
              <a:spcPct val="0"/>
            </a:spcBef>
            <a:spcAft>
              <a:spcPct val="35000"/>
            </a:spcAft>
            <a:buNone/>
          </a:pPr>
          <a:endParaRPr lang="en-US" sz="600" kern="1200"/>
        </a:p>
      </dsp:txBody>
      <dsp:txXfrm rot="-5400000">
        <a:off x="2788227" y="1448956"/>
        <a:ext cx="346707" cy="85910"/>
      </dsp:txXfrm>
    </dsp:sp>
    <dsp:sp modelId="{20C97CC7-566A-4401-A386-8A8A2616980F}">
      <dsp:nvSpPr>
        <dsp:cNvPr id="0" name=""/>
        <dsp:cNvSpPr/>
      </dsp:nvSpPr>
      <dsp:spPr>
        <a:xfrm>
          <a:off x="1800337" y="1629576"/>
          <a:ext cx="2330024" cy="1398014"/>
        </a:xfrm>
        <a:prstGeom prst="roundRect">
          <a:avLst>
            <a:gd name="adj" fmla="val 10000"/>
          </a:avLst>
        </a:prstGeom>
        <a:solidFill>
          <a:schemeClr val="accent3">
            <a:hueOff val="3750088"/>
            <a:satOff val="-5627"/>
            <a:lumOff val="-915"/>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ClrTx/>
            <a:buSzTx/>
            <a:buFont typeface="Arial" panose="020B0604020202020204" pitchFamily="34" charset="0"/>
            <a:buNone/>
          </a:pPr>
          <a:r>
            <a:rPr lang="el-GR" sz="1700" b="1" u="sng" kern="1200"/>
            <a:t>ΒΗΜΑ 2:</a:t>
          </a:r>
          <a:r>
            <a:rPr lang="el-GR" sz="1700" kern="1200"/>
            <a:t> Συμπλήρωση προσωπικών στοιχείων </a:t>
          </a:r>
          <a:endParaRPr lang="en-US" sz="1700" kern="1200"/>
        </a:p>
      </dsp:txBody>
      <dsp:txXfrm>
        <a:off x="1841283" y="1670522"/>
        <a:ext cx="2248132" cy="1316122"/>
      </dsp:txXfrm>
    </dsp:sp>
    <dsp:sp modelId="{3638CCDD-E7B7-40FE-8D46-373522E5DD92}">
      <dsp:nvSpPr>
        <dsp:cNvPr id="0" name=""/>
        <dsp:cNvSpPr/>
      </dsp:nvSpPr>
      <dsp:spPr>
        <a:xfrm rot="5455344">
          <a:off x="2867235" y="2893067"/>
          <a:ext cx="168747" cy="577845"/>
        </a:xfrm>
        <a:prstGeom prst="rightArrow">
          <a:avLst>
            <a:gd name="adj1" fmla="val 60000"/>
            <a:gd name="adj2" fmla="val 50000"/>
          </a:avLst>
        </a:prstGeom>
        <a:solidFill>
          <a:schemeClr val="accent3">
            <a:hueOff val="5625132"/>
            <a:satOff val="-8440"/>
            <a:lumOff val="-1373"/>
            <a:alphaOff val="0"/>
          </a:schemeClr>
        </a:solidFill>
        <a:ln>
          <a:no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355600">
            <a:lnSpc>
              <a:spcPct val="90000"/>
            </a:lnSpc>
            <a:spcBef>
              <a:spcPct val="0"/>
            </a:spcBef>
            <a:spcAft>
              <a:spcPct val="35000"/>
            </a:spcAft>
            <a:buNone/>
          </a:pPr>
          <a:endParaRPr lang="en-US" sz="800" kern="1200"/>
        </a:p>
      </dsp:txBody>
      <dsp:txXfrm rot="-5400000">
        <a:off x="2778662" y="3097619"/>
        <a:ext cx="346707" cy="118123"/>
      </dsp:txXfrm>
    </dsp:sp>
    <dsp:sp modelId="{4A51ABD0-9545-45EB-B74E-DDA06158F2A4}">
      <dsp:nvSpPr>
        <dsp:cNvPr id="0" name=""/>
        <dsp:cNvSpPr/>
      </dsp:nvSpPr>
      <dsp:spPr>
        <a:xfrm>
          <a:off x="1772703" y="3345941"/>
          <a:ext cx="2330024" cy="1398014"/>
        </a:xfrm>
        <a:prstGeom prst="roundRect">
          <a:avLst>
            <a:gd name="adj" fmla="val 10000"/>
          </a:avLst>
        </a:prstGeom>
        <a:solidFill>
          <a:schemeClr val="accent3">
            <a:hueOff val="7500176"/>
            <a:satOff val="-11253"/>
            <a:lumOff val="-183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ClrTx/>
            <a:buSzTx/>
            <a:buFont typeface="Arial" panose="020B0604020202020204" pitchFamily="34" charset="0"/>
            <a:buNone/>
          </a:pPr>
          <a:r>
            <a:rPr lang="el-GR" sz="1700" b="1" u="sng" kern="1200"/>
            <a:t>ΒΗΜΑ 3: </a:t>
          </a:r>
          <a:r>
            <a:rPr lang="el-GR" sz="1700" kern="1200"/>
            <a:t>Συμπλήρωση στοιχείων  Φορέα</a:t>
          </a:r>
        </a:p>
      </dsp:txBody>
      <dsp:txXfrm>
        <a:off x="1813649" y="3386887"/>
        <a:ext cx="2248132" cy="1316122"/>
      </dsp:txXfrm>
    </dsp:sp>
    <dsp:sp modelId="{100BB4B6-ABBC-4CBD-B499-67ABA7CA5523}">
      <dsp:nvSpPr>
        <dsp:cNvPr id="0" name=""/>
        <dsp:cNvSpPr/>
      </dsp:nvSpPr>
      <dsp:spPr>
        <a:xfrm rot="5357467">
          <a:off x="2883629" y="4572500"/>
          <a:ext cx="128376" cy="577845"/>
        </a:xfrm>
        <a:prstGeom prst="rightArrow">
          <a:avLst>
            <a:gd name="adj1" fmla="val 60000"/>
            <a:gd name="adj2" fmla="val 50000"/>
          </a:avLst>
        </a:prstGeom>
        <a:solidFill>
          <a:schemeClr val="accent3">
            <a:hueOff val="11250264"/>
            <a:satOff val="-16880"/>
            <a:lumOff val="-2745"/>
            <a:alphaOff val="0"/>
          </a:schemeClr>
        </a:solidFill>
        <a:ln>
          <a:no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266700">
            <a:lnSpc>
              <a:spcPct val="90000"/>
            </a:lnSpc>
            <a:spcBef>
              <a:spcPct val="0"/>
            </a:spcBef>
            <a:spcAft>
              <a:spcPct val="35000"/>
            </a:spcAft>
            <a:buNone/>
          </a:pPr>
          <a:endParaRPr lang="el-GR" sz="600" kern="1200"/>
        </a:p>
      </dsp:txBody>
      <dsp:txXfrm rot="-5400000">
        <a:off x="2774225" y="4797236"/>
        <a:ext cx="346707" cy="89863"/>
      </dsp:txXfrm>
    </dsp:sp>
    <dsp:sp modelId="{5834CDAE-946B-40B2-AA6B-8872AAEE59D9}">
      <dsp:nvSpPr>
        <dsp:cNvPr id="0" name=""/>
        <dsp:cNvSpPr/>
      </dsp:nvSpPr>
      <dsp:spPr>
        <a:xfrm>
          <a:off x="1792997" y="4986156"/>
          <a:ext cx="2330024" cy="1398014"/>
        </a:xfrm>
        <a:prstGeom prst="roundRect">
          <a:avLst>
            <a:gd name="adj" fmla="val 10000"/>
          </a:avLst>
        </a:prstGeom>
        <a:solidFill>
          <a:schemeClr val="accent3">
            <a:hueOff val="11250264"/>
            <a:satOff val="-16880"/>
            <a:lumOff val="-2745"/>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l-GR" sz="1700" b="1" u="sng" kern="1200"/>
            <a:t>ΒΗΜΑ 4: </a:t>
          </a:r>
          <a:r>
            <a:rPr lang="el-GR" sz="1700" kern="1200"/>
            <a:t>Ανάρτηση 7 δικαιολογητικών (ΑΔΤ, ΑΦΜ, ΑΜΚΑ, IBAN, Ασφαλιστική Ικανότητα, ΕΦΚΑ, ΥΔ Εργασίας)</a:t>
          </a:r>
          <a:endParaRPr lang="en-US" sz="1700" kern="1200"/>
        </a:p>
      </dsp:txBody>
      <dsp:txXfrm>
        <a:off x="1833943" y="5027102"/>
        <a:ext cx="2248132" cy="131612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8FCF67-2222-4A37-9AB7-FB88E1AC916D}">
      <dsp:nvSpPr>
        <dsp:cNvPr id="0" name=""/>
        <dsp:cNvSpPr/>
      </dsp:nvSpPr>
      <dsp:spPr>
        <a:xfrm>
          <a:off x="0" y="636"/>
          <a:ext cx="8897815" cy="0"/>
        </a:xfrm>
        <a:prstGeom prst="line">
          <a:avLst/>
        </a:prstGeom>
        <a:solidFill>
          <a:schemeClr val="accent3">
            <a:hueOff val="0"/>
            <a:satOff val="0"/>
            <a:lumOff val="0"/>
            <a:alphaOff val="0"/>
          </a:schemeClr>
        </a:solidFill>
        <a:ln w="25400" cap="flat" cmpd="sng" algn="ctr">
          <a:solidFill>
            <a:schemeClr val="accent3">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sp>
    <dsp:sp modelId="{D463C586-A09E-467C-A7FA-CB44D42CC54D}">
      <dsp:nvSpPr>
        <dsp:cNvPr id="0" name=""/>
        <dsp:cNvSpPr/>
      </dsp:nvSpPr>
      <dsp:spPr>
        <a:xfrm>
          <a:off x="0" y="636"/>
          <a:ext cx="8897815" cy="10430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l-GR" sz="1800" kern="1200" dirty="0"/>
            <a:t>1. Συνδεθείτε στην πλατφόρμα </a:t>
          </a:r>
          <a:r>
            <a:rPr lang="el-GR" sz="1800" u="sng" kern="1200" dirty="0">
              <a:solidFill>
                <a:srgbClr val="1C1CFD"/>
              </a:solidFill>
              <a:hlinkClick xmlns:r="http://schemas.openxmlformats.org/officeDocument/2006/relationships" r:id="rId1"/>
            </a:rPr>
            <a:t>https://sw-app.uth.gr/</a:t>
          </a:r>
          <a:r>
            <a:rPr lang="el-GR" sz="1800" kern="1200" dirty="0">
              <a:solidFill>
                <a:srgbClr val="1C1CFD"/>
              </a:solidFill>
            </a:rPr>
            <a:t>   </a:t>
          </a:r>
          <a:r>
            <a:rPr lang="el-GR" sz="1800" kern="1200" dirty="0"/>
            <a:t>με τα συνθηματικά του ιδρυματικού σας λογαριασμού (μέσω </a:t>
          </a:r>
          <a:r>
            <a:rPr lang="en-US" sz="1800" kern="1200" dirty="0"/>
            <a:t>VPN </a:t>
          </a:r>
          <a:r>
            <a:rPr lang="el-GR" sz="1800" kern="1200" dirty="0"/>
            <a:t>του Πανεπιστημίου).</a:t>
          </a:r>
          <a:endParaRPr lang="en-US" sz="1800" kern="1200" dirty="0"/>
        </a:p>
      </dsp:txBody>
      <dsp:txXfrm>
        <a:off x="0" y="636"/>
        <a:ext cx="8897815" cy="1043099"/>
      </dsp:txXfrm>
    </dsp:sp>
    <dsp:sp modelId="{5EEDA269-98A3-4B7B-8D57-60858B5F0230}">
      <dsp:nvSpPr>
        <dsp:cNvPr id="0" name=""/>
        <dsp:cNvSpPr/>
      </dsp:nvSpPr>
      <dsp:spPr>
        <a:xfrm>
          <a:off x="0" y="1043735"/>
          <a:ext cx="8897815" cy="0"/>
        </a:xfrm>
        <a:prstGeom prst="line">
          <a:avLst/>
        </a:prstGeom>
        <a:solidFill>
          <a:schemeClr val="accent3">
            <a:hueOff val="2812566"/>
            <a:satOff val="-4220"/>
            <a:lumOff val="-686"/>
            <a:alphaOff val="0"/>
          </a:schemeClr>
        </a:solidFill>
        <a:ln w="25400" cap="flat" cmpd="sng" algn="ctr">
          <a:solidFill>
            <a:schemeClr val="accent3">
              <a:hueOff val="2812566"/>
              <a:satOff val="-4220"/>
              <a:lumOff val="-686"/>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sp>
    <dsp:sp modelId="{677952FF-33B9-4FBD-B38B-86E028985EF8}">
      <dsp:nvSpPr>
        <dsp:cNvPr id="0" name=""/>
        <dsp:cNvSpPr/>
      </dsp:nvSpPr>
      <dsp:spPr>
        <a:xfrm>
          <a:off x="0" y="1043735"/>
          <a:ext cx="8897815" cy="10430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l-GR" sz="1800" kern="1200" dirty="0"/>
            <a:t>2. Επιλέγετε αριστερά το μενού «Οι αιτήσεις μου».</a:t>
          </a:r>
          <a:endParaRPr lang="en-US" sz="1800" kern="1200" dirty="0"/>
        </a:p>
      </dsp:txBody>
      <dsp:txXfrm>
        <a:off x="0" y="1043735"/>
        <a:ext cx="8897815" cy="1043099"/>
      </dsp:txXfrm>
    </dsp:sp>
    <dsp:sp modelId="{D0F31E9D-0937-4A0D-BF5B-5A4288DD313D}">
      <dsp:nvSpPr>
        <dsp:cNvPr id="0" name=""/>
        <dsp:cNvSpPr/>
      </dsp:nvSpPr>
      <dsp:spPr>
        <a:xfrm>
          <a:off x="0" y="2086834"/>
          <a:ext cx="8897815" cy="0"/>
        </a:xfrm>
        <a:prstGeom prst="line">
          <a:avLst/>
        </a:prstGeom>
        <a:solidFill>
          <a:schemeClr val="accent3">
            <a:hueOff val="5625132"/>
            <a:satOff val="-8440"/>
            <a:lumOff val="-1373"/>
            <a:alphaOff val="0"/>
          </a:schemeClr>
        </a:solidFill>
        <a:ln w="25400" cap="flat" cmpd="sng" algn="ctr">
          <a:solidFill>
            <a:schemeClr val="accent3">
              <a:hueOff val="5625132"/>
              <a:satOff val="-8440"/>
              <a:lumOff val="-1373"/>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sp>
    <dsp:sp modelId="{FC928583-1B78-4BD8-B0E3-E93F5078D0F2}">
      <dsp:nvSpPr>
        <dsp:cNvPr id="0" name=""/>
        <dsp:cNvSpPr/>
      </dsp:nvSpPr>
      <dsp:spPr>
        <a:xfrm>
          <a:off x="0" y="2086834"/>
          <a:ext cx="8897815" cy="10430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l-GR" sz="1800" kern="1200" dirty="0"/>
            <a:t>3. Πατάτε επάνω δεξιά «Δημιουργία Νέας αίτησης»</a:t>
          </a:r>
          <a:endParaRPr lang="en-US" sz="1800" kern="1200" dirty="0"/>
        </a:p>
      </dsp:txBody>
      <dsp:txXfrm>
        <a:off x="0" y="2086834"/>
        <a:ext cx="8897815" cy="1043099"/>
      </dsp:txXfrm>
    </dsp:sp>
    <dsp:sp modelId="{84AC8574-C40A-46C4-8D7E-CC7C8A0A897D}">
      <dsp:nvSpPr>
        <dsp:cNvPr id="0" name=""/>
        <dsp:cNvSpPr/>
      </dsp:nvSpPr>
      <dsp:spPr>
        <a:xfrm>
          <a:off x="0" y="3129934"/>
          <a:ext cx="8897815" cy="0"/>
        </a:xfrm>
        <a:prstGeom prst="line">
          <a:avLst/>
        </a:prstGeom>
        <a:solidFill>
          <a:schemeClr val="accent3">
            <a:hueOff val="8437698"/>
            <a:satOff val="-12660"/>
            <a:lumOff val="-2059"/>
            <a:alphaOff val="0"/>
          </a:schemeClr>
        </a:solidFill>
        <a:ln w="25400" cap="flat" cmpd="sng" algn="ctr">
          <a:solidFill>
            <a:schemeClr val="accent3">
              <a:hueOff val="8437698"/>
              <a:satOff val="-12660"/>
              <a:lumOff val="-2059"/>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sp>
    <dsp:sp modelId="{65D15CB5-865B-4305-9782-7135920F8BDE}">
      <dsp:nvSpPr>
        <dsp:cNvPr id="0" name=""/>
        <dsp:cNvSpPr/>
      </dsp:nvSpPr>
      <dsp:spPr>
        <a:xfrm>
          <a:off x="0" y="3129934"/>
          <a:ext cx="8897815" cy="10430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rtl="0">
            <a:lnSpc>
              <a:spcPct val="90000"/>
            </a:lnSpc>
            <a:spcBef>
              <a:spcPct val="0"/>
            </a:spcBef>
            <a:spcAft>
              <a:spcPct val="35000"/>
            </a:spcAft>
            <a:buNone/>
          </a:pPr>
          <a:r>
            <a:rPr lang="el-GR" sz="2200" kern="1200" dirty="0"/>
            <a:t>4. Στον Τύπο Αίτησης επιλέγετε «</a:t>
          </a:r>
          <a:r>
            <a:rPr lang="el-GR" sz="2200" b="1" kern="1200" dirty="0">
              <a:latin typeface="Calibri" panose="020F0502020204030204"/>
            </a:rPr>
            <a:t>ΠΑ-Στάδιο 2</a:t>
          </a:r>
          <a:r>
            <a:rPr lang="el-GR" sz="2200" b="1" kern="1200" dirty="0"/>
            <a:t> Αίτηση</a:t>
          </a:r>
          <a:r>
            <a:rPr lang="el-GR" sz="1100" b="0" kern="1200" dirty="0">
              <a:latin typeface="Calibri" panose="020F0502020204030204"/>
            </a:rPr>
            <a:t>»</a:t>
          </a:r>
          <a:r>
            <a:rPr lang="el-GR" sz="2200" b="0" kern="1200" dirty="0">
              <a:latin typeface="Calibri" panose="020F0502020204030204"/>
            </a:rPr>
            <a:t> </a:t>
          </a:r>
          <a:r>
            <a:rPr lang="el-GR" sz="2200" kern="1200" dirty="0"/>
            <a:t>και πατάτε «</a:t>
          </a:r>
          <a:r>
            <a:rPr lang="el-GR" sz="2200" b="1" kern="1200" dirty="0"/>
            <a:t>Δημιουργία</a:t>
          </a:r>
          <a:r>
            <a:rPr lang="el-GR" sz="2200" kern="1200" dirty="0"/>
            <a:t>»</a:t>
          </a:r>
          <a:endParaRPr lang="en-US" sz="2200" kern="1200" dirty="0"/>
        </a:p>
      </dsp:txBody>
      <dsp:txXfrm>
        <a:off x="0" y="3129934"/>
        <a:ext cx="8897815" cy="1043099"/>
      </dsp:txXfrm>
    </dsp:sp>
    <dsp:sp modelId="{D56C64E5-CD79-4B3F-A8EF-9D52298463CA}">
      <dsp:nvSpPr>
        <dsp:cNvPr id="0" name=""/>
        <dsp:cNvSpPr/>
      </dsp:nvSpPr>
      <dsp:spPr>
        <a:xfrm>
          <a:off x="0" y="4173033"/>
          <a:ext cx="8897815" cy="0"/>
        </a:xfrm>
        <a:prstGeom prst="line">
          <a:avLst/>
        </a:prstGeom>
        <a:solidFill>
          <a:schemeClr val="accent3">
            <a:hueOff val="11250264"/>
            <a:satOff val="-16880"/>
            <a:lumOff val="-2745"/>
            <a:alphaOff val="0"/>
          </a:schemeClr>
        </a:solidFill>
        <a:ln w="25400" cap="flat" cmpd="sng" algn="ctr">
          <a:solidFill>
            <a:schemeClr val="accent3">
              <a:hueOff val="11250264"/>
              <a:satOff val="-16880"/>
              <a:lumOff val="-2745"/>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sp>
    <dsp:sp modelId="{66A6DAB3-EE58-46F8-8CEF-DE0753DF51C4}">
      <dsp:nvSpPr>
        <dsp:cNvPr id="0" name=""/>
        <dsp:cNvSpPr/>
      </dsp:nvSpPr>
      <dsp:spPr>
        <a:xfrm>
          <a:off x="0" y="4173033"/>
          <a:ext cx="8897815" cy="10430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endParaRPr lang="el-GR" sz="1800" kern="1200"/>
        </a:p>
        <a:p>
          <a:pPr marL="0" lvl="0" indent="0" algn="l" defTabSz="800100">
            <a:lnSpc>
              <a:spcPct val="90000"/>
            </a:lnSpc>
            <a:spcBef>
              <a:spcPct val="0"/>
            </a:spcBef>
            <a:spcAft>
              <a:spcPct val="35000"/>
            </a:spcAft>
            <a:buNone/>
          </a:pPr>
          <a:r>
            <a:rPr lang="el-GR" sz="1800" kern="1200" dirty="0"/>
            <a:t>*Διαβάστε προσεκτικά και ακολουθήστε τις οδηγίες που αναγράφονται στην καρτέλα «Γενικά Στοιχεία»</a:t>
          </a:r>
          <a:endParaRPr lang="en-US" sz="1800" kern="1200" dirty="0"/>
        </a:p>
      </dsp:txBody>
      <dsp:txXfrm>
        <a:off x="0" y="4173033"/>
        <a:ext cx="8897815" cy="1043099"/>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CD3D58B-75BA-43F2-B310-8E2363A27B00}">
      <dsp:nvSpPr>
        <dsp:cNvPr id="0" name=""/>
        <dsp:cNvSpPr/>
      </dsp:nvSpPr>
      <dsp:spPr>
        <a:xfrm>
          <a:off x="-5778737" y="-885000"/>
          <a:ext cx="6883955" cy="6883955"/>
        </a:xfrm>
        <a:prstGeom prst="blockArc">
          <a:avLst>
            <a:gd name="adj1" fmla="val 18900000"/>
            <a:gd name="adj2" fmla="val 2700000"/>
            <a:gd name="adj3" fmla="val 314"/>
          </a:avLst>
        </a:pr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368D26B-7E7C-4F95-AAB7-FE366FDDDB03}">
      <dsp:nvSpPr>
        <dsp:cNvPr id="0" name=""/>
        <dsp:cNvSpPr/>
      </dsp:nvSpPr>
      <dsp:spPr>
        <a:xfrm>
          <a:off x="358743" y="232480"/>
          <a:ext cx="7389041" cy="464756"/>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68900" tIns="40640" rIns="40640" bIns="40640" numCol="1" spcCol="1270" anchor="ctr" anchorCtr="0">
          <a:noAutofit/>
        </a:bodyPr>
        <a:lstStyle/>
        <a:p>
          <a:pPr marL="0" lvl="0" indent="0" algn="l" defTabSz="711200">
            <a:lnSpc>
              <a:spcPct val="90000"/>
            </a:lnSpc>
            <a:spcBef>
              <a:spcPct val="0"/>
            </a:spcBef>
            <a:spcAft>
              <a:spcPct val="35000"/>
            </a:spcAft>
            <a:buNone/>
          </a:pPr>
          <a:r>
            <a:rPr lang="el-GR" sz="1600" b="1" kern="1200"/>
            <a:t>1. ΑΔΤ</a:t>
          </a:r>
          <a:r>
            <a:rPr lang="el-GR" sz="1600" kern="1200"/>
            <a:t> Αστυνομική ταυτότητα (και τις δύο πλευρές σε 1 σελίδα)</a:t>
          </a:r>
          <a:endParaRPr lang="en-US" sz="1600" kern="1200"/>
        </a:p>
      </dsp:txBody>
      <dsp:txXfrm>
        <a:off x="358743" y="232480"/>
        <a:ext cx="7389041" cy="464756"/>
      </dsp:txXfrm>
    </dsp:sp>
    <dsp:sp modelId="{C72B3CFC-6A00-4304-9550-093F086CF7D3}">
      <dsp:nvSpPr>
        <dsp:cNvPr id="0" name=""/>
        <dsp:cNvSpPr/>
      </dsp:nvSpPr>
      <dsp:spPr>
        <a:xfrm>
          <a:off x="68271" y="174385"/>
          <a:ext cx="580945" cy="580945"/>
        </a:xfrm>
        <a:prstGeom prst="ellipse">
          <a:avLst/>
        </a:prstGeom>
        <a:solidFill>
          <a:schemeClr val="lt1">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548C916-9371-4680-8A64-7741DDAF5309}">
      <dsp:nvSpPr>
        <dsp:cNvPr id="0" name=""/>
        <dsp:cNvSpPr/>
      </dsp:nvSpPr>
      <dsp:spPr>
        <a:xfrm>
          <a:off x="779622" y="693091"/>
          <a:ext cx="6968163" cy="938621"/>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68900" tIns="40640" rIns="40640" bIns="40640" numCol="1" spcCol="1270" anchor="ctr" anchorCtr="0">
          <a:noAutofit/>
        </a:bodyPr>
        <a:lstStyle/>
        <a:p>
          <a:pPr marL="0" lvl="0" indent="0" algn="l" defTabSz="711200">
            <a:lnSpc>
              <a:spcPct val="90000"/>
            </a:lnSpc>
            <a:spcBef>
              <a:spcPct val="0"/>
            </a:spcBef>
            <a:spcAft>
              <a:spcPct val="35000"/>
            </a:spcAft>
            <a:buNone/>
          </a:pPr>
          <a:r>
            <a:rPr lang="el-GR" sz="1600" b="1" kern="1200"/>
            <a:t>2. </a:t>
          </a:r>
          <a:r>
            <a:rPr lang="el-GR" sz="1400" kern="1200"/>
            <a:t>Βεβαίωση Απόδοσης </a:t>
          </a:r>
          <a:r>
            <a:rPr lang="el-GR" sz="1400" b="1" kern="1200"/>
            <a:t>ΑΦΜ</a:t>
          </a:r>
          <a:r>
            <a:rPr lang="el-GR" sz="1400" kern="1200"/>
            <a:t> (εφορία ή </a:t>
          </a:r>
          <a:r>
            <a:rPr lang="el-GR" sz="1400" kern="1200" err="1"/>
            <a:t>via</a:t>
          </a:r>
          <a:r>
            <a:rPr lang="el-GR" sz="1400" kern="1200"/>
            <a:t> </a:t>
          </a:r>
          <a:r>
            <a:rPr lang="el-GR" sz="1400" kern="1200" err="1"/>
            <a:t>taxisnet</a:t>
          </a:r>
          <a:r>
            <a:rPr lang="el-GR" sz="1400" kern="1200"/>
            <a:t>) με ορατή τη Δ.Ο.Υ.  </a:t>
          </a:r>
        </a:p>
        <a:p>
          <a:pPr marL="0" lvl="0" indent="0" algn="l" defTabSz="711200">
            <a:lnSpc>
              <a:spcPct val="90000"/>
            </a:lnSpc>
            <a:spcBef>
              <a:spcPct val="0"/>
            </a:spcBef>
            <a:spcAft>
              <a:spcPct val="35000"/>
            </a:spcAft>
            <a:buNone/>
          </a:pPr>
          <a:r>
            <a:rPr lang="el-GR" sz="1400" u="sng" kern="1200">
              <a:hlinkClick xmlns:r="http://schemas.openxmlformats.org/officeDocument/2006/relationships" r:id="rId1"/>
            </a:rPr>
            <a:t>https://rb.gy/sarzwg</a:t>
          </a:r>
          <a:r>
            <a:rPr lang="el-GR" sz="1400" kern="1200"/>
            <a:t> </a:t>
          </a:r>
          <a:r>
            <a:rPr lang="el-GR" sz="1400" kern="1200">
              <a:sym typeface="Wingdings" panose="05000000000000000000" pitchFamily="2" charset="2"/>
            </a:rPr>
            <a:t> </a:t>
          </a:r>
          <a:r>
            <a:rPr lang="el-GR" sz="1400" kern="1200"/>
            <a:t>ταυτοποίηση </a:t>
          </a:r>
          <a:r>
            <a:rPr lang="el-GR" sz="1400" kern="1200">
              <a:sym typeface="Wingdings" panose="05000000000000000000" pitchFamily="2" charset="2"/>
            </a:rPr>
            <a:t> </a:t>
          </a:r>
          <a:r>
            <a:rPr lang="el-GR" sz="1400" kern="1200"/>
            <a:t>στοιχεία φυσικού προσώπου </a:t>
          </a:r>
          <a:r>
            <a:rPr lang="el-GR" sz="1400" kern="1200">
              <a:sym typeface="Wingdings" panose="05000000000000000000" pitchFamily="2" charset="2"/>
            </a:rPr>
            <a:t> </a:t>
          </a:r>
          <a:r>
            <a:rPr lang="el-GR" sz="1400" kern="1200"/>
            <a:t>κλικ ‘έκδοση’ </a:t>
          </a:r>
          <a:r>
            <a:rPr lang="el-GR" sz="1400" kern="1200">
              <a:sym typeface="Wingdings" panose="05000000000000000000" pitchFamily="2" charset="2"/>
            </a:rPr>
            <a:t> </a:t>
          </a:r>
          <a:r>
            <a:rPr lang="el-GR" sz="1400" kern="1200" err="1"/>
            <a:t>save</a:t>
          </a:r>
          <a:r>
            <a:rPr lang="el-GR" sz="1400" kern="1200"/>
            <a:t> </a:t>
          </a:r>
          <a:endParaRPr lang="en-US" sz="1400" kern="1200"/>
        </a:p>
      </dsp:txBody>
      <dsp:txXfrm>
        <a:off x="779622" y="693091"/>
        <a:ext cx="6968163" cy="938621"/>
      </dsp:txXfrm>
    </dsp:sp>
    <dsp:sp modelId="{32531C09-D00E-41EF-A2D5-F5ED818F1677}">
      <dsp:nvSpPr>
        <dsp:cNvPr id="0" name=""/>
        <dsp:cNvSpPr/>
      </dsp:nvSpPr>
      <dsp:spPr>
        <a:xfrm>
          <a:off x="489149" y="871929"/>
          <a:ext cx="580945" cy="580945"/>
        </a:xfrm>
        <a:prstGeom prst="ellipse">
          <a:avLst/>
        </a:prstGeom>
        <a:solidFill>
          <a:schemeClr val="lt1">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4B8A8CA-0496-4F2D-881B-0BF69EA15186}">
      <dsp:nvSpPr>
        <dsp:cNvPr id="0" name=""/>
        <dsp:cNvSpPr/>
      </dsp:nvSpPr>
      <dsp:spPr>
        <a:xfrm>
          <a:off x="1010261" y="1627055"/>
          <a:ext cx="6737523" cy="464756"/>
        </a:xfrm>
        <a:prstGeom prst="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68900" tIns="40640" rIns="40640" bIns="40640" numCol="1" spcCol="1270" anchor="ctr" anchorCtr="0">
          <a:noAutofit/>
        </a:bodyPr>
        <a:lstStyle/>
        <a:p>
          <a:pPr marL="0" lvl="0" indent="0" algn="l" defTabSz="711200">
            <a:lnSpc>
              <a:spcPct val="90000"/>
            </a:lnSpc>
            <a:spcBef>
              <a:spcPct val="0"/>
            </a:spcBef>
            <a:spcAft>
              <a:spcPct val="35000"/>
            </a:spcAft>
            <a:buNone/>
          </a:pPr>
          <a:r>
            <a:rPr lang="el-GR" sz="1600" b="1" kern="1200"/>
            <a:t>3. ΑΜΚΑ</a:t>
          </a:r>
          <a:r>
            <a:rPr lang="el-GR" sz="1600" kern="1200"/>
            <a:t> </a:t>
          </a:r>
          <a:r>
            <a:rPr lang="el-GR" sz="1600" kern="1200">
              <a:sym typeface="Wingdings" panose="05000000000000000000" pitchFamily="2" charset="2"/>
            </a:rPr>
            <a:t> </a:t>
          </a:r>
          <a:r>
            <a:rPr lang="el-GR" sz="1600" u="sng" kern="1200">
              <a:hlinkClick xmlns:r="http://schemas.openxmlformats.org/officeDocument/2006/relationships" r:id="rId2"/>
            </a:rPr>
            <a:t>https://www.amka.gr/AMKAGR/</a:t>
          </a:r>
          <a:r>
            <a:rPr lang="el-GR" sz="1600" kern="1200"/>
            <a:t> </a:t>
          </a:r>
          <a:endParaRPr lang="en-US" sz="1600" kern="1200"/>
        </a:p>
      </dsp:txBody>
      <dsp:txXfrm>
        <a:off x="1010261" y="1627055"/>
        <a:ext cx="6737523" cy="464756"/>
      </dsp:txXfrm>
    </dsp:sp>
    <dsp:sp modelId="{F6DBB9E7-9033-496A-A71E-34A9F770EA71}">
      <dsp:nvSpPr>
        <dsp:cNvPr id="0" name=""/>
        <dsp:cNvSpPr/>
      </dsp:nvSpPr>
      <dsp:spPr>
        <a:xfrm>
          <a:off x="719789" y="1568961"/>
          <a:ext cx="580945" cy="580945"/>
        </a:xfrm>
        <a:prstGeom prst="ellipse">
          <a:avLst/>
        </a:prstGeom>
        <a:solidFill>
          <a:schemeClr val="lt1">
            <a:hueOff val="0"/>
            <a:satOff val="0"/>
            <a:lumOff val="0"/>
            <a:alphaOff val="0"/>
          </a:schemeClr>
        </a:solid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166E5B8-4399-42C6-A2E4-363C3A44644E}">
      <dsp:nvSpPr>
        <dsp:cNvPr id="0" name=""/>
        <dsp:cNvSpPr/>
      </dsp:nvSpPr>
      <dsp:spPr>
        <a:xfrm>
          <a:off x="1083902" y="2089272"/>
          <a:ext cx="6663882" cy="935410"/>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68900" tIns="40640" rIns="40640" bIns="40640" numCol="1" spcCol="1270" anchor="ctr" anchorCtr="0">
          <a:noAutofit/>
        </a:bodyPr>
        <a:lstStyle/>
        <a:p>
          <a:pPr marL="0" lvl="0" indent="0" algn="l" defTabSz="711200">
            <a:lnSpc>
              <a:spcPct val="90000"/>
            </a:lnSpc>
            <a:spcBef>
              <a:spcPct val="0"/>
            </a:spcBef>
            <a:spcAft>
              <a:spcPct val="35000"/>
            </a:spcAft>
            <a:buNone/>
          </a:pPr>
          <a:r>
            <a:rPr lang="el-GR" sz="1600" b="1" kern="1200"/>
            <a:t>4. </a:t>
          </a:r>
          <a:r>
            <a:rPr lang="el-GR" sz="1600" kern="1200"/>
            <a:t>Βιβλιάριο ή έγγραφο της τράπεζας  με το</a:t>
          </a:r>
          <a:r>
            <a:rPr lang="el-GR" sz="1600" b="1" kern="1200"/>
            <a:t> IBAN</a:t>
          </a:r>
          <a:r>
            <a:rPr lang="el-GR" sz="1600" kern="1200"/>
            <a:t>, </a:t>
          </a:r>
        </a:p>
        <a:p>
          <a:pPr marL="0" lvl="0" indent="0" algn="l" defTabSz="711200">
            <a:lnSpc>
              <a:spcPct val="90000"/>
            </a:lnSpc>
            <a:spcBef>
              <a:spcPct val="0"/>
            </a:spcBef>
            <a:spcAft>
              <a:spcPct val="35000"/>
            </a:spcAft>
            <a:buNone/>
          </a:pPr>
          <a:r>
            <a:rPr lang="el-GR" sz="1400" b="1" kern="1200">
              <a:latin typeface="Corbel" panose="020B0503020204020204"/>
              <a:ea typeface="Corbel" panose="020B0503020204020204"/>
              <a:cs typeface="Corbel" panose="020B0503020204020204"/>
              <a:sym typeface="Corbel" panose="020B0503020204020204"/>
            </a:rPr>
            <a:t>ΠΡΟΣΟΧΗ</a:t>
          </a:r>
          <a:r>
            <a:rPr lang="el-GR" sz="1400" kern="1200">
              <a:latin typeface="Corbel" panose="020B0503020204020204"/>
              <a:ea typeface="Corbel" panose="020B0503020204020204"/>
              <a:cs typeface="Corbel" panose="020B0503020204020204"/>
              <a:sym typeface="Corbel" panose="020B0503020204020204"/>
            </a:rPr>
            <a:t>:  </a:t>
          </a:r>
          <a:r>
            <a:rPr lang="el-GR" sz="1400" b="0" i="0" u="none" strike="noStrike" kern="1200" cap="none">
              <a:latin typeface="Corbel" panose="020B0503020204020204"/>
              <a:ea typeface="Corbel" panose="020B0503020204020204"/>
              <a:cs typeface="Corbel" panose="020B0503020204020204"/>
              <a:sym typeface="Corbel" panose="020B0503020204020204"/>
            </a:rPr>
            <a:t>α) ΑΤΟΜΙΚΟΣ ή να είστε ΚΥΡΙΟΣ ΔΙΚΑΙΟΥΧΟΣ, β) ΕΝΕΡΓΟΣ ΛΟΓΑΡΙΑΣΜΟΣ</a:t>
          </a:r>
          <a:endParaRPr lang="en-US" sz="1400" kern="1200"/>
        </a:p>
      </dsp:txBody>
      <dsp:txXfrm>
        <a:off x="1083902" y="2089272"/>
        <a:ext cx="6663882" cy="935410"/>
      </dsp:txXfrm>
    </dsp:sp>
    <dsp:sp modelId="{F36F3E5F-12BC-4613-AD1F-EF9A5CA48440}">
      <dsp:nvSpPr>
        <dsp:cNvPr id="0" name=""/>
        <dsp:cNvSpPr/>
      </dsp:nvSpPr>
      <dsp:spPr>
        <a:xfrm>
          <a:off x="793430" y="2266504"/>
          <a:ext cx="580945" cy="580945"/>
        </a:xfrm>
        <a:prstGeom prst="ellipse">
          <a:avLst/>
        </a:prstGeom>
        <a:solidFill>
          <a:schemeClr val="lt1">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5825C75-C114-4C97-8364-1FBA6BD58578}">
      <dsp:nvSpPr>
        <dsp:cNvPr id="0" name=""/>
        <dsp:cNvSpPr/>
      </dsp:nvSpPr>
      <dsp:spPr>
        <a:xfrm>
          <a:off x="1078512" y="2925266"/>
          <a:ext cx="6737523" cy="796159"/>
        </a:xfrm>
        <a:prstGeom prst="rect">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68900" tIns="40640" rIns="40640" bIns="40640" numCol="1" spcCol="1270" anchor="t" anchorCtr="0">
          <a:noAutofit/>
        </a:bodyPr>
        <a:lstStyle/>
        <a:p>
          <a:pPr marL="0" lvl="0" indent="0" algn="l" defTabSz="711200">
            <a:lnSpc>
              <a:spcPct val="90000"/>
            </a:lnSpc>
            <a:spcBef>
              <a:spcPct val="0"/>
            </a:spcBef>
            <a:spcAft>
              <a:spcPct val="35000"/>
            </a:spcAft>
            <a:buNone/>
          </a:pPr>
          <a:r>
            <a:rPr lang="el-GR" sz="1600" b="1" kern="1200"/>
            <a:t>5. Βεβαίωση Ασφαλιστική</a:t>
          </a:r>
          <a:r>
            <a:rPr lang="el-GR" sz="1600" kern="1200"/>
            <a:t>ς </a:t>
          </a:r>
          <a:r>
            <a:rPr lang="el-GR" sz="1600" b="1" kern="1200"/>
            <a:t>Ικανότητας</a:t>
          </a:r>
          <a:r>
            <a:rPr lang="el-GR" sz="1600" kern="1200"/>
            <a:t> που δηλώνει την ασφάλεια ασθενείας όπου να φαίνεται η διάρκεια </a:t>
          </a:r>
          <a:r>
            <a:rPr lang="el-GR" sz="1600" kern="1200">
              <a:sym typeface="Wingdings" panose="05000000000000000000" pitchFamily="2" charset="2"/>
            </a:rPr>
            <a:t> </a:t>
          </a:r>
          <a:r>
            <a:rPr lang="el-GR" sz="1600" u="sng" kern="1200">
              <a:hlinkClick xmlns:r="http://schemas.openxmlformats.org/officeDocument/2006/relationships" r:id="rId3"/>
            </a:rPr>
            <a:t>https://www.atlas.gov.gr/ATLAS/Atlas/Login2.aspx</a:t>
          </a:r>
          <a:r>
            <a:rPr lang="el-GR" sz="1600" kern="1200"/>
            <a:t> </a:t>
          </a:r>
          <a:endParaRPr lang="en-US" sz="1600" kern="1200"/>
        </a:p>
        <a:p>
          <a:pPr marL="285750" lvl="1" indent="-285750" algn="l" defTabSz="1600200">
            <a:lnSpc>
              <a:spcPct val="90000"/>
            </a:lnSpc>
            <a:spcBef>
              <a:spcPct val="0"/>
            </a:spcBef>
            <a:spcAft>
              <a:spcPct val="15000"/>
            </a:spcAft>
            <a:buChar char="•"/>
          </a:pPr>
          <a:endParaRPr lang="en-US" sz="3600" kern="1200"/>
        </a:p>
      </dsp:txBody>
      <dsp:txXfrm>
        <a:off x="1078512" y="2925266"/>
        <a:ext cx="6737523" cy="796159"/>
      </dsp:txXfrm>
    </dsp:sp>
    <dsp:sp modelId="{17060DA4-ACD6-49BA-8DEE-9F77B4A14210}">
      <dsp:nvSpPr>
        <dsp:cNvPr id="0" name=""/>
        <dsp:cNvSpPr/>
      </dsp:nvSpPr>
      <dsp:spPr>
        <a:xfrm>
          <a:off x="719789" y="2964048"/>
          <a:ext cx="580945" cy="580945"/>
        </a:xfrm>
        <a:prstGeom prst="ellipse">
          <a:avLst/>
        </a:prstGeom>
        <a:solidFill>
          <a:schemeClr val="lt1">
            <a:hueOff val="0"/>
            <a:satOff val="0"/>
            <a:lumOff val="0"/>
            <a:alphaOff val="0"/>
          </a:schemeClr>
        </a:solidFill>
        <a:ln w="25400" cap="flat"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658CA1E-C90A-409D-8AD8-38B1680FF47F}">
      <dsp:nvSpPr>
        <dsp:cNvPr id="0" name=""/>
        <dsp:cNvSpPr/>
      </dsp:nvSpPr>
      <dsp:spPr>
        <a:xfrm>
          <a:off x="847893" y="3682828"/>
          <a:ext cx="6968163" cy="753755"/>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68900" tIns="40640" rIns="40640" bIns="40640" numCol="1" spcCol="1270" anchor="ctr" anchorCtr="0">
          <a:noAutofit/>
        </a:bodyPr>
        <a:lstStyle/>
        <a:p>
          <a:pPr marL="0" lvl="0" indent="0" algn="l" defTabSz="711200">
            <a:lnSpc>
              <a:spcPct val="90000"/>
            </a:lnSpc>
            <a:spcBef>
              <a:spcPct val="0"/>
            </a:spcBef>
            <a:spcAft>
              <a:spcPct val="35000"/>
            </a:spcAft>
            <a:buNone/>
          </a:pPr>
          <a:r>
            <a:rPr lang="el-GR" sz="1600" b="1" kern="1200"/>
            <a:t>6. Αριθμός συστήματος ΕΦΚΑ </a:t>
          </a:r>
          <a:r>
            <a:rPr lang="el-GR" sz="1600" kern="1200"/>
            <a:t>(ΑΜΑ-ΙΚΑ) </a:t>
          </a:r>
          <a:r>
            <a:rPr lang="el-GR" sz="1600" kern="1200">
              <a:sym typeface="Wingdings" panose="05000000000000000000" pitchFamily="2" charset="2"/>
            </a:rPr>
            <a:t></a:t>
          </a:r>
          <a:r>
            <a:rPr lang="el-GR" sz="1600" kern="1200"/>
            <a:t> </a:t>
          </a:r>
          <a:r>
            <a:rPr lang="el-GR" sz="1600" u="sng" kern="1200">
              <a:hlinkClick xmlns:r="http://schemas.openxmlformats.org/officeDocument/2006/relationships" r:id="rId4"/>
            </a:rPr>
            <a:t>https://www.efka.gov.gr/el/bebaiose-apographes</a:t>
          </a:r>
          <a:endParaRPr lang="en-US" sz="1600" kern="1200"/>
        </a:p>
      </dsp:txBody>
      <dsp:txXfrm>
        <a:off x="847893" y="3682828"/>
        <a:ext cx="6968163" cy="753755"/>
      </dsp:txXfrm>
    </dsp:sp>
    <dsp:sp modelId="{3307822C-724F-4F75-ADD2-340F2A7C25C3}">
      <dsp:nvSpPr>
        <dsp:cNvPr id="0" name=""/>
        <dsp:cNvSpPr/>
      </dsp:nvSpPr>
      <dsp:spPr>
        <a:xfrm>
          <a:off x="489149" y="3661080"/>
          <a:ext cx="580945" cy="580945"/>
        </a:xfrm>
        <a:prstGeom prst="ellipse">
          <a:avLst/>
        </a:prstGeom>
        <a:solidFill>
          <a:schemeClr val="lt1">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9D76C6C-1093-4CE0-84C2-84B0E652A47D}">
      <dsp:nvSpPr>
        <dsp:cNvPr id="0" name=""/>
        <dsp:cNvSpPr/>
      </dsp:nvSpPr>
      <dsp:spPr>
        <a:xfrm>
          <a:off x="358743" y="4416718"/>
          <a:ext cx="7389041" cy="464756"/>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68900" tIns="40640" rIns="40640" bIns="40640" numCol="1" spcCol="1270" anchor="ctr" anchorCtr="0">
          <a:noAutofit/>
        </a:bodyPr>
        <a:lstStyle/>
        <a:p>
          <a:pPr marL="0" lvl="0" indent="0" algn="l" defTabSz="711200">
            <a:lnSpc>
              <a:spcPct val="90000"/>
            </a:lnSpc>
            <a:spcBef>
              <a:spcPct val="0"/>
            </a:spcBef>
            <a:spcAft>
              <a:spcPct val="35000"/>
            </a:spcAft>
            <a:buNone/>
          </a:pPr>
          <a:r>
            <a:rPr lang="el-GR" sz="1600" b="1" kern="1200"/>
            <a:t>7. Υπεύθυνη Δήλωση για καθεστώς εργασίας,  </a:t>
          </a:r>
          <a:r>
            <a:rPr lang="el-GR" sz="1600" b="1" kern="1200" err="1"/>
            <a:t>via</a:t>
          </a:r>
          <a:r>
            <a:rPr lang="el-GR" sz="1600" b="1" kern="1200"/>
            <a:t> gov.gr</a:t>
          </a:r>
          <a:endParaRPr lang="en-US" sz="1600" b="1" kern="1200"/>
        </a:p>
      </dsp:txBody>
      <dsp:txXfrm>
        <a:off x="358743" y="4416718"/>
        <a:ext cx="7389041" cy="464756"/>
      </dsp:txXfrm>
    </dsp:sp>
    <dsp:sp modelId="{DA9A4238-86CD-4953-B51C-D6BF5128E9CC}">
      <dsp:nvSpPr>
        <dsp:cNvPr id="0" name=""/>
        <dsp:cNvSpPr/>
      </dsp:nvSpPr>
      <dsp:spPr>
        <a:xfrm>
          <a:off x="68271" y="4358623"/>
          <a:ext cx="580945" cy="580945"/>
        </a:xfrm>
        <a:prstGeom prst="ellipse">
          <a:avLst/>
        </a:prstGeom>
        <a:solidFill>
          <a:schemeClr val="lt1">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D04B1B-E66D-444C-BFEA-419FFBAF2D7D}">
      <dsp:nvSpPr>
        <dsp:cNvPr id="0" name=""/>
        <dsp:cNvSpPr/>
      </dsp:nvSpPr>
      <dsp:spPr>
        <a:xfrm rot="10800000">
          <a:off x="1639014" y="3431"/>
          <a:ext cx="5034607" cy="1483595"/>
        </a:xfrm>
        <a:prstGeom prst="homePlate">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54225" tIns="76200" rIns="142240" bIns="76200" numCol="1" spcCol="1270" anchor="ctr" anchorCtr="0">
          <a:noAutofit/>
        </a:bodyPr>
        <a:lstStyle/>
        <a:p>
          <a:pPr marL="0" lvl="0" indent="0" algn="ctr" defTabSz="889000">
            <a:lnSpc>
              <a:spcPct val="90000"/>
            </a:lnSpc>
            <a:spcBef>
              <a:spcPct val="0"/>
            </a:spcBef>
            <a:spcAft>
              <a:spcPct val="35000"/>
            </a:spcAft>
            <a:buNone/>
          </a:pPr>
          <a:r>
            <a:rPr lang="el-GR" sz="2000" kern="1200">
              <a:effectLst/>
              <a:latin typeface="Corbel" panose="020B0503020204020204" pitchFamily="34" charset="0"/>
            </a:rPr>
            <a:t>Οι φορείς που δεν υφίστανται ή δεν επιθυμούν να εγγραφούν στον </a:t>
          </a:r>
          <a:r>
            <a:rPr lang="el-GR" sz="2000" b="1" kern="1200">
              <a:effectLst/>
              <a:latin typeface="Corbel" panose="020B0503020204020204" pitchFamily="34" charset="0"/>
            </a:rPr>
            <a:t>ΑΤΛΑ</a:t>
          </a:r>
          <a:r>
            <a:rPr lang="el-GR" sz="2000" kern="1200">
              <a:effectLst/>
              <a:latin typeface="Corbel" panose="020B0503020204020204" pitchFamily="34" charset="0"/>
            </a:rPr>
            <a:t>, δεν θα έχουν συνεργασία με το Γραφείο Πρακτικής Άσκησης.</a:t>
          </a:r>
          <a:endParaRPr lang="el-GR" sz="2000" kern="1200"/>
        </a:p>
      </dsp:txBody>
      <dsp:txXfrm rot="10800000">
        <a:off x="2009913" y="3431"/>
        <a:ext cx="4663708" cy="1483595"/>
      </dsp:txXfrm>
    </dsp:sp>
    <dsp:sp modelId="{B75ADE47-CD79-40C7-89B2-824BB7378103}">
      <dsp:nvSpPr>
        <dsp:cNvPr id="0" name=""/>
        <dsp:cNvSpPr/>
      </dsp:nvSpPr>
      <dsp:spPr>
        <a:xfrm>
          <a:off x="897216" y="3431"/>
          <a:ext cx="1483595" cy="1483595"/>
        </a:xfrm>
        <a:prstGeom prst="ellipse">
          <a:avLst/>
        </a:prstGeom>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2022667-4F5A-45AE-8463-EB9FBA4FBDF9}">
      <dsp:nvSpPr>
        <dsp:cNvPr id="0" name=""/>
        <dsp:cNvSpPr/>
      </dsp:nvSpPr>
      <dsp:spPr>
        <a:xfrm rot="10800000">
          <a:off x="1639014" y="1929892"/>
          <a:ext cx="5034607" cy="1483595"/>
        </a:xfrm>
        <a:prstGeom prst="homePlate">
          <a:avLst/>
        </a:prstGeom>
        <a:solidFill>
          <a:schemeClr val="accent2">
            <a:hueOff val="2340759"/>
            <a:satOff val="-2919"/>
            <a:lumOff val="68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54225" tIns="76200" rIns="142240" bIns="76200" numCol="1" spcCol="1270" anchor="ctr" anchorCtr="0">
          <a:noAutofit/>
        </a:bodyPr>
        <a:lstStyle/>
        <a:p>
          <a:pPr marL="0" lvl="0" indent="0" algn="ctr" defTabSz="889000">
            <a:lnSpc>
              <a:spcPct val="90000"/>
            </a:lnSpc>
            <a:spcBef>
              <a:spcPct val="0"/>
            </a:spcBef>
            <a:spcAft>
              <a:spcPct val="35000"/>
            </a:spcAft>
            <a:buNone/>
          </a:pPr>
          <a:r>
            <a:rPr lang="el-GR" sz="2000" kern="1200">
              <a:latin typeface="Corbel" panose="020B0503020204020204"/>
              <a:ea typeface="Corbel" panose="020B0503020204020204"/>
              <a:cs typeface="Corbel" panose="020B0503020204020204"/>
              <a:sym typeface="Corbel" panose="020B0503020204020204"/>
            </a:rPr>
            <a:t>Το Πανεπιστήμιο Θεσσαλίας </a:t>
          </a:r>
          <a:r>
            <a:rPr lang="el-GR" sz="2000" b="1" kern="1200">
              <a:latin typeface="Corbel" panose="020B0503020204020204"/>
              <a:ea typeface="Corbel" panose="020B0503020204020204"/>
              <a:cs typeface="Corbel" panose="020B0503020204020204"/>
              <a:sym typeface="Corbel" panose="020B0503020204020204"/>
            </a:rPr>
            <a:t>ΔΕΝ ΜΠΟΡΕΙ</a:t>
          </a:r>
          <a:r>
            <a:rPr lang="el-GR" sz="2000" kern="1200">
              <a:latin typeface="Corbel" panose="020B0503020204020204"/>
              <a:ea typeface="Corbel" panose="020B0503020204020204"/>
              <a:cs typeface="Corbel" panose="020B0503020204020204"/>
              <a:sym typeface="Corbel" panose="020B0503020204020204"/>
            </a:rPr>
            <a:t> να είναι Φορέας Υποδοχής</a:t>
          </a:r>
          <a:endParaRPr lang="el-GR" sz="2000" kern="1200"/>
        </a:p>
      </dsp:txBody>
      <dsp:txXfrm rot="10800000">
        <a:off x="2009913" y="1929892"/>
        <a:ext cx="4663708" cy="1483595"/>
      </dsp:txXfrm>
    </dsp:sp>
    <dsp:sp modelId="{B28E8C90-92A7-47E6-844C-EB95839E207B}">
      <dsp:nvSpPr>
        <dsp:cNvPr id="0" name=""/>
        <dsp:cNvSpPr/>
      </dsp:nvSpPr>
      <dsp:spPr>
        <a:xfrm>
          <a:off x="897216" y="1929892"/>
          <a:ext cx="1483595" cy="1483595"/>
        </a:xfrm>
        <a:prstGeom prst="ellipse">
          <a:avLst/>
        </a:prstGeom>
        <a:blipFill>
          <a:blip xmlns:r="http://schemas.openxmlformats.org/officeDocument/2006/relationships" r:embed="rId3"/>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F8A584E-0DDF-487D-BC56-405A3AFE1C6D}">
      <dsp:nvSpPr>
        <dsp:cNvPr id="0" name=""/>
        <dsp:cNvSpPr/>
      </dsp:nvSpPr>
      <dsp:spPr>
        <a:xfrm rot="10800000">
          <a:off x="1639014" y="3856352"/>
          <a:ext cx="5034607" cy="1483595"/>
        </a:xfrm>
        <a:prstGeom prst="homePlate">
          <a:avLst/>
        </a:prstGeom>
        <a:solidFill>
          <a:schemeClr val="accent2">
            <a:hueOff val="4681519"/>
            <a:satOff val="-5839"/>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54225" tIns="76200" rIns="142240" bIns="76200" numCol="1" spcCol="1270" anchor="ctr" anchorCtr="0">
          <a:noAutofit/>
        </a:bodyPr>
        <a:lstStyle/>
        <a:p>
          <a:pPr marL="0" lvl="0" indent="0" algn="ctr" defTabSz="889000">
            <a:lnSpc>
              <a:spcPct val="90000"/>
            </a:lnSpc>
            <a:spcBef>
              <a:spcPct val="0"/>
            </a:spcBef>
            <a:spcAft>
              <a:spcPct val="35000"/>
            </a:spcAft>
            <a:buNone/>
          </a:pPr>
          <a:r>
            <a:rPr lang="el-GR" sz="2000" b="1" u="sng" kern="1200">
              <a:latin typeface="Corbel" panose="020B0503020204020204" pitchFamily="34" charset="0"/>
            </a:rPr>
            <a:t>Σημειώστε: </a:t>
          </a:r>
          <a:r>
            <a:rPr lang="el-GR" sz="1800" kern="1200">
              <a:latin typeface="Corbel" panose="020B0503020204020204" pitchFamily="34" charset="0"/>
            </a:rPr>
            <a:t>Φορείς που σχετίζονται με συγγενικά πρόσωπα των ασκούμενων θεωρούνται ακατάλληλοι για δεοντολογικούς λόγους.</a:t>
          </a:r>
          <a:endParaRPr lang="el-GR" sz="1800" kern="1200"/>
        </a:p>
      </dsp:txBody>
      <dsp:txXfrm rot="10800000">
        <a:off x="2009913" y="3856352"/>
        <a:ext cx="4663708" cy="1483595"/>
      </dsp:txXfrm>
    </dsp:sp>
    <dsp:sp modelId="{B805BEE1-E809-4B51-AD21-9C4125AD5945}">
      <dsp:nvSpPr>
        <dsp:cNvPr id="0" name=""/>
        <dsp:cNvSpPr/>
      </dsp:nvSpPr>
      <dsp:spPr>
        <a:xfrm>
          <a:off x="897216" y="3856352"/>
          <a:ext cx="1483595" cy="1483595"/>
        </a:xfrm>
        <a:prstGeom prst="ellipse">
          <a:avLst/>
        </a:prstGeom>
        <a:blipFill>
          <a:blip xmlns:r="http://schemas.openxmlformats.org/officeDocument/2006/relationships" r:embed="rId4">
            <a:extLst>
              <a:ext uri="{96DAC541-7B7A-43D3-8B79-37D633B846F1}">
                <asvg:svgBlip xmlns:asvg="http://schemas.microsoft.com/office/drawing/2016/SVG/main" r:embed="rId5"/>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AD4A81-4781-4990-ABF7-AE7486725598}">
      <dsp:nvSpPr>
        <dsp:cNvPr id="0" name=""/>
        <dsp:cNvSpPr/>
      </dsp:nvSpPr>
      <dsp:spPr>
        <a:xfrm>
          <a:off x="0" y="0"/>
          <a:ext cx="4598898" cy="0"/>
        </a:xfrm>
        <a:prstGeom prst="lin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17F8B18-A33E-4B74-A6C5-3F4C9A5C5101}">
      <dsp:nvSpPr>
        <dsp:cNvPr id="0" name=""/>
        <dsp:cNvSpPr/>
      </dsp:nvSpPr>
      <dsp:spPr>
        <a:xfrm>
          <a:off x="0" y="0"/>
          <a:ext cx="4598898" cy="24015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endParaRPr lang="el-GR" sz="2400" b="1" kern="1200"/>
        </a:p>
        <a:p>
          <a:pPr marL="0" lvl="0" indent="0" algn="l" defTabSz="1066800">
            <a:lnSpc>
              <a:spcPct val="90000"/>
            </a:lnSpc>
            <a:spcBef>
              <a:spcPct val="0"/>
            </a:spcBef>
            <a:spcAft>
              <a:spcPct val="35000"/>
            </a:spcAft>
            <a:buNone/>
          </a:pPr>
          <a:r>
            <a:rPr lang="en-US" sz="2400" b="1" kern="1200"/>
            <a:t>3.1 </a:t>
          </a:r>
          <a:r>
            <a:rPr lang="el-GR" sz="2400" b="1" kern="1200"/>
            <a:t>Απογραφικό Δελτίο Εισόδου </a:t>
          </a:r>
        </a:p>
        <a:p>
          <a:pPr marL="0" lvl="0" indent="0" algn="l" defTabSz="1066800">
            <a:lnSpc>
              <a:spcPct val="90000"/>
            </a:lnSpc>
            <a:spcBef>
              <a:spcPct val="0"/>
            </a:spcBef>
            <a:spcAft>
              <a:spcPct val="35000"/>
            </a:spcAft>
            <a:buNone/>
          </a:pPr>
          <a:r>
            <a:rPr lang="el-GR" sz="2400" b="1" kern="1200"/>
            <a:t>+ ΕΡΓΑΝΗ Ε3.5 Έναρξης </a:t>
          </a:r>
          <a:r>
            <a:rPr lang="el-GR" sz="2400" b="0" kern="1200"/>
            <a:t>(εκδίδεται από τον λογιστή του Φορέα)</a:t>
          </a:r>
          <a:endParaRPr lang="en-US" sz="2400" b="0" kern="1200"/>
        </a:p>
      </dsp:txBody>
      <dsp:txXfrm>
        <a:off x="0" y="0"/>
        <a:ext cx="4598898" cy="2401580"/>
      </dsp:txXfrm>
    </dsp:sp>
    <dsp:sp modelId="{8F0E7BCF-7D0C-4DB8-B738-16CBB882E18E}">
      <dsp:nvSpPr>
        <dsp:cNvPr id="0" name=""/>
        <dsp:cNvSpPr/>
      </dsp:nvSpPr>
      <dsp:spPr>
        <a:xfrm>
          <a:off x="0" y="2401580"/>
          <a:ext cx="4598898" cy="0"/>
        </a:xfrm>
        <a:prstGeom prst="lin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F800DED-ABEB-45BD-84E1-A1D735C21D67}">
      <dsp:nvSpPr>
        <dsp:cNvPr id="0" name=""/>
        <dsp:cNvSpPr/>
      </dsp:nvSpPr>
      <dsp:spPr>
        <a:xfrm>
          <a:off x="0" y="2401580"/>
          <a:ext cx="4598898" cy="24015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endParaRPr lang="el-GR" sz="2400" kern="1200"/>
        </a:p>
        <a:p>
          <a:pPr marL="0" lvl="0" indent="0" algn="l" defTabSz="1066800">
            <a:lnSpc>
              <a:spcPct val="90000"/>
            </a:lnSpc>
            <a:spcBef>
              <a:spcPct val="0"/>
            </a:spcBef>
            <a:spcAft>
              <a:spcPct val="35000"/>
            </a:spcAft>
            <a:buNone/>
          </a:pPr>
          <a:r>
            <a:rPr lang="el-GR" sz="2400" kern="1200"/>
            <a:t>Συμπληρώνεται από τον φοιτητή με την </a:t>
          </a:r>
          <a:r>
            <a:rPr lang="el-GR" sz="2400" b="1" kern="1200"/>
            <a:t>ΕΝΑΡΞΗ</a:t>
          </a:r>
          <a:r>
            <a:rPr lang="el-GR" sz="2400" kern="1200"/>
            <a:t> (</a:t>
          </a:r>
          <a:r>
            <a:rPr lang="el-GR" sz="2400" b="1" kern="1200"/>
            <a:t>όχι νωρίτερα</a:t>
          </a:r>
          <a:r>
            <a:rPr lang="el-GR" sz="2400" kern="1200"/>
            <a:t>) της Πρακτικής του Άσκησης.</a:t>
          </a:r>
        </a:p>
        <a:p>
          <a:pPr marL="0" lvl="0" indent="0" algn="l" defTabSz="1066800">
            <a:lnSpc>
              <a:spcPct val="90000"/>
            </a:lnSpc>
            <a:spcBef>
              <a:spcPct val="0"/>
            </a:spcBef>
            <a:spcAft>
              <a:spcPct val="35000"/>
            </a:spcAft>
            <a:buNone/>
          </a:pPr>
          <a:r>
            <a:rPr lang="el-GR" sz="2400" kern="1200">
              <a:hlinkClick xmlns:r="http://schemas.openxmlformats.org/officeDocument/2006/relationships" r:id="rId1"/>
            </a:rPr>
            <a:t>Οδηγίες</a:t>
          </a:r>
          <a:r>
            <a:rPr lang="el-GR" sz="2400" kern="1200"/>
            <a:t> υπάρχουν στο </a:t>
          </a:r>
          <a:r>
            <a:rPr lang="en-US" sz="2400" kern="1200"/>
            <a:t>site </a:t>
          </a:r>
          <a:r>
            <a:rPr lang="el-GR" sz="2400" kern="1200"/>
            <a:t>της ΠΑ.</a:t>
          </a:r>
        </a:p>
      </dsp:txBody>
      <dsp:txXfrm>
        <a:off x="0" y="2401580"/>
        <a:ext cx="4598898" cy="240158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C63154-72DF-4138-87B0-EDA8F3846E4D}">
      <dsp:nvSpPr>
        <dsp:cNvPr id="0" name=""/>
        <dsp:cNvSpPr/>
      </dsp:nvSpPr>
      <dsp:spPr>
        <a:xfrm>
          <a:off x="0" y="2261"/>
          <a:ext cx="4047928"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1">
          <a:scrgbClr r="0" g="0" b="0"/>
        </a:lnRef>
        <a:fillRef idx="3">
          <a:scrgbClr r="0" g="0" b="0"/>
        </a:fillRef>
        <a:effectRef idx="3">
          <a:scrgbClr r="0" g="0" b="0"/>
        </a:effectRef>
        <a:fontRef idx="minor">
          <a:schemeClr val="lt1"/>
        </a:fontRef>
      </dsp:style>
    </dsp:sp>
    <dsp:sp modelId="{48133797-ED00-4BBB-B998-841902346E72}">
      <dsp:nvSpPr>
        <dsp:cNvPr id="0" name=""/>
        <dsp:cNvSpPr/>
      </dsp:nvSpPr>
      <dsp:spPr>
        <a:xfrm>
          <a:off x="0" y="2261"/>
          <a:ext cx="4047928" cy="15421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endParaRPr lang="el-GR" sz="2200" b="1" kern="1200"/>
        </a:p>
        <a:p>
          <a:pPr marL="0" lvl="0" indent="0" algn="l" defTabSz="977900">
            <a:lnSpc>
              <a:spcPct val="90000"/>
            </a:lnSpc>
            <a:spcBef>
              <a:spcPct val="0"/>
            </a:spcBef>
            <a:spcAft>
              <a:spcPct val="35000"/>
            </a:spcAft>
            <a:buNone/>
          </a:pPr>
          <a:r>
            <a:rPr lang="el-GR" sz="2200" b="1" kern="1200"/>
            <a:t>3.2 Απογραφικό Δελτίο Εξόδου + ΕΡΓΑΝΗ Ε3.5 Λήξης </a:t>
          </a:r>
          <a:r>
            <a:rPr lang="el-GR" sz="2200" b="0" kern="1200"/>
            <a:t>(εκδίδεται από τον λογιστή του Φορέα)</a:t>
          </a:r>
          <a:endParaRPr lang="en-US" sz="2200" b="1" kern="1200"/>
        </a:p>
      </dsp:txBody>
      <dsp:txXfrm>
        <a:off x="0" y="2261"/>
        <a:ext cx="4047928" cy="1542191"/>
      </dsp:txXfrm>
    </dsp:sp>
    <dsp:sp modelId="{95904E55-03E2-4756-A5CC-86B155A0C4A1}">
      <dsp:nvSpPr>
        <dsp:cNvPr id="0" name=""/>
        <dsp:cNvSpPr/>
      </dsp:nvSpPr>
      <dsp:spPr>
        <a:xfrm>
          <a:off x="0" y="1544452"/>
          <a:ext cx="4047928"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1">
          <a:scrgbClr r="0" g="0" b="0"/>
        </a:lnRef>
        <a:fillRef idx="3">
          <a:scrgbClr r="0" g="0" b="0"/>
        </a:fillRef>
        <a:effectRef idx="3">
          <a:scrgbClr r="0" g="0" b="0"/>
        </a:effectRef>
        <a:fontRef idx="minor">
          <a:schemeClr val="lt1"/>
        </a:fontRef>
      </dsp:style>
    </dsp:sp>
    <dsp:sp modelId="{494232C8-0E40-41A3-B035-E5390EB608C3}">
      <dsp:nvSpPr>
        <dsp:cNvPr id="0" name=""/>
        <dsp:cNvSpPr/>
      </dsp:nvSpPr>
      <dsp:spPr>
        <a:xfrm>
          <a:off x="0" y="1544452"/>
          <a:ext cx="4047928" cy="15421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endParaRPr lang="el-GR" sz="2200" b="1" kern="1200"/>
        </a:p>
        <a:p>
          <a:pPr marL="0" lvl="0" indent="0" algn="l" defTabSz="977900">
            <a:lnSpc>
              <a:spcPct val="90000"/>
            </a:lnSpc>
            <a:spcBef>
              <a:spcPct val="0"/>
            </a:spcBef>
            <a:spcAft>
              <a:spcPct val="35000"/>
            </a:spcAft>
            <a:buNone/>
          </a:pPr>
          <a:r>
            <a:rPr lang="el-GR" sz="2200" b="1" kern="1200"/>
            <a:t>3.3 Αποτίμηση – Αξιολόγηση </a:t>
          </a:r>
          <a:endParaRPr lang="en-US" sz="2200" b="1" kern="1200"/>
        </a:p>
      </dsp:txBody>
      <dsp:txXfrm>
        <a:off x="0" y="1544452"/>
        <a:ext cx="4047928" cy="1542191"/>
      </dsp:txXfrm>
    </dsp:sp>
    <dsp:sp modelId="{4277AD34-32A8-4A3F-8D5E-3372EB95FF08}">
      <dsp:nvSpPr>
        <dsp:cNvPr id="0" name=""/>
        <dsp:cNvSpPr/>
      </dsp:nvSpPr>
      <dsp:spPr>
        <a:xfrm>
          <a:off x="0" y="3086644"/>
          <a:ext cx="4047928"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1">
          <a:scrgbClr r="0" g="0" b="0"/>
        </a:lnRef>
        <a:fillRef idx="3">
          <a:scrgbClr r="0" g="0" b="0"/>
        </a:fillRef>
        <a:effectRef idx="3">
          <a:scrgbClr r="0" g="0" b="0"/>
        </a:effectRef>
        <a:fontRef idx="minor">
          <a:schemeClr val="lt1"/>
        </a:fontRef>
      </dsp:style>
    </dsp:sp>
    <dsp:sp modelId="{8D5275F1-B627-4742-B7B5-DEDA2BAE030A}">
      <dsp:nvSpPr>
        <dsp:cNvPr id="0" name=""/>
        <dsp:cNvSpPr/>
      </dsp:nvSpPr>
      <dsp:spPr>
        <a:xfrm>
          <a:off x="0" y="3086644"/>
          <a:ext cx="4047928" cy="15421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l-GR" sz="2000" kern="1200"/>
            <a:t>Συμπληρώνονται από τον φοιτητή </a:t>
          </a:r>
          <a:r>
            <a:rPr lang="el-GR" sz="2000" b="1" kern="1200"/>
            <a:t>ΜΕΤΑ</a:t>
          </a:r>
          <a:r>
            <a:rPr lang="el-GR" sz="2000" kern="1200"/>
            <a:t> την λήξη (</a:t>
          </a:r>
          <a:r>
            <a:rPr lang="el-GR" sz="2000" b="1" kern="1200"/>
            <a:t>όχι νωρίτερα</a:t>
          </a:r>
          <a:r>
            <a:rPr lang="el-GR" sz="2000" kern="1200"/>
            <a:t>) της ΠΑ.</a:t>
          </a:r>
        </a:p>
        <a:p>
          <a:pPr marL="0" lvl="0" indent="0" algn="l" defTabSz="889000">
            <a:lnSpc>
              <a:spcPct val="90000"/>
            </a:lnSpc>
            <a:spcBef>
              <a:spcPct val="0"/>
            </a:spcBef>
            <a:spcAft>
              <a:spcPct val="35000"/>
            </a:spcAft>
            <a:buNone/>
          </a:pPr>
          <a:r>
            <a:rPr lang="el-GR" sz="2000" kern="1200">
              <a:hlinkClick xmlns:r="http://schemas.openxmlformats.org/officeDocument/2006/relationships" r:id="rId1"/>
            </a:rPr>
            <a:t>Οδηγίες</a:t>
          </a:r>
          <a:r>
            <a:rPr lang="el-GR" sz="2000" kern="1200"/>
            <a:t> στο </a:t>
          </a:r>
          <a:r>
            <a:rPr lang="en-US" sz="2000" kern="1200"/>
            <a:t>site.</a:t>
          </a:r>
        </a:p>
      </dsp:txBody>
      <dsp:txXfrm>
        <a:off x="0" y="3086644"/>
        <a:ext cx="4047928" cy="1542191"/>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920B53-53E6-49BE-AB55-A6710ED12262}">
      <dsp:nvSpPr>
        <dsp:cNvPr id="0" name=""/>
        <dsp:cNvSpPr/>
      </dsp:nvSpPr>
      <dsp:spPr>
        <a:xfrm>
          <a:off x="0" y="1850"/>
          <a:ext cx="7561007" cy="0"/>
        </a:xfrm>
        <a:prstGeom prst="line">
          <a:avLst/>
        </a:prstGeom>
        <a:gradFill rotWithShape="0">
          <a:gsLst>
            <a:gs pos="0">
              <a:schemeClr val="accent5">
                <a:hueOff val="0"/>
                <a:satOff val="0"/>
                <a:lumOff val="0"/>
                <a:alphaOff val="0"/>
                <a:tint val="100000"/>
                <a:shade val="100000"/>
                <a:satMod val="130000"/>
              </a:schemeClr>
            </a:gs>
            <a:gs pos="100000">
              <a:schemeClr val="accent5">
                <a:hueOff val="0"/>
                <a:satOff val="0"/>
                <a:lumOff val="0"/>
                <a:alphaOff val="0"/>
                <a:tint val="50000"/>
                <a:shade val="100000"/>
                <a:satMod val="350000"/>
              </a:schemeClr>
            </a:gs>
          </a:gsLst>
          <a:lin ang="16200000" scaled="0"/>
        </a:gradFill>
        <a:ln w="9525" cap="flat" cmpd="sng" algn="ctr">
          <a:solidFill>
            <a:schemeClr val="accent5">
              <a:hueOff val="0"/>
              <a:satOff val="0"/>
              <a:lumOff val="0"/>
              <a:alphaOff val="0"/>
            </a:schemeClr>
          </a:solidFill>
          <a:prstDash val="soli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1">
          <a:scrgbClr r="0" g="0" b="0"/>
        </a:lnRef>
        <a:fillRef idx="3">
          <a:scrgbClr r="0" g="0" b="0"/>
        </a:fillRef>
        <a:effectRef idx="3">
          <a:scrgbClr r="0" g="0" b="0"/>
        </a:effectRef>
        <a:fontRef idx="minor">
          <a:schemeClr val="lt1"/>
        </a:fontRef>
      </dsp:style>
    </dsp:sp>
    <dsp:sp modelId="{A7925F47-C57E-4B28-8060-3320D185517E}">
      <dsp:nvSpPr>
        <dsp:cNvPr id="0" name=""/>
        <dsp:cNvSpPr/>
      </dsp:nvSpPr>
      <dsp:spPr bwMode="white">
        <a:xfrm>
          <a:off x="0" y="1850"/>
          <a:ext cx="7561007" cy="12619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ctr" defTabSz="577850">
            <a:lnSpc>
              <a:spcPct val="100000"/>
            </a:lnSpc>
            <a:spcBef>
              <a:spcPct val="0"/>
            </a:spcBef>
            <a:spcAft>
              <a:spcPct val="35000"/>
            </a:spcAft>
            <a:buFont typeface="Arial" panose="020B0604020202020204" pitchFamily="34" charset="0"/>
            <a:buNone/>
          </a:pPr>
          <a:r>
            <a:rPr lang="el-GR" sz="1300" b="0" i="0" kern="1200"/>
            <a:t>Ο </a:t>
          </a:r>
          <a:r>
            <a:rPr lang="el-GR" sz="1300" b="1" i="0" kern="1200"/>
            <a:t>νόμιμος εκπρόσωπος</a:t>
          </a:r>
          <a:r>
            <a:rPr lang="el-GR" sz="1300" b="0" i="0" kern="1200"/>
            <a:t> του φορέα θα λάβει με email τη </a:t>
          </a:r>
          <a:r>
            <a:rPr lang="el-GR" sz="1300" b="1" i="0" kern="1200"/>
            <a:t>Βεβαίωση Πρακτικής</a:t>
          </a:r>
          <a:r>
            <a:rPr lang="el-GR" sz="1300" b="0" i="0" kern="1200"/>
            <a:t>, την οποία θα πρέπει να υπογράψει ψηφιακά (όπως έγινε και με τις συμβάσεις). Το email θα σταλεί </a:t>
          </a:r>
          <a:r>
            <a:rPr lang="el-GR" sz="1300" b="1" i="0" kern="1200"/>
            <a:t>ΜΕΤΑ ΤΗΝ ΟΛΟΚΛΗΡΩΣΗ ΤΗΣ ΠΑ</a:t>
          </a:r>
          <a:r>
            <a:rPr lang="el-GR" sz="1300" b="0" i="0" kern="1200"/>
            <a:t>, στην διεύθυνση που είχε δηλωθεί στην αρχή (εκεί όπου στάλθηκε και η σύμβαση). </a:t>
          </a:r>
        </a:p>
        <a:p>
          <a:pPr marL="0" lvl="0" indent="0" algn="ctr" defTabSz="577850">
            <a:lnSpc>
              <a:spcPct val="100000"/>
            </a:lnSpc>
            <a:spcBef>
              <a:spcPct val="0"/>
            </a:spcBef>
            <a:spcAft>
              <a:spcPct val="35000"/>
            </a:spcAft>
            <a:buFont typeface="Arial" panose="020B0604020202020204" pitchFamily="34" charset="0"/>
            <a:buNone/>
          </a:pPr>
          <a:r>
            <a:rPr lang="el-GR" sz="1300" b="0" i="0" kern="1200"/>
            <a:t>(ο φοιτητής δεν έχει καμία υποχρέωση στο συγκεκριμένο βήμα)</a:t>
          </a:r>
          <a:endParaRPr sz="1300" kern="1200"/>
        </a:p>
      </dsp:txBody>
      <dsp:txXfrm>
        <a:off x="0" y="1850"/>
        <a:ext cx="7561007" cy="1261939"/>
      </dsp:txXfrm>
    </dsp:sp>
    <dsp:sp modelId="{F5834E60-AC30-41D2-B5FF-EE31F40EAA3A}">
      <dsp:nvSpPr>
        <dsp:cNvPr id="0" name=""/>
        <dsp:cNvSpPr/>
      </dsp:nvSpPr>
      <dsp:spPr>
        <a:xfrm>
          <a:off x="0" y="1263790"/>
          <a:ext cx="7561007" cy="0"/>
        </a:xfrm>
        <a:prstGeom prst="line">
          <a:avLst/>
        </a:prstGeom>
        <a:gradFill rotWithShape="0">
          <a:gsLst>
            <a:gs pos="0">
              <a:schemeClr val="accent5">
                <a:hueOff val="-4966938"/>
                <a:satOff val="19906"/>
                <a:lumOff val="4314"/>
                <a:alphaOff val="0"/>
                <a:tint val="100000"/>
                <a:shade val="100000"/>
                <a:satMod val="130000"/>
              </a:schemeClr>
            </a:gs>
            <a:gs pos="100000">
              <a:schemeClr val="accent5">
                <a:hueOff val="-4966938"/>
                <a:satOff val="19906"/>
                <a:lumOff val="4314"/>
                <a:alphaOff val="0"/>
                <a:tint val="50000"/>
                <a:shade val="100000"/>
                <a:satMod val="350000"/>
              </a:schemeClr>
            </a:gs>
          </a:gsLst>
          <a:lin ang="16200000" scaled="0"/>
        </a:gradFill>
        <a:ln w="9525" cap="flat" cmpd="sng" algn="ctr">
          <a:solidFill>
            <a:schemeClr val="accent5">
              <a:hueOff val="-4966938"/>
              <a:satOff val="19906"/>
              <a:lumOff val="4314"/>
              <a:alphaOff val="0"/>
            </a:schemeClr>
          </a:solidFill>
          <a:prstDash val="soli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1">
          <a:scrgbClr r="0" g="0" b="0"/>
        </a:lnRef>
        <a:fillRef idx="3">
          <a:scrgbClr r="0" g="0" b="0"/>
        </a:fillRef>
        <a:effectRef idx="3">
          <a:scrgbClr r="0" g="0" b="0"/>
        </a:effectRef>
        <a:fontRef idx="minor">
          <a:schemeClr val="lt1"/>
        </a:fontRef>
      </dsp:style>
    </dsp:sp>
    <dsp:sp modelId="{6D30E56B-A5C6-4C0D-BA7E-D7F4D41CEDFB}">
      <dsp:nvSpPr>
        <dsp:cNvPr id="0" name=""/>
        <dsp:cNvSpPr/>
      </dsp:nvSpPr>
      <dsp:spPr bwMode="white">
        <a:xfrm>
          <a:off x="0" y="1263790"/>
          <a:ext cx="7561007" cy="12619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ctr" defTabSz="577850">
            <a:lnSpc>
              <a:spcPct val="90000"/>
            </a:lnSpc>
            <a:spcBef>
              <a:spcPct val="0"/>
            </a:spcBef>
            <a:spcAft>
              <a:spcPct val="35000"/>
            </a:spcAft>
            <a:buNone/>
          </a:pPr>
          <a:endParaRPr lang="el-GR" sz="1300" b="0" i="0" kern="1200"/>
        </a:p>
        <a:p>
          <a:pPr marL="0" lvl="0" indent="0" algn="ctr" defTabSz="577850">
            <a:lnSpc>
              <a:spcPct val="90000"/>
            </a:lnSpc>
            <a:spcBef>
              <a:spcPct val="0"/>
            </a:spcBef>
            <a:spcAft>
              <a:spcPct val="35000"/>
            </a:spcAft>
            <a:buNone/>
          </a:pPr>
          <a:r>
            <a:rPr lang="el-GR" sz="1300" b="0" i="0" kern="1200"/>
            <a:t>Ο </a:t>
          </a:r>
          <a:r>
            <a:rPr lang="el-GR" sz="1300" b="1" i="0" kern="1200"/>
            <a:t>επόπτης</a:t>
          </a:r>
          <a:r>
            <a:rPr lang="el-GR" sz="1300" b="0" i="0" kern="1200"/>
            <a:t> στον Φορέα θα λάβει με email έναν σύνδεσμο (Microsoft </a:t>
          </a:r>
          <a:r>
            <a:rPr lang="el-GR" sz="1300" b="0" i="0" kern="1200" err="1"/>
            <a:t>Forms</a:t>
          </a:r>
          <a:r>
            <a:rPr lang="el-GR" sz="1300" b="0" i="0" kern="1200"/>
            <a:t>) για να συμπληρώσει το σχετικό </a:t>
          </a:r>
          <a:r>
            <a:rPr lang="el-GR" sz="1300" b="1" i="0" kern="1200"/>
            <a:t>ερωτηματολόγιο</a:t>
          </a:r>
          <a:r>
            <a:rPr lang="el-GR" sz="1300" b="0" i="0" kern="1200"/>
            <a:t>. </a:t>
          </a:r>
        </a:p>
        <a:p>
          <a:pPr marL="0" lvl="0" indent="0" algn="ctr" defTabSz="577850">
            <a:lnSpc>
              <a:spcPct val="90000"/>
            </a:lnSpc>
            <a:spcBef>
              <a:spcPct val="0"/>
            </a:spcBef>
            <a:spcAft>
              <a:spcPct val="35000"/>
            </a:spcAft>
            <a:buNone/>
          </a:pPr>
          <a:r>
            <a:rPr lang="el-GR" sz="1300" b="0" i="0" kern="1200"/>
            <a:t>(ο φοιτητής δεν έχει καμία υποχρέωση στο συγκεκριμένο βήμα)</a:t>
          </a:r>
        </a:p>
      </dsp:txBody>
      <dsp:txXfrm>
        <a:off x="0" y="1263790"/>
        <a:ext cx="7561007" cy="1261939"/>
      </dsp:txXfrm>
    </dsp:sp>
    <dsp:sp modelId="{D9DC3933-110A-4F08-91B7-BEBA40926DE1}">
      <dsp:nvSpPr>
        <dsp:cNvPr id="0" name=""/>
        <dsp:cNvSpPr/>
      </dsp:nvSpPr>
      <dsp:spPr>
        <a:xfrm>
          <a:off x="0" y="2525729"/>
          <a:ext cx="7561007" cy="0"/>
        </a:xfrm>
        <a:prstGeom prst="line">
          <a:avLst/>
        </a:prstGeom>
        <a:gradFill rotWithShape="0">
          <a:gsLst>
            <a:gs pos="0">
              <a:schemeClr val="accent5">
                <a:hueOff val="-9933876"/>
                <a:satOff val="39811"/>
                <a:lumOff val="8628"/>
                <a:alphaOff val="0"/>
                <a:tint val="100000"/>
                <a:shade val="100000"/>
                <a:satMod val="130000"/>
              </a:schemeClr>
            </a:gs>
            <a:gs pos="100000">
              <a:schemeClr val="accent5">
                <a:hueOff val="-9933876"/>
                <a:satOff val="39811"/>
                <a:lumOff val="8628"/>
                <a:alphaOff val="0"/>
                <a:tint val="50000"/>
                <a:shade val="100000"/>
                <a:satMod val="350000"/>
              </a:schemeClr>
            </a:gs>
          </a:gsLst>
          <a:lin ang="16200000" scaled="0"/>
        </a:gradFill>
        <a:ln w="9525" cap="flat" cmpd="sng" algn="ctr">
          <a:solidFill>
            <a:schemeClr val="accent5">
              <a:hueOff val="-9933876"/>
              <a:satOff val="39811"/>
              <a:lumOff val="8628"/>
              <a:alphaOff val="0"/>
            </a:schemeClr>
          </a:solidFill>
          <a:prstDash val="soli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1">
          <a:scrgbClr r="0" g="0" b="0"/>
        </a:lnRef>
        <a:fillRef idx="3">
          <a:scrgbClr r="0" g="0" b="0"/>
        </a:fillRef>
        <a:effectRef idx="3">
          <a:scrgbClr r="0" g="0" b="0"/>
        </a:effectRef>
        <a:fontRef idx="minor">
          <a:schemeClr val="lt1"/>
        </a:fontRef>
      </dsp:style>
    </dsp:sp>
    <dsp:sp modelId="{CE309511-D608-42F1-BA0D-5F4489AB8BBB}">
      <dsp:nvSpPr>
        <dsp:cNvPr id="0" name=""/>
        <dsp:cNvSpPr/>
      </dsp:nvSpPr>
      <dsp:spPr bwMode="white">
        <a:xfrm>
          <a:off x="0" y="2525729"/>
          <a:ext cx="7561007" cy="12619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endParaRPr lang="el-GR" sz="1300" b="0" i="0" kern="1200"/>
        </a:p>
        <a:p>
          <a:pPr marL="0" lvl="0" indent="0" algn="ctr" defTabSz="577850">
            <a:lnSpc>
              <a:spcPct val="90000"/>
            </a:lnSpc>
            <a:spcBef>
              <a:spcPct val="0"/>
            </a:spcBef>
            <a:spcAft>
              <a:spcPct val="35000"/>
            </a:spcAft>
            <a:buNone/>
          </a:pPr>
          <a:r>
            <a:rPr lang="el-GR" sz="1300" b="0" i="0" kern="1200"/>
            <a:t>Με την ολοκλήρωση των παραπάνω βημάτων, η πρακτική σας θεωρείται</a:t>
          </a:r>
        </a:p>
        <a:p>
          <a:pPr marL="0" lvl="0" indent="0" algn="ctr" defTabSz="577850">
            <a:lnSpc>
              <a:spcPct val="90000"/>
            </a:lnSpc>
            <a:spcBef>
              <a:spcPct val="0"/>
            </a:spcBef>
            <a:spcAft>
              <a:spcPct val="35000"/>
            </a:spcAft>
            <a:buNone/>
          </a:pPr>
          <a:r>
            <a:rPr lang="el-GR" sz="1300" b="0" i="0" kern="1200"/>
            <a:t> </a:t>
          </a:r>
          <a:r>
            <a:rPr lang="el-GR" sz="1300" b="1" i="0" kern="1200"/>
            <a:t>ΟΛΟΚΛΗΡΩΜΕΝΗ.</a:t>
          </a:r>
          <a:endParaRPr lang="en-US" sz="1300" b="1" kern="1200"/>
        </a:p>
      </dsp:txBody>
      <dsp:txXfrm>
        <a:off x="0" y="2525729"/>
        <a:ext cx="7561007" cy="1261939"/>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5400CC-5296-4FC2-B326-29DB2C1F2512}">
      <dsp:nvSpPr>
        <dsp:cNvPr id="0" name=""/>
        <dsp:cNvSpPr/>
      </dsp:nvSpPr>
      <dsp:spPr>
        <a:xfrm>
          <a:off x="28912" y="1305465"/>
          <a:ext cx="4188003" cy="2621525"/>
        </a:xfrm>
        <a:prstGeom prst="roundRect">
          <a:avLst>
            <a:gd name="adj" fmla="val 10000"/>
          </a:avLst>
        </a:prstGeom>
        <a:solidFill>
          <a:schemeClr val="lt1">
            <a:alpha val="90000"/>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3825" tIns="123825" rIns="123825" bIns="123825" numCol="1" spcCol="1270" anchor="t" anchorCtr="0">
          <a:noAutofit/>
        </a:bodyPr>
        <a:lstStyle/>
        <a:p>
          <a:pPr marL="171450" lvl="1" indent="-171450" algn="l" defTabSz="800100">
            <a:lnSpc>
              <a:spcPct val="90000"/>
            </a:lnSpc>
            <a:spcBef>
              <a:spcPct val="0"/>
            </a:spcBef>
            <a:spcAft>
              <a:spcPct val="15000"/>
            </a:spcAft>
            <a:buClr>
              <a:srgbClr val="000000"/>
            </a:buClr>
            <a:buSzPts val="1400"/>
            <a:buChar char="•"/>
          </a:pPr>
          <a:r>
            <a:rPr lang="el-GR" sz="1800" kern="1200">
              <a:solidFill>
                <a:schemeClr val="dk1"/>
              </a:solidFill>
              <a:ea typeface="Corbel" panose="020B0503020204020204"/>
              <a:cs typeface="Corbel" panose="020B0503020204020204"/>
              <a:sym typeface="Corbel" panose="020B0503020204020204"/>
            </a:rPr>
            <a:t>Για οποιαδήποτε απορία επικοινωνείτε με το Γραφείο Αρωγής Χρηστών ΑΤΛΑ</a:t>
          </a:r>
          <a:endParaRPr lang="el-GR" sz="1800" kern="1200"/>
        </a:p>
        <a:p>
          <a:pPr marL="171450" lvl="1" indent="-171450" algn="l" defTabSz="800100">
            <a:lnSpc>
              <a:spcPct val="90000"/>
            </a:lnSpc>
            <a:spcBef>
              <a:spcPct val="0"/>
            </a:spcBef>
            <a:spcAft>
              <a:spcPct val="15000"/>
            </a:spcAft>
            <a:buClr>
              <a:srgbClr val="000000"/>
            </a:buClr>
            <a:buSzPts val="1400"/>
            <a:buChar char="•"/>
          </a:pPr>
          <a:endParaRPr lang="el-GR" sz="1800" kern="1200"/>
        </a:p>
        <a:p>
          <a:pPr marL="171450" lvl="1" indent="-171450" algn="l" defTabSz="800100">
            <a:lnSpc>
              <a:spcPct val="90000"/>
            </a:lnSpc>
            <a:spcBef>
              <a:spcPct val="0"/>
            </a:spcBef>
            <a:spcAft>
              <a:spcPct val="15000"/>
            </a:spcAft>
            <a:buChar char="•"/>
          </a:pPr>
          <a:r>
            <a:rPr lang="el-GR" sz="1800" kern="1200">
              <a:solidFill>
                <a:schemeClr val="dk1"/>
              </a:solidFill>
              <a:ea typeface="Corbel" panose="020B0503020204020204"/>
              <a:cs typeface="Corbel" panose="020B0503020204020204"/>
              <a:sym typeface="Corbel" panose="020B0503020204020204"/>
            </a:rPr>
            <a:t>Τηλέφωνο: </a:t>
          </a:r>
          <a:r>
            <a:rPr lang="el-GR" sz="1800" b="1" kern="1200">
              <a:solidFill>
                <a:schemeClr val="dk1"/>
              </a:solidFill>
              <a:ea typeface="Corbel" panose="020B0503020204020204"/>
              <a:cs typeface="Corbel" panose="020B0503020204020204"/>
              <a:sym typeface="Corbel" panose="020B0503020204020204"/>
            </a:rPr>
            <a:t>215 215 7860 </a:t>
          </a:r>
          <a:endParaRPr lang="el-GR" sz="1800" b="1" kern="1200">
            <a:solidFill>
              <a:srgbClr val="000000"/>
            </a:solidFill>
            <a:ea typeface="Arial" panose="020B0604020202020204"/>
            <a:cs typeface="Arial" panose="020B0604020202020204"/>
            <a:sym typeface="Arial" panose="020B0604020202020204"/>
          </a:endParaRPr>
        </a:p>
        <a:p>
          <a:pPr marL="171450" lvl="1" indent="-171450" algn="l" defTabSz="800100">
            <a:lnSpc>
              <a:spcPct val="90000"/>
            </a:lnSpc>
            <a:spcBef>
              <a:spcPct val="0"/>
            </a:spcBef>
            <a:spcAft>
              <a:spcPct val="15000"/>
            </a:spcAft>
            <a:buChar char="•"/>
          </a:pPr>
          <a:r>
            <a:rPr lang="el-GR" sz="1800" kern="1200">
              <a:solidFill>
                <a:schemeClr val="dk1"/>
              </a:solidFill>
              <a:ea typeface="Corbel" panose="020B0503020204020204"/>
              <a:cs typeface="Corbel" panose="020B0503020204020204"/>
              <a:sym typeface="Corbel" panose="020B0503020204020204"/>
            </a:rPr>
            <a:t>Email: </a:t>
          </a:r>
          <a:r>
            <a:rPr lang="el-GR" sz="1800" kern="1200">
              <a:solidFill>
                <a:schemeClr val="dk1"/>
              </a:solidFill>
              <a:ea typeface="Corbel" panose="020B0503020204020204"/>
              <a:cs typeface="Corbel" panose="020B0503020204020204"/>
              <a:sym typeface="Corbel" panose="020B0503020204020204"/>
              <a:hlinkClick xmlns:r="http://schemas.openxmlformats.org/officeDocument/2006/relationships" r:id="rId1"/>
            </a:rPr>
            <a:t>helpdesk@atlas.grnet.gr</a:t>
          </a:r>
          <a:endParaRPr lang="el-GR" sz="1800" kern="1200">
            <a:solidFill>
              <a:schemeClr val="dk1"/>
            </a:solidFill>
            <a:ea typeface="Corbel" panose="020B0503020204020204"/>
            <a:cs typeface="Corbel" panose="020B0503020204020204"/>
            <a:sym typeface="Corbel" panose="020B0503020204020204"/>
          </a:endParaRPr>
        </a:p>
        <a:p>
          <a:pPr marL="171450" lvl="1" indent="-171450" algn="l" defTabSz="800100">
            <a:lnSpc>
              <a:spcPct val="90000"/>
            </a:lnSpc>
            <a:spcBef>
              <a:spcPct val="0"/>
            </a:spcBef>
            <a:spcAft>
              <a:spcPct val="15000"/>
            </a:spcAft>
            <a:buChar char="•"/>
          </a:pPr>
          <a:r>
            <a:rPr lang="el-GR" sz="1800" kern="1200">
              <a:solidFill>
                <a:schemeClr val="dk1"/>
              </a:solidFill>
              <a:ea typeface="Corbel" panose="020B0503020204020204"/>
              <a:cs typeface="Corbel" panose="020B0503020204020204"/>
              <a:sym typeface="Corbel" panose="020B0503020204020204"/>
            </a:rPr>
            <a:t>Ώρες λειτουργίας- Δευτέρα με Παρασκευή 09:00 </a:t>
          </a:r>
          <a:r>
            <a:rPr lang="el-GR" sz="1800" kern="1200" err="1">
              <a:solidFill>
                <a:schemeClr val="dk1"/>
              </a:solidFill>
              <a:ea typeface="Corbel" panose="020B0503020204020204"/>
              <a:cs typeface="Corbel" panose="020B0503020204020204"/>
              <a:sym typeface="Corbel" panose="020B0503020204020204"/>
            </a:rPr>
            <a:t>πμ</a:t>
          </a:r>
          <a:r>
            <a:rPr lang="el-GR" sz="1800" kern="1200">
              <a:solidFill>
                <a:schemeClr val="dk1"/>
              </a:solidFill>
              <a:ea typeface="Corbel" panose="020B0503020204020204"/>
              <a:cs typeface="Corbel" panose="020B0503020204020204"/>
              <a:sym typeface="Corbel" panose="020B0503020204020204"/>
            </a:rPr>
            <a:t> - 17:00 </a:t>
          </a:r>
          <a:r>
            <a:rPr lang="el-GR" sz="1800" kern="1200" err="1">
              <a:solidFill>
                <a:schemeClr val="dk1"/>
              </a:solidFill>
              <a:ea typeface="Corbel" panose="020B0503020204020204"/>
              <a:cs typeface="Corbel" panose="020B0503020204020204"/>
              <a:sym typeface="Corbel" panose="020B0503020204020204"/>
            </a:rPr>
            <a:t>μμ</a:t>
          </a:r>
          <a:endParaRPr lang="el-GR" sz="1800" kern="1200">
            <a:solidFill>
              <a:srgbClr val="000000"/>
            </a:solidFill>
            <a:ea typeface="Arial" panose="020B0604020202020204"/>
            <a:cs typeface="Arial" panose="020B0604020202020204"/>
            <a:sym typeface="Arial" panose="020B0604020202020204"/>
          </a:endParaRPr>
        </a:p>
      </dsp:txBody>
      <dsp:txXfrm>
        <a:off x="89241" y="1365794"/>
        <a:ext cx="4067345" cy="1939112"/>
      </dsp:txXfrm>
    </dsp:sp>
    <dsp:sp modelId="{C4643B2E-52F8-413C-9E41-04A25C173B3E}">
      <dsp:nvSpPr>
        <dsp:cNvPr id="0" name=""/>
        <dsp:cNvSpPr/>
      </dsp:nvSpPr>
      <dsp:spPr>
        <a:xfrm>
          <a:off x="2373548" y="2104510"/>
          <a:ext cx="3927536" cy="3927536"/>
        </a:xfrm>
        <a:prstGeom prst="leftCircularArrow">
          <a:avLst>
            <a:gd name="adj1" fmla="val 2064"/>
            <a:gd name="adj2" fmla="val 247615"/>
            <a:gd name="adj3" fmla="val 2353528"/>
            <a:gd name="adj4" fmla="val 9354892"/>
            <a:gd name="adj5" fmla="val 2408"/>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7B1102F2-C610-470F-BBDF-2DDEE3D2E1BD}">
      <dsp:nvSpPr>
        <dsp:cNvPr id="0" name=""/>
        <dsp:cNvSpPr/>
      </dsp:nvSpPr>
      <dsp:spPr>
        <a:xfrm>
          <a:off x="1212052" y="3710333"/>
          <a:ext cx="2825255" cy="1123511"/>
        </a:xfrm>
        <a:prstGeom prst="roundRect">
          <a:avLst>
            <a:gd name="adj" fmla="val 10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l-GR" sz="2400" b="1" kern="1200"/>
            <a:t>ΔΕΝ</a:t>
          </a:r>
          <a:r>
            <a:rPr lang="el-GR" sz="2400" kern="1200"/>
            <a:t> το διαχειρίζεται το Γραφείο Π.Α</a:t>
          </a:r>
          <a:r>
            <a:rPr lang="en-US" sz="2400" kern="1200"/>
            <a:t>.</a:t>
          </a:r>
          <a:r>
            <a:rPr lang="el-GR" sz="2400" kern="1200"/>
            <a:t> </a:t>
          </a:r>
          <a:endParaRPr lang="en-US" sz="2400" kern="1200"/>
        </a:p>
      </dsp:txBody>
      <dsp:txXfrm>
        <a:off x="1244959" y="3743240"/>
        <a:ext cx="2759441" cy="1057697"/>
      </dsp:txXfrm>
    </dsp:sp>
    <dsp:sp modelId="{D746DF3E-6677-4D5E-847D-C0414ABC8152}">
      <dsp:nvSpPr>
        <dsp:cNvPr id="0" name=""/>
        <dsp:cNvSpPr/>
      </dsp:nvSpPr>
      <dsp:spPr>
        <a:xfrm>
          <a:off x="4575848" y="1193684"/>
          <a:ext cx="3969932" cy="4139756"/>
        </a:xfrm>
        <a:prstGeom prst="roundRect">
          <a:avLst>
            <a:gd name="adj" fmla="val 10000"/>
          </a:avLst>
        </a:prstGeom>
        <a:solidFill>
          <a:schemeClr val="lt1">
            <a:alpha val="90000"/>
            <a:hueOff val="0"/>
            <a:satOff val="0"/>
            <a:lumOff val="0"/>
            <a:alphaOff val="0"/>
          </a:schemeClr>
        </a:solidFill>
        <a:ln w="25400" cap="flat" cmpd="sng" algn="ctr">
          <a:solidFill>
            <a:schemeClr val="accent3">
              <a:hueOff val="11250264"/>
              <a:satOff val="-16880"/>
              <a:lumOff val="-2745"/>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3825" tIns="123825" rIns="123825" bIns="123825" numCol="1" spcCol="1270" anchor="t" anchorCtr="0">
          <a:noAutofit/>
        </a:bodyPr>
        <a:lstStyle/>
        <a:p>
          <a:pPr marL="114300" lvl="1" indent="-114300" algn="l" defTabSz="622300">
            <a:lnSpc>
              <a:spcPct val="90000"/>
            </a:lnSpc>
            <a:spcBef>
              <a:spcPct val="0"/>
            </a:spcBef>
            <a:spcAft>
              <a:spcPct val="15000"/>
            </a:spcAft>
            <a:buChar char="•"/>
          </a:pPr>
          <a:endParaRPr lang="el-GR" sz="1400" kern="1200"/>
        </a:p>
      </dsp:txBody>
      <dsp:txXfrm>
        <a:off x="4671115" y="2176041"/>
        <a:ext cx="3779398" cy="3062131"/>
      </dsp:txXfrm>
    </dsp:sp>
    <dsp:sp modelId="{02A1CD2B-3421-4500-B741-CB01A6D3826D}">
      <dsp:nvSpPr>
        <dsp:cNvPr id="0" name=""/>
        <dsp:cNvSpPr/>
      </dsp:nvSpPr>
      <dsp:spPr>
        <a:xfrm>
          <a:off x="5630496" y="236827"/>
          <a:ext cx="2825255" cy="1483821"/>
        </a:xfrm>
        <a:prstGeom prst="roundRect">
          <a:avLst>
            <a:gd name="adj" fmla="val 10000"/>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5673956" y="280287"/>
        <a:ext cx="2738335" cy="1396901"/>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848CD00-D6A7-4E18-8C93-2C19CABF6F8E}">
      <dsp:nvSpPr>
        <dsp:cNvPr id="0" name=""/>
        <dsp:cNvSpPr/>
      </dsp:nvSpPr>
      <dsp:spPr bwMode="white">
        <a:xfrm>
          <a:off x="6556" y="1205603"/>
          <a:ext cx="3919119" cy="1567647"/>
        </a:xfrm>
        <a:prstGeom prst="chevron">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marL="0" lvl="0" indent="0" algn="ctr" defTabSz="800100">
            <a:lnSpc>
              <a:spcPct val="90000"/>
            </a:lnSpc>
            <a:spcBef>
              <a:spcPct val="0"/>
            </a:spcBef>
            <a:spcAft>
              <a:spcPct val="35000"/>
            </a:spcAft>
            <a:buNone/>
          </a:pPr>
          <a:r>
            <a:rPr lang="el-GR" sz="1800" kern="1200"/>
            <a:t>Κάθε δημοσιευμένη θέση έχει και τον δικό της προσωπικό κωδικό </a:t>
          </a:r>
          <a:endParaRPr lang="en-US" sz="1800" kern="1200"/>
        </a:p>
      </dsp:txBody>
      <dsp:txXfrm>
        <a:off x="790380" y="1205603"/>
        <a:ext cx="2351472" cy="1567647"/>
      </dsp:txXfrm>
    </dsp:sp>
    <dsp:sp modelId="{13F52A37-4644-4073-95FF-773136B2FF85}">
      <dsp:nvSpPr>
        <dsp:cNvPr id="0" name=""/>
        <dsp:cNvSpPr/>
      </dsp:nvSpPr>
      <dsp:spPr bwMode="white">
        <a:xfrm>
          <a:off x="3540312" y="1217768"/>
          <a:ext cx="3919119" cy="1567647"/>
        </a:xfrm>
        <a:prstGeom prst="chevron">
          <a:avLst/>
        </a:prstGeom>
        <a:solidFill>
          <a:schemeClr val="accent4">
            <a:hueOff val="-4464770"/>
            <a:satOff val="26899"/>
            <a:lumOff val="215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8006" tIns="16002" rIns="16002" bIns="16002" numCol="1" spcCol="1270" anchor="ctr" anchorCtr="0">
          <a:noAutofit/>
        </a:bodyPr>
        <a:lstStyle/>
        <a:p>
          <a:pPr marL="0" lvl="0" indent="0" algn="ctr" defTabSz="533400">
            <a:lnSpc>
              <a:spcPct val="90000"/>
            </a:lnSpc>
            <a:spcBef>
              <a:spcPct val="0"/>
            </a:spcBef>
            <a:spcAft>
              <a:spcPct val="35000"/>
            </a:spcAft>
            <a:buNone/>
          </a:pPr>
          <a:r>
            <a:rPr lang="el-GR" sz="1200" kern="1200"/>
            <a:t>Πρόκειται για έναν 6ψήφιο αριθμό, τον οποίο πρέπει να συμπληρώσετε προσεκτικά στην Καρτέλα Πρακτικής, ώστε το Γραφείο Πρακτικής Άσκησης να εντοπίσει τη θέση στον ΑΤΛΑ και να προχωρήσει στην αντιστοίχισή σας με τον Φορέα της επιλογής σας.</a:t>
          </a:r>
          <a:endParaRPr lang="en-US" sz="1200" kern="1200"/>
        </a:p>
      </dsp:txBody>
      <dsp:txXfrm>
        <a:off x="4324136" y="1217768"/>
        <a:ext cx="2351472" cy="1567647"/>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srcNode" val="background"/>
                    <dgm:param type="dstNode" val="background2"/>
                    <dgm:param type="dim" val="1D"/>
                    <dgm:param type="endSty" val="noArr"/>
                    <dgm:param type="connRout" val="bend"/>
                    <dgm:param type="begPts" val="bCtr"/>
                    <dgm:param type="endPts" val="tCtr"/>
                    <dgm:param type="bendPt" val="end"/>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srcNode" val="background2"/>
                            <dgm:param type="dstNode" val="background3"/>
                            <dgm:param type="dim" val="1D"/>
                            <dgm:param type="endSty" val="noArr"/>
                            <dgm:param type="connRout" val="bend"/>
                            <dgm:param type="begPts" val="bCtr"/>
                            <dgm:param type="endPts" val="tCtr"/>
                            <dgm:param type="bendPt" val="end"/>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srcNode" val="background3"/>
                                        <dgm:param type="dstNode" val="background4"/>
                                        <dgm:param type="dim" val="1D"/>
                                        <dgm:param type="endSty" val="noArr"/>
                                        <dgm:param type="connRout" val="bend"/>
                                        <dgm:param type="begPts" val="bCtr"/>
                                        <dgm:param type="endPts" val="tCtr"/>
                                        <dgm:param type="bendPt" val="end"/>
                                      </dgm:alg>
                                    </dgm:if>
                                    <dgm:else name="Name26">
                                      <dgm:alg type="conn">
                                        <dgm:param type="srcNode" val="background4"/>
                                        <dgm:param type="dstNode" val="background4"/>
                                        <dgm:param type="dim" val="1D"/>
                                        <dgm:param type="endSty" val="noArr"/>
                                        <dgm:param type="connRout" val="bend"/>
                                        <dgm:param type="begPts" val="bCtr"/>
                                        <dgm:param type="endPts" val="tCtr"/>
                                        <dgm:param type="bendPt" val="end"/>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ist1#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rSet qsTypeId="urn:microsoft.com/office/officeart/2005/8/quickstyle/simple5"/>
        </dgm:pt>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nodeHorzAlign" val="l"/>
          <dgm:param type="horzAlign" val="l"/>
        </dgm:alg>
      </dgm:if>
      <dgm:else name="Name2">
        <dgm:alg type="lin">
          <dgm:param type="linDir" val="fromT"/>
          <dgm:param type="vertAlign" val="mid"/>
          <dgm:param type="nodeHorzAlign" val="r"/>
          <dgm:param typ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nodeHorzAlign" val="l"/>
              <dgm:param type="horzAlign" val="l"/>
            </dgm:alg>
          </dgm:if>
          <dgm:else name="Name6">
            <dgm:alg type="lin">
              <dgm:param type="linDir" val="fromR"/>
              <dgm:param type="nodeHorzAlign" val="r"/>
              <dgm:param typ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5#1">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bkpt" val="endCnv"/>
          <dgm:param type="contDir" val="revDir"/>
          <dgm:param type="grDir" val="tL"/>
          <dgm:param type="flowDir" val="row"/>
        </dgm:alg>
      </dgm:if>
      <dgm:else name="Name2">
        <dgm:alg type="snake">
          <dgm:param type="bkpt" val="endCnv"/>
          <dgm:param type="contDir" val="revDir"/>
          <dgm:param type="grDir" val="tR"/>
          <dgm:param type="flowDir" val="row"/>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process5#2">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bkpt" val="endCnv"/>
          <dgm:param type="contDir" val="revDir"/>
          <dgm:param type="grDir" val="tL"/>
          <dgm:param type="flowDir" val="row"/>
        </dgm:alg>
      </dgm:if>
      <dgm:else name="Name2">
        <dgm:alg type="snake">
          <dgm:param type="bkpt" val="endCnv"/>
          <dgm:param type="contDir" val="revDir"/>
          <dgm:param type="grDir" val="tR"/>
          <dgm:param type="flowDir" val="row"/>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7.xml><?xml version="1.0" encoding="utf-8"?>
<dgm:layoutDef xmlns:dgm="http://schemas.openxmlformats.org/drawingml/2006/diagram" xmlns:a="http://schemas.openxmlformats.org/drawingml/2006/main" uniqueId="urn:microsoft.com/office/officeart/2008/layout/VerticalCurvedList#1">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srcNode" val="srcNode"/>
            <dgm:param type="dstNode" val="dstNode"/>
            <dgm:param type="endSty" val="noArr"/>
            <dgm:param type="connRout" val="curve"/>
            <dgm:param type="begPts" val="ctr"/>
            <dgm:param type="endPts" val="ct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parTxRTLAlign" val="l"/>
                <dgm:param type="shpTxLTRAlignCh" val="l"/>
                <dgm:param type="shpTxRTLAlignCh" val="l"/>
              </dgm:alg>
            </dgm:if>
            <dgm:else name="Name2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parTxRTLAlign" val="l"/>
                <dgm:param type="shpTxLTRAlignCh" val="l"/>
                <dgm:param type="shpTxRTLAlignCh" val="l"/>
              </dgm:alg>
            </dgm:if>
            <dgm:else name="Name3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parTxRTLAlign" val="l"/>
                <dgm:param type="shpTxLTRAlignCh" val="l"/>
                <dgm:param type="shpTxRTLAlignCh" val="l"/>
              </dgm:alg>
            </dgm:if>
            <dgm:else name="Name3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parTxRTLAlign" val="l"/>
                <dgm:param type="shpTxLTRAlignCh" val="l"/>
                <dgm:param type="shpTxRTLAlignCh" val="l"/>
              </dgm:alg>
            </dgm:if>
            <dgm:else name="Name4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parTxRTLAlign" val="l"/>
                <dgm:param type="shpTxLTRAlignCh" val="l"/>
                <dgm:param type="shpTxRTLAlignCh" val="l"/>
              </dgm:alg>
            </dgm:if>
            <dgm:else name="Name4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parTxRTLAlign" val="l"/>
                <dgm:param type="shpTxLTRAlignCh" val="l"/>
                <dgm:param type="shpTxRTLAlignCh" val="l"/>
              </dgm:alg>
            </dgm:if>
            <dgm:else name="Name5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parTxRTLAlign" val="l"/>
                <dgm:param type="shpTxLTRAlignCh" val="l"/>
                <dgm:param type="shpTxRTLAlignCh" val="l"/>
              </dgm:alg>
            </dgm:if>
            <dgm:else name="Name5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8.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0.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2.xml><?xml version="1.0" encoding="utf-8"?>
<dgm:layoutDef xmlns:dgm="http://schemas.openxmlformats.org/drawingml/2006/diagram" xmlns:a="http://schemas.openxmlformats.org/drawingml/2006/main" uniqueId="urn:microsoft.com/office/officeart/2005/8/layout/hProcess4#1">
  <dgm:title val=""/>
  <dgm:desc val=""/>
  <dgm:catLst>
    <dgm:cat type="process"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rSet qsTypeId="urn:microsoft.com/office/officeart/2005/8/quickstyle/simple5"/>
        </dgm:pt>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composite"/>
    <dgm:shape xmlns:r="http://schemas.openxmlformats.org/officeDocument/2006/relationships" r:blip="">
      <dgm:adjLst/>
    </dgm:shape>
    <dgm:presOf/>
    <dgm:constrLst>
      <dgm:constr type="w" for="ch" forName="tSp" refType="w"/>
      <dgm:constr type="h" for="ch" forName="tSp" refType="h" fact="0.15"/>
      <dgm:constr type="l" for="ch" forName="tSp"/>
      <dgm:constr type="t" for="ch" forName="tSp"/>
      <dgm:constr type="w" for="ch" forName="bSp" refType="w"/>
      <dgm:constr type="h" for="ch" forName="bSp" refType="h" fact="0.15"/>
      <dgm:constr type="l" for="ch" forName="bSp"/>
      <dgm:constr type="t" for="ch" forName="bSp" refType="h" fact="0.85"/>
      <dgm:constr type="w" for="ch" forName="process" refType="w"/>
      <dgm:constr type="h" for="ch" forName="process" refType="h" fact="0.7"/>
      <dgm:constr type="l" for="ch" forName="process"/>
      <dgm:constr type="t" for="ch" forName="process" refType="h" fact="0.15"/>
    </dgm:constrLst>
    <dgm:ruleLst/>
    <dgm:layoutNode name="tSp">
      <dgm:alg type="sp"/>
      <dgm:shape xmlns:r="http://schemas.openxmlformats.org/officeDocument/2006/relationships" r:blip="">
        <dgm:adjLst/>
      </dgm:shape>
      <dgm:presOf/>
      <dgm:constrLst/>
      <dgm:ruleLst/>
    </dgm:layoutNode>
    <dgm:layoutNode name="bSp">
      <dgm:alg type="sp"/>
      <dgm:shape xmlns:r="http://schemas.openxmlformats.org/officeDocument/2006/relationships" r:blip="">
        <dgm:adjLst/>
      </dgm:shape>
      <dgm:presOf/>
      <dgm:constrLst/>
      <dgm:ruleLst/>
    </dgm:layoutNode>
    <dgm:layoutNode name="process">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composite1" refType="w"/>
        <dgm:constr type="w" for="ch" forName="composite2" refType="w" refFor="ch" refForName="composite1" op="equ"/>
        <dgm:constr type="h" for="ch" forName="composite1" refType="h"/>
        <dgm:constr type="h" for="ch" forName="composite2" refType="h" refFor="ch" refForName="composite1" op="equ"/>
        <dgm:constr type="primFontSz" for="des" forName="parentNode1" val="65"/>
        <dgm:constr type="primFontSz" for="des" forName="parentNode2" refType="primFontSz" refFor="des" refForName="parentNode1" op="equ"/>
        <dgm:constr type="secFontSz" for="des" forName="childNode1tx" val="65"/>
        <dgm:constr type="secFontSz" for="des" forName="childNode2tx" refType="secFontSz" refFor="des" refForName="childNode1tx" op="equ"/>
        <dgm:constr type="w" for="des" ptType="sibTrans" refType="w" refFor="ch" refForName="composite1" op="equ" fact="0.05"/>
      </dgm:constrLst>
      <dgm:ruleLst/>
      <dgm:forEach name="Name4" axis="ch" ptType="node" step="2">
        <dgm:layoutNode name="composite1">
          <dgm:alg type="composite">
            <dgm:param type="ar" val="0.943"/>
          </dgm:alg>
          <dgm:shape xmlns:r="http://schemas.openxmlformats.org/officeDocument/2006/relationships" r:blip="">
            <dgm:adjLst/>
          </dgm:shape>
          <dgm:presOf/>
          <dgm:choose name="Name5">
            <dgm:if name="Name6" func="var" arg="dir" op="equ" val="norm">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dgm:constr type="w" for="ch" forName="childNode1tx" refType="w" fact="0.9"/>
                <dgm:constr type="h" for="ch" forName="childNode1tx" refType="h" fact="0.55"/>
                <dgm:constr type="t" for="ch" forName="childNode1tx" refType="h" fact="0.15"/>
                <dgm:constr type="l" for="ch" forName="childNode1tx"/>
                <dgm:constr type="w" for="ch" forName="parentNode1" refType="w" fact="0.8"/>
                <dgm:constr type="h" for="ch" forName="parentNode1" refType="h" fact="0.3"/>
                <dgm:constr type="t" for="ch" forName="parentNode1" refType="h" fact="0.7"/>
                <dgm:constr type="l" for="ch" forName="parentNode1" refType="w" fact="0.2"/>
                <dgm:constr type="w" for="ch" forName="connSite1" refType="w" fact="0.01"/>
                <dgm:constr type="h" for="ch" forName="connSite1" refType="h" fact="0.01"/>
                <dgm:constr type="t" for="ch" forName="connSite1"/>
                <dgm:constr type="l" for="ch" forName="connSite1" refType="w" fact="0.35"/>
              </dgm:constrLst>
            </dgm:if>
            <dgm:else name="Name7">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refType="w" fact="0.1"/>
                <dgm:constr type="w" for="ch" forName="childNode1tx" refType="w" fact="0.9"/>
                <dgm:constr type="h" for="ch" forName="childNode1tx" refType="h" fact="0.55"/>
                <dgm:constr type="t" for="ch" forName="childNode1tx" refType="h" fact="0.15"/>
                <dgm:constr type="l" for="ch" forName="childNode1tx" refType="w" fact="0.1"/>
                <dgm:constr type="w" for="ch" forName="parentNode1" refType="w" fact="0.8"/>
                <dgm:constr type="h" for="ch" forName="parentNode1" refType="h" fact="0.3"/>
                <dgm:constr type="t" for="ch" forName="parentNode1" refType="h" fact="0.7"/>
                <dgm:constr type="l" for="ch" forName="parentNode1"/>
                <dgm:constr type="w" for="ch" forName="connSite1" refType="w" fact="0.01"/>
                <dgm:constr type="h" for="ch" forName="connSite1" refType="h" fact="0.01"/>
                <dgm:constr type="t" for="ch" forName="connSite1"/>
                <dgm:constr type="l" for="ch" forName="connSite1" refType="w" fact="0.65"/>
              </dgm:constrLst>
            </dgm:else>
          </dgm:choose>
          <dgm:ruleLst/>
          <dgm:layoutNode name="dummyNode1">
            <dgm:alg type="sp"/>
            <dgm:shape xmlns:r="http://schemas.openxmlformats.org/officeDocument/2006/relationships" type="rect" r:blip="" hideGeom="1">
              <dgm:adjLst/>
            </dgm:shape>
            <dgm:presOf/>
            <dgm:constrLst/>
            <dgm:ruleLst/>
          </dgm:layoutNode>
          <dgm:layoutNode name="childNode1"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1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1" styleLbl="node1">
            <dgm:varLst>
              <dgm:chMax val="1"/>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1" moveWith="childNode1">
            <dgm:alg type="sp"/>
            <dgm:shape xmlns:r="http://schemas.openxmlformats.org/officeDocument/2006/relationships" r:blip="">
              <dgm:adjLst/>
            </dgm:shape>
            <dgm:presOf/>
            <dgm:constrLst/>
            <dgm:ruleLst/>
          </dgm:layoutNode>
        </dgm:layoutNode>
        <dgm:forEach name="Name8" axis="followSib" ptType="sibTrans" cnt="1">
          <dgm:layoutNode name="Name9">
            <dgm:alg type="conn">
              <dgm:param type="srcNode" val="parentNode1"/>
              <dgm:param type="dstNode" val="connSite2"/>
              <dgm:param type="connRout" val="curve"/>
              <dgm:param type="begPts" val="bCtr"/>
              <dgm:param type="endPts" val="bCtr"/>
            </dgm:alg>
            <dgm:shape xmlns:r="http://schemas.openxmlformats.org/officeDocument/2006/relationships" type="conn" r:blip="" zOrderOff="-2">
              <dgm:adjLst/>
            </dgm:shape>
            <dgm:presOf axis="self"/>
            <dgm:choose name="Name10">
              <dgm:if name="Name11" func="var" arg="dir" op="equ" val="norm">
                <dgm:constrLst>
                  <dgm:constr type="h" refType="w" fact="0.35"/>
                  <dgm:constr type="wArH" refType="h"/>
                  <dgm:constr type="hArH" refType="h"/>
                  <dgm:constr type="connDist"/>
                  <dgm:constr type="diam" refType="connDist" fact="-1.15"/>
                  <dgm:constr type="begPad"/>
                  <dgm:constr type="endPad"/>
                </dgm:constrLst>
              </dgm:if>
              <dgm:else name="Name12">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name="Name13" axis="followSib" ptType="node" cnt="1">
          <dgm:layoutNode name="composite2">
            <dgm:alg type="composite">
              <dgm:param type="ar" val="0.943"/>
            </dgm:alg>
            <dgm:shape xmlns:r="http://schemas.openxmlformats.org/officeDocument/2006/relationships" r:blip="">
              <dgm:adjLst/>
            </dgm:shape>
            <dgm:presOf/>
            <dgm:choose name="Name14">
              <dgm:if name="Name15" func="var" arg="dir" op="equ" val="norm">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dgm:constr type="w" for="ch" forName="childNode2tx" refType="w" fact="0.9"/>
                  <dgm:constr type="h" for="ch" forName="childNode2tx" refType="h" fact="0.55"/>
                  <dgm:constr type="t" for="ch" forName="childNode2tx" refType="h" fact="0.3"/>
                  <dgm:constr type="l" for="ch" forName="childNode2tx"/>
                  <dgm:constr type="w" for="ch" forName="parentNode2" refType="w" fact="0.8"/>
                  <dgm:constr type="h" for="ch" forName="parentNode2" refType="h" fact="0.3"/>
                  <dgm:constr type="t" for="ch" forName="parentNode2"/>
                  <dgm:constr type="l" for="ch" forName="parentNode2" refType="w" fact="0.2"/>
                  <dgm:constr type="w" for="ch" forName="connSite2" refType="w" fact="0.01"/>
                  <dgm:constr type="h" for="ch" forName="connSite2" refType="h" fact="0.01"/>
                  <dgm:constr type="t" for="ch" forName="connSite2" refType="h" fact="0.99"/>
                  <dgm:constr type="l" for="ch" forName="connSite2" refType="w" fact="0.25"/>
                </dgm:constrLst>
              </dgm:if>
              <dgm:else name="Name16">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refType="w" fact="0.1"/>
                  <dgm:constr type="w" for="ch" forName="childNode2tx" refType="w" fact="0.9"/>
                  <dgm:constr type="h" for="ch" forName="childNode2tx" refType="h" fact="0.55"/>
                  <dgm:constr type="t" for="ch" forName="childNode2tx" refType="h" fact="0.3"/>
                  <dgm:constr type="l" for="ch" forName="childNode2tx" refType="w" fact="0.1"/>
                  <dgm:constr type="w" for="ch" forName="parentNode2" refType="w" fact="0.8"/>
                  <dgm:constr type="h" for="ch" forName="parentNode2" refType="h" fact="0.3"/>
                  <dgm:constr type="t" for="ch" forName="parentNode2"/>
                  <dgm:constr type="l" for="ch" forName="parentNode2"/>
                  <dgm:constr type="w" for="ch" forName="connSite2" refType="w" fact="0.01"/>
                  <dgm:constr type="h" for="ch" forName="connSite2" refType="h" fact="0.01"/>
                  <dgm:constr type="t" for="ch" forName="connSite2" refType="h" fact="0.99"/>
                  <dgm:constr type="l" for="ch" forName="connSite2" refType="w" fact="0.85"/>
                </dgm:constrLst>
              </dgm:else>
            </dgm:choose>
            <dgm:ruleLst/>
            <dgm:layoutNode name="dummyNode2">
              <dgm:alg type="sp"/>
              <dgm:shape xmlns:r="http://schemas.openxmlformats.org/officeDocument/2006/relationships" type="rect" r:blip="" hideGeom="1">
                <dgm:adjLst/>
              </dgm:shape>
              <dgm:presOf/>
              <dgm:constrLst/>
              <dgm:ruleLst/>
            </dgm:layoutNode>
            <dgm:layoutNode name="childNode2"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2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2" styleLbl="node1">
              <dgm:varLst>
                <dgm:chMax val="0"/>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2" moveWith="childNode2">
              <dgm:alg type="sp"/>
              <dgm:shape xmlns:r="http://schemas.openxmlformats.org/officeDocument/2006/relationships" r:blip="">
                <dgm:adjLst/>
              </dgm:shape>
              <dgm:presOf/>
              <dgm:constrLst/>
              <dgm:ruleLst/>
            </dgm:layoutNode>
          </dgm:layoutNode>
          <dgm:forEach name="Name17" axis="followSib" ptType="sibTrans" cnt="1">
            <dgm:layoutNode name="Name18">
              <dgm:alg type="conn">
                <dgm:param type="srcNode" val="parentNode2"/>
                <dgm:param type="dstNode" val="connSite1"/>
                <dgm:param type="connRout" val="curve"/>
                <dgm:param type="begPts" val="tCtr"/>
                <dgm:param type="endPts" val="tCtr"/>
              </dgm:alg>
              <dgm:shape xmlns:r="http://schemas.openxmlformats.org/officeDocument/2006/relationships" type="conn" r:blip="" zOrderOff="-2">
                <dgm:adjLst/>
              </dgm:shape>
              <dgm:presOf axis="self"/>
              <dgm:choose name="Name19">
                <dgm:if name="Name20" func="var" arg="dir" op="equ" val="norm">
                  <dgm:constrLst>
                    <dgm:constr type="h" refType="w" fact="0.35"/>
                    <dgm:constr type="wArH" refType="h"/>
                    <dgm:constr type="hArH" refType="h"/>
                    <dgm:constr type="connDist"/>
                    <dgm:constr type="diam" refType="connDist" fact="1.15"/>
                    <dgm:constr type="begPad"/>
                    <dgm:constr type="endPad"/>
                  </dgm:constrLst>
                </dgm:if>
                <dgm:else name="Name21">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dgm:forEach>
    </dgm:layoutNode>
  </dgm:layoutNode>
</dgm:layoutDef>
</file>

<file path=ppt/diagrams/layout13.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1">
  <dgm:title val=""/>
  <dgm:desc val=""/>
  <dgm:catLst>
    <dgm:cat type="simple" pri="102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2">
  <dgm:title val=""/>
  <dgm:desc val=""/>
  <dgm:catLst>
    <dgm:cat type="simple" pri="102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1">
  <dgm:title val=""/>
  <dgm:desc val=""/>
  <dgm:catLst>
    <dgm:cat type="simple" pri="10400"/>
  </dgm:catLst>
  <dgm:scene3d>
    <a:camera prst="orthographicFront"/>
    <a:lightRig rig="threePt" dir="t"/>
  </dgm:scene3d>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2#3">
  <dgm:title val=""/>
  <dgm:desc val=""/>
  <dgm:catLst>
    <dgm:cat type="simple" pri="102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2#4">
  <dgm:title val=""/>
  <dgm:desc val=""/>
  <dgm:catLst>
    <dgm:cat type="simple" pri="102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3">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4">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5#1">
  <dgm:title val=""/>
  <dgm:desc val=""/>
  <dgm:catLst>
    <dgm:cat type="simple" pri="10500"/>
  </dgm:catLst>
  <dgm:scene3d>
    <a:camera prst="orthographicFront"/>
    <a:lightRig rig="threePt" dir="t"/>
  </dgm:scene3d>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5#2">
  <dgm:title val=""/>
  <dgm:desc val=""/>
  <dgm:catLst>
    <dgm:cat type="simple" pri="10500"/>
  </dgm:catLst>
  <dgm:scene3d>
    <a:camera prst="orthographicFront"/>
    <a:lightRig rig="threePt" dir="t"/>
  </dgm:scene3d>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5">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6">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Θέση κεφαλίδας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l-GR"/>
          </a:p>
        </p:txBody>
      </p:sp>
      <p:sp>
        <p:nvSpPr>
          <p:cNvPr id="3" name="Θέση ημερομηνίας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E1DBA7-512A-42D1-9A3F-E873372A18CF}" type="datetimeFigureOut">
              <a:rPr lang="el-GR" smtClean="0"/>
              <a:t>6/3/2026</a:t>
            </a:fld>
            <a:endParaRPr lang="el-GR"/>
          </a:p>
        </p:txBody>
      </p:sp>
      <p:sp>
        <p:nvSpPr>
          <p:cNvPr id="4" name="Θέση εικόνας διαφάνειας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l-GR"/>
          </a:p>
        </p:txBody>
      </p:sp>
      <p:sp>
        <p:nvSpPr>
          <p:cNvPr id="5" name="Θέση σημειώσεων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l-GR"/>
              <a:t>Στυλ κειμένου υποδείγματος</a:t>
            </a:r>
          </a:p>
          <a:p>
            <a:pPr lvl="1"/>
            <a:r>
              <a:rPr lang="el-GR"/>
              <a:t>Δεύτερο επίπεδο</a:t>
            </a:r>
          </a:p>
          <a:p>
            <a:pPr lvl="2"/>
            <a:r>
              <a:rPr lang="el-GR"/>
              <a:t>Τρίτο επίπεδο</a:t>
            </a:r>
          </a:p>
          <a:p>
            <a:pPr lvl="3"/>
            <a:r>
              <a:rPr lang="el-GR"/>
              <a:t>Τέταρτο επίπεδο</a:t>
            </a:r>
          </a:p>
          <a:p>
            <a:pPr lvl="4"/>
            <a:r>
              <a:rPr lang="el-GR"/>
              <a:t>Πέμπτο επίπεδο</a:t>
            </a:r>
          </a:p>
        </p:txBody>
      </p:sp>
      <p:sp>
        <p:nvSpPr>
          <p:cNvPr id="6" name="Θέση υποσέλιδου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l-GR"/>
          </a:p>
        </p:txBody>
      </p:sp>
      <p:sp>
        <p:nvSpPr>
          <p:cNvPr id="7" name="Θέση αριθμού διαφάνειας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031F07D-C03B-4AC8-BD97-07FFC6EA9807}" type="slidenum">
              <a:rPr lang="el-GR" smtClean="0"/>
              <a:t>‹#›</a:t>
            </a:fld>
            <a:endParaRPr lang="el-G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1:notes"/>
          <p:cNvSpPr txBox="1">
            <a:spLocks noGrp="1"/>
          </p:cNvSpPr>
          <p:nvPr>
            <p:ph type="body" idx="1"/>
          </p:nvPr>
        </p:nvSpPr>
        <p:spPr>
          <a:xfrm>
            <a:off x="914400" y="2474913"/>
            <a:ext cx="7315200" cy="20256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4" name="Google Shape;94;p1:notes"/>
          <p:cNvSpPr>
            <a:spLocks noGrp="1" noRot="1" noChangeAspect="1"/>
          </p:cNvSpPr>
          <p:nvPr>
            <p:ph type="sldImg" idx="2"/>
          </p:nvPr>
        </p:nvSpPr>
        <p:spPr>
          <a:xfrm>
            <a:off x="3414713" y="642938"/>
            <a:ext cx="2314575" cy="17367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1:notes"/>
          <p:cNvSpPr txBox="1">
            <a:spLocks noGrp="1"/>
          </p:cNvSpPr>
          <p:nvPr>
            <p:ph type="body" idx="1"/>
          </p:nvPr>
        </p:nvSpPr>
        <p:spPr>
          <a:xfrm>
            <a:off x="914400" y="2474913"/>
            <a:ext cx="7315200" cy="20256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4" name="Google Shape;94;p1:notes"/>
          <p:cNvSpPr>
            <a:spLocks noGrp="1" noRot="1" noChangeAspect="1"/>
          </p:cNvSpPr>
          <p:nvPr>
            <p:ph type="sldImg" idx="2"/>
          </p:nvPr>
        </p:nvSpPr>
        <p:spPr>
          <a:xfrm>
            <a:off x="3414713" y="642938"/>
            <a:ext cx="2314575" cy="17367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g349446efb14_0_1:notes"/>
          <p:cNvSpPr txBox="1">
            <a:spLocks noGrp="1"/>
          </p:cNvSpPr>
          <p:nvPr>
            <p:ph type="body" idx="1"/>
          </p:nvPr>
        </p:nvSpPr>
        <p:spPr>
          <a:xfrm>
            <a:off x="914400" y="2474913"/>
            <a:ext cx="7315200" cy="2025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50" name="Google Shape;150;g349446efb14_0_1:notes"/>
          <p:cNvSpPr>
            <a:spLocks noGrp="1" noRot="1" noChangeAspect="1"/>
          </p:cNvSpPr>
          <p:nvPr>
            <p:ph type="sldImg" idx="2"/>
          </p:nvPr>
        </p:nvSpPr>
        <p:spPr>
          <a:xfrm>
            <a:off x="3414713" y="642938"/>
            <a:ext cx="2314575" cy="17367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3"/>
        <p:cNvGrpSpPr/>
        <p:nvPr/>
      </p:nvGrpSpPr>
      <p:grpSpPr>
        <a:xfrm>
          <a:off x="0" y="0"/>
          <a:ext cx="0" cy="0"/>
          <a:chOff x="0" y="0"/>
          <a:chExt cx="0" cy="0"/>
        </a:xfrm>
      </p:grpSpPr>
      <p:sp>
        <p:nvSpPr>
          <p:cNvPr id="264" name="Google Shape;264;p13:notes"/>
          <p:cNvSpPr txBox="1">
            <a:spLocks noGrp="1"/>
          </p:cNvSpPr>
          <p:nvPr>
            <p:ph type="body" idx="1"/>
          </p:nvPr>
        </p:nvSpPr>
        <p:spPr>
          <a:xfrm>
            <a:off x="914400" y="2474913"/>
            <a:ext cx="7315200" cy="2025650"/>
          </a:xfrm>
          <a:prstGeom prst="rect">
            <a:avLst/>
          </a:prstGeom>
          <a:noFill/>
          <a:ln>
            <a:noFill/>
          </a:ln>
        </p:spPr>
        <p:txBody>
          <a:bodyPr spcFirstLastPara="1" wrap="square" lIns="91425" tIns="45700" rIns="91425" bIns="45700" anchor="t" anchorCtr="0">
            <a:noAutofit/>
          </a:bodyPr>
          <a:lstStyle/>
          <a:p>
            <a:pPr marL="0" lvl="0" indent="0" algn="l" rtl="0">
              <a:lnSpc>
                <a:spcPct val="115000"/>
              </a:lnSpc>
              <a:spcBef>
                <a:spcPts val="0"/>
              </a:spcBef>
              <a:spcAft>
                <a:spcPts val="0"/>
              </a:spcAft>
              <a:buSzPts val="1400"/>
              <a:buNone/>
            </a:pPr>
            <a:endParaRPr/>
          </a:p>
        </p:txBody>
      </p:sp>
      <p:sp>
        <p:nvSpPr>
          <p:cNvPr id="265" name="Google Shape;265;p13:notes"/>
          <p:cNvSpPr>
            <a:spLocks noGrp="1" noRot="1" noChangeAspect="1"/>
          </p:cNvSpPr>
          <p:nvPr>
            <p:ph type="sldImg" idx="2"/>
          </p:nvPr>
        </p:nvSpPr>
        <p:spPr>
          <a:xfrm>
            <a:off x="3414713" y="642938"/>
            <a:ext cx="2314575" cy="17367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1"/>
        <p:cNvGrpSpPr/>
        <p:nvPr/>
      </p:nvGrpSpPr>
      <p:grpSpPr>
        <a:xfrm>
          <a:off x="0" y="0"/>
          <a:ext cx="0" cy="0"/>
          <a:chOff x="0" y="0"/>
          <a:chExt cx="0" cy="0"/>
        </a:xfrm>
      </p:grpSpPr>
      <p:sp>
        <p:nvSpPr>
          <p:cNvPr id="282" name="Google Shape;282;p14:notes"/>
          <p:cNvSpPr txBox="1">
            <a:spLocks noGrp="1"/>
          </p:cNvSpPr>
          <p:nvPr>
            <p:ph type="body" idx="1"/>
          </p:nvPr>
        </p:nvSpPr>
        <p:spPr>
          <a:xfrm>
            <a:off x="914400" y="2474913"/>
            <a:ext cx="7315200" cy="20256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600"/>
              <a:buFont typeface="Arial" panose="020B0604020202020204"/>
              <a:buNone/>
            </a:pPr>
            <a:endParaRPr/>
          </a:p>
        </p:txBody>
      </p:sp>
      <p:sp>
        <p:nvSpPr>
          <p:cNvPr id="283" name="Google Shape;283;p14:notes"/>
          <p:cNvSpPr>
            <a:spLocks noGrp="1" noRot="1" noChangeAspect="1"/>
          </p:cNvSpPr>
          <p:nvPr>
            <p:ph type="sldImg" idx="2"/>
          </p:nvPr>
        </p:nvSpPr>
        <p:spPr>
          <a:xfrm>
            <a:off x="3414713" y="642938"/>
            <a:ext cx="2314575" cy="17367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3"/>
        <p:cNvGrpSpPr/>
        <p:nvPr/>
      </p:nvGrpSpPr>
      <p:grpSpPr>
        <a:xfrm>
          <a:off x="0" y="0"/>
          <a:ext cx="0" cy="0"/>
          <a:chOff x="0" y="0"/>
          <a:chExt cx="0" cy="0"/>
        </a:xfrm>
      </p:grpSpPr>
      <p:sp>
        <p:nvSpPr>
          <p:cNvPr id="304" name="Google Shape;304;p17:notes"/>
          <p:cNvSpPr txBox="1">
            <a:spLocks noGrp="1"/>
          </p:cNvSpPr>
          <p:nvPr>
            <p:ph type="body" idx="1"/>
          </p:nvPr>
        </p:nvSpPr>
        <p:spPr>
          <a:xfrm>
            <a:off x="914400" y="2474913"/>
            <a:ext cx="7315200" cy="20256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05" name="Google Shape;305;p17:notes"/>
          <p:cNvSpPr>
            <a:spLocks noGrp="1" noRot="1" noChangeAspect="1"/>
          </p:cNvSpPr>
          <p:nvPr>
            <p:ph type="sldImg" idx="2"/>
          </p:nvPr>
        </p:nvSpPr>
        <p:spPr>
          <a:xfrm>
            <a:off x="3414713" y="642938"/>
            <a:ext cx="2314575" cy="17367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5"/>
        <p:cNvGrpSpPr/>
        <p:nvPr/>
      </p:nvGrpSpPr>
      <p:grpSpPr>
        <a:xfrm>
          <a:off x="0" y="0"/>
          <a:ext cx="0" cy="0"/>
          <a:chOff x="0" y="0"/>
          <a:chExt cx="0" cy="0"/>
        </a:xfrm>
      </p:grpSpPr>
      <p:sp>
        <p:nvSpPr>
          <p:cNvPr id="356" name="Google Shape;356;p21:notes"/>
          <p:cNvSpPr txBox="1">
            <a:spLocks noGrp="1"/>
          </p:cNvSpPr>
          <p:nvPr>
            <p:ph type="body" idx="1"/>
          </p:nvPr>
        </p:nvSpPr>
        <p:spPr>
          <a:xfrm>
            <a:off x="914400" y="2474913"/>
            <a:ext cx="7315200" cy="20256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57" name="Google Shape;357;p21:notes"/>
          <p:cNvSpPr>
            <a:spLocks noGrp="1" noRot="1" noChangeAspect="1"/>
          </p:cNvSpPr>
          <p:nvPr>
            <p:ph type="sldImg" idx="2"/>
          </p:nvPr>
        </p:nvSpPr>
        <p:spPr>
          <a:xfrm>
            <a:off x="3414713" y="642938"/>
            <a:ext cx="2314575" cy="17367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1"/>
        <p:cNvGrpSpPr/>
        <p:nvPr/>
      </p:nvGrpSpPr>
      <p:grpSpPr>
        <a:xfrm>
          <a:off x="0" y="0"/>
          <a:ext cx="0" cy="0"/>
          <a:chOff x="0" y="0"/>
          <a:chExt cx="0" cy="0"/>
        </a:xfrm>
      </p:grpSpPr>
      <p:sp>
        <p:nvSpPr>
          <p:cNvPr id="312" name="Google Shape;312;p27:notes"/>
          <p:cNvSpPr>
            <a:spLocks noGrp="1" noRot="1" noChangeAspect="1"/>
          </p:cNvSpPr>
          <p:nvPr>
            <p:ph type="sldImg" idx="2"/>
          </p:nvPr>
        </p:nvSpPr>
        <p:spPr>
          <a:xfrm>
            <a:off x="3414713" y="642938"/>
            <a:ext cx="2314575" cy="17367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13" name="Google Shape;313;p27:notes"/>
          <p:cNvSpPr txBox="1">
            <a:spLocks noGrp="1"/>
          </p:cNvSpPr>
          <p:nvPr>
            <p:ph type="body" idx="1"/>
          </p:nvPr>
        </p:nvSpPr>
        <p:spPr>
          <a:xfrm>
            <a:off x="914400" y="2474913"/>
            <a:ext cx="7315200" cy="20256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14" name="Google Shape;314;p27:notes"/>
          <p:cNvSpPr txBox="1">
            <a:spLocks noGrp="1"/>
          </p:cNvSpPr>
          <p:nvPr>
            <p:ph type="sldNum" idx="12"/>
          </p:nvPr>
        </p:nvSpPr>
        <p:spPr>
          <a:xfrm>
            <a:off x="5180013" y="4886325"/>
            <a:ext cx="3962400" cy="257175"/>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l-GR"/>
              <a:t>35</a:t>
            </a:fld>
            <a:endParaRPr lang="el-G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9"/>
        <p:cNvGrpSpPr/>
        <p:nvPr/>
      </p:nvGrpSpPr>
      <p:grpSpPr>
        <a:xfrm>
          <a:off x="0" y="0"/>
          <a:ext cx="0" cy="0"/>
          <a:chOff x="0" y="0"/>
          <a:chExt cx="0" cy="0"/>
        </a:xfrm>
      </p:grpSpPr>
      <p:sp>
        <p:nvSpPr>
          <p:cNvPr id="330" name="Google Shape;330;p19:notes"/>
          <p:cNvSpPr txBox="1">
            <a:spLocks noGrp="1"/>
          </p:cNvSpPr>
          <p:nvPr>
            <p:ph type="body" idx="1"/>
          </p:nvPr>
        </p:nvSpPr>
        <p:spPr>
          <a:xfrm>
            <a:off x="914400" y="2474913"/>
            <a:ext cx="7315200" cy="20256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31" name="Google Shape;331;p19:notes"/>
          <p:cNvSpPr>
            <a:spLocks noGrp="1" noRot="1" noChangeAspect="1"/>
          </p:cNvSpPr>
          <p:nvPr>
            <p:ph type="sldImg" idx="2"/>
          </p:nvPr>
        </p:nvSpPr>
        <p:spPr>
          <a:xfrm>
            <a:off x="3414713" y="642938"/>
            <a:ext cx="2314575" cy="17367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1:notes"/>
          <p:cNvSpPr txBox="1">
            <a:spLocks noGrp="1"/>
          </p:cNvSpPr>
          <p:nvPr>
            <p:ph type="body" idx="1"/>
          </p:nvPr>
        </p:nvSpPr>
        <p:spPr>
          <a:xfrm>
            <a:off x="914400" y="2474913"/>
            <a:ext cx="7315200" cy="20256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4" name="Google Shape;94;p1:notes"/>
          <p:cNvSpPr>
            <a:spLocks noGrp="1" noRot="1" noChangeAspect="1"/>
          </p:cNvSpPr>
          <p:nvPr>
            <p:ph type="sldImg" idx="2"/>
          </p:nvPr>
        </p:nvSpPr>
        <p:spPr>
          <a:xfrm>
            <a:off x="3414713" y="642938"/>
            <a:ext cx="2314575" cy="17367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BCAD085-E8A6-8845-BD4E-CB4CCA059FC4}" type="datetimeFigureOut">
              <a:rPr lang="en-US" smtClean="0"/>
              <a:t>3/6/2026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3/6/2026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3/6/2026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BCAD085-E8A6-8845-BD4E-CB4CCA059FC4}" type="datetimeFigureOut">
              <a:rPr lang="en-US" smtClean="0"/>
              <a:t>3/6/2026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BCAD085-E8A6-8845-BD4E-CB4CCA059FC4}" type="datetimeFigureOut">
              <a:rPr lang="en-US" smtClean="0"/>
              <a:t>3/6/2026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BCAD085-E8A6-8845-BD4E-CB4CCA059FC4}" type="datetimeFigureOut">
              <a:rPr lang="en-US" smtClean="0"/>
              <a:t>3/6/2026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3/6/2026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3/6/2026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3/6/2026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3/6/2026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3/6/2026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3/6/2026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panose="020B0604020202020204"/>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panose="020B0604020202020204"/>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panose="020B0604020202020204"/>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hyperlink" Target="https://pa.uth.gr/xrisima/entupa-eggrafa/" TargetMode="Externa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hyperlink" Target="https://pa.uth.gr/xrisima/entupa-eggrafa/" TargetMode="External"/><Relationship Id="rId5" Type="http://schemas.openxmlformats.org/officeDocument/2006/relationships/image" Target="../media/image2.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hyperlink" Target="https://pa.uth.gr/news/diadikasia-adeias-kata-ti-diarkeia-tis-praktikis-askisis/" TargetMode="Externa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10" Type="http://schemas.openxmlformats.org/officeDocument/2006/relationships/image" Target="../media/image4.png"/><Relationship Id="rId4" Type="http://schemas.openxmlformats.org/officeDocument/2006/relationships/diagramLayout" Target="../diagrams/layout1.xml"/><Relationship Id="rId9" Type="http://schemas.openxmlformats.org/officeDocument/2006/relationships/image" Target="../media/image2.png"/></Relationships>
</file>

<file path=ppt/slides/_rels/slide12.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 Id="rId9" Type="http://schemas.openxmlformats.org/officeDocument/2006/relationships/image" Target="../media/image2.png"/></Relationships>
</file>

<file path=ppt/slides/_rels/slide13.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diagramLayout" Target="../diagrams/layout3.xml"/><Relationship Id="rId7" Type="http://schemas.openxmlformats.org/officeDocument/2006/relationships/image" Target="../media/image2.pn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 Id="rId9"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s://pa.uth.gr/tag/stadio-1/" TargetMode="Externa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8" Type="http://schemas.openxmlformats.org/officeDocument/2006/relationships/diagramColors" Target="../diagrams/colors4.xml"/><Relationship Id="rId3" Type="http://schemas.openxmlformats.org/officeDocument/2006/relationships/image" Target="../media/image1.jpeg"/><Relationship Id="rId7" Type="http://schemas.openxmlformats.org/officeDocument/2006/relationships/diagramQuickStyle" Target="../diagrams/quickStyle4.xml"/><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diagramLayout" Target="../diagrams/layout4.xml"/><Relationship Id="rId5" Type="http://schemas.openxmlformats.org/officeDocument/2006/relationships/diagramData" Target="../diagrams/data4.xml"/><Relationship Id="rId4" Type="http://schemas.openxmlformats.org/officeDocument/2006/relationships/image" Target="../media/image2.png"/><Relationship Id="rId9" Type="http://schemas.microsoft.com/office/2007/relationships/diagramDrawing" Target="../diagrams/drawing4.xml"/></Relationships>
</file>

<file path=ppt/slides/_rels/slide16.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diagramLayout" Target="../diagrams/layout5.xml"/><Relationship Id="rId7" Type="http://schemas.openxmlformats.org/officeDocument/2006/relationships/image" Target="../media/image2.png"/><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 Id="rId9"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s://pa.uth.gr/tag/stadio-2/" TargetMode="Externa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Layout" Target="../diagrams/layout6.xml"/><Relationship Id="rId7" Type="http://schemas.openxmlformats.org/officeDocument/2006/relationships/image" Target="../media/image1.jpeg"/><Relationship Id="rId2" Type="http://schemas.openxmlformats.org/officeDocument/2006/relationships/diagramData" Target="../diagrams/data6.xml"/><Relationship Id="rId1" Type="http://schemas.openxmlformats.org/officeDocument/2006/relationships/slideLayout" Target="../slideLayouts/slideLayout7.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 Id="rId9" Type="http://schemas.openxmlformats.org/officeDocument/2006/relationships/image" Target="../media/image4.png"/></Relationships>
</file>

<file path=ppt/slides/_rels/slide19.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diagramLayout" Target="../diagrams/layout7.xml"/><Relationship Id="rId7" Type="http://schemas.openxmlformats.org/officeDocument/2006/relationships/image" Target="../media/image1.jpeg"/><Relationship Id="rId2" Type="http://schemas.openxmlformats.org/officeDocument/2006/relationships/diagramData" Target="../diagrams/data7.xml"/><Relationship Id="rId1" Type="http://schemas.openxmlformats.org/officeDocument/2006/relationships/slideLayout" Target="../slideLayouts/slideLayout7.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hyperlink" Target="https://rb.gy/sarzwg" TargetMode="External"/><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7.png"/><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ww.amka.gr/AMKAGR/" TargetMode="Externa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www.atlas.gov.gr/ATLAS/Atlas/Login2.aspx" TargetMode="Externa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hyperlink" Target="https://pa.uth.gr/xrisima/entupa-eggrafa/" TargetMode="External"/><Relationship Id="rId4" Type="http://schemas.openxmlformats.org/officeDocument/2006/relationships/image" Target="../media/image11.jpeg"/></Relationships>
</file>

<file path=ppt/slides/_rels/slide25.xml.rels><?xml version="1.0" encoding="UTF-8" standalone="yes"?>
<Relationships xmlns="http://schemas.openxmlformats.org/package/2006/relationships"><Relationship Id="rId3" Type="http://schemas.openxmlformats.org/officeDocument/2006/relationships/hyperlink" Target="https://www.efka.gov.gr/el/bebaiose-apographes" TargetMode="External"/><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hyperlink" Target="https://pa.uth.gr/wp-content/uploads/sites/3/2025/04/AMA-issue_e-EFKA_8084572038.pdf" TargetMode="External"/><Relationship Id="rId4" Type="http://schemas.openxmlformats.org/officeDocument/2006/relationships/image" Target="../media/image12.png"/></Relationships>
</file>

<file path=ppt/slides/_rels/slide26.xml.rels><?xml version="1.0" encoding="UTF-8" standalone="yes"?>
<Relationships xmlns="http://schemas.openxmlformats.org/package/2006/relationships"><Relationship Id="rId3" Type="http://schemas.openxmlformats.org/officeDocument/2006/relationships/hyperlink" Target="https://shorturl.at/dkCMQ" TargetMode="External"/><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2.png"/><Relationship Id="rId4" Type="http://schemas.openxmlformats.org/officeDocument/2006/relationships/hyperlink" Target="https://www.youtube.com/watch?v=JDh3LI5Xyk4"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atlas.grnet.gr/" TargetMode="Externa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29.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1.jpe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www.pa.uth.gr/" TargetMode="External"/><Relationship Id="rId1" Type="http://schemas.openxmlformats.org/officeDocument/2006/relationships/slideLayout" Target="../slideLayouts/slideLayout2.xml"/><Relationship Id="rId4" Type="http://schemas.openxmlformats.org/officeDocument/2006/relationships/image" Target="../media/image1.jpeg"/></Relationships>
</file>

<file path=ppt/slides/_rels/slide32.xml.rels><?xml version="1.0" encoding="UTF-8" standalone="yes"?>
<Relationships xmlns="http://schemas.openxmlformats.org/package/2006/relationships"><Relationship Id="rId8" Type="http://schemas.microsoft.com/office/2007/relationships/diagramDrawing" Target="../diagrams/drawing9.xml"/><Relationship Id="rId3" Type="http://schemas.openxmlformats.org/officeDocument/2006/relationships/image" Target="../media/image1.jpeg"/><Relationship Id="rId7" Type="http://schemas.openxmlformats.org/officeDocument/2006/relationships/diagramColors" Target="../diagrams/colors9.xml"/><Relationship Id="rId2" Type="http://schemas.openxmlformats.org/officeDocument/2006/relationships/hyperlink" Target="https://pa.uth.gr/news/odigies-apografiko-deltio-eisodou-apografiko-deltio-eksodou-apotimisi-praktikis-askisis/" TargetMode="External"/><Relationship Id="rId1" Type="http://schemas.openxmlformats.org/officeDocument/2006/relationships/slideLayout" Target="../slideLayouts/slideLayout2.xml"/><Relationship Id="rId6" Type="http://schemas.openxmlformats.org/officeDocument/2006/relationships/diagramQuickStyle" Target="../diagrams/quickStyle9.xml"/><Relationship Id="rId5" Type="http://schemas.openxmlformats.org/officeDocument/2006/relationships/diagramLayout" Target="../diagrams/layout9.xml"/><Relationship Id="rId4" Type="http://schemas.openxmlformats.org/officeDocument/2006/relationships/diagramData" Target="../diagrams/data9.xml"/><Relationship Id="rId9" Type="http://schemas.openxmlformats.org/officeDocument/2006/relationships/image" Target="../media/image4.png"/></Relationships>
</file>

<file path=ppt/slides/_rels/slide33.xml.rels><?xml version="1.0" encoding="UTF-8" standalone="yes"?>
<Relationships xmlns="http://schemas.openxmlformats.org/package/2006/relationships"><Relationship Id="rId8" Type="http://schemas.microsoft.com/office/2007/relationships/diagramDrawing" Target="../diagrams/drawing10.xml"/><Relationship Id="rId3" Type="http://schemas.openxmlformats.org/officeDocument/2006/relationships/image" Target="../media/image1.jpeg"/><Relationship Id="rId7" Type="http://schemas.openxmlformats.org/officeDocument/2006/relationships/diagramColors" Target="../diagrams/colors10.xml"/><Relationship Id="rId2" Type="http://schemas.openxmlformats.org/officeDocument/2006/relationships/hyperlink" Target="https://pa.uth.gr/news/odigies-apografiko-deltio-eisodou-apografiko-deltio-eksodou-apotimisi-praktikis-askisis/" TargetMode="External"/><Relationship Id="rId1" Type="http://schemas.openxmlformats.org/officeDocument/2006/relationships/slideLayout" Target="../slideLayouts/slideLayout2.xml"/><Relationship Id="rId6" Type="http://schemas.openxmlformats.org/officeDocument/2006/relationships/diagramQuickStyle" Target="../diagrams/quickStyle10.xml"/><Relationship Id="rId5" Type="http://schemas.openxmlformats.org/officeDocument/2006/relationships/diagramLayout" Target="../diagrams/layout10.xml"/><Relationship Id="rId4" Type="http://schemas.openxmlformats.org/officeDocument/2006/relationships/diagramData" Target="../diagrams/data10.xml"/><Relationship Id="rId9" Type="http://schemas.openxmlformats.org/officeDocument/2006/relationships/image" Target="../media/image4.png"/></Relationships>
</file>

<file path=ppt/slides/_rels/slide34.xml.rels><?xml version="1.0" encoding="UTF-8" standalone="yes"?>
<Relationships xmlns="http://schemas.openxmlformats.org/package/2006/relationships"><Relationship Id="rId8" Type="http://schemas.openxmlformats.org/officeDocument/2006/relationships/diagramColors" Target="../diagrams/colors11.xml"/><Relationship Id="rId3" Type="http://schemas.openxmlformats.org/officeDocument/2006/relationships/image" Target="../media/image2.png"/><Relationship Id="rId7" Type="http://schemas.openxmlformats.org/officeDocument/2006/relationships/diagramQuickStyle" Target="../diagrams/quickStyle11.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Layout" Target="../diagrams/layout11.xml"/><Relationship Id="rId5" Type="http://schemas.openxmlformats.org/officeDocument/2006/relationships/diagramData" Target="../diagrams/data11.xml"/><Relationship Id="rId4" Type="http://schemas.openxmlformats.org/officeDocument/2006/relationships/image" Target="../media/image4.png"/><Relationship Id="rId9" Type="http://schemas.microsoft.com/office/2007/relationships/diagramDrawing" Target="../diagrams/drawing11.xml"/></Relationships>
</file>

<file path=ppt/slides/_rels/slide35.xml.rels><?xml version="1.0" encoding="UTF-8" standalone="yes"?>
<Relationships xmlns="http://schemas.openxmlformats.org/package/2006/relationships"><Relationship Id="rId8" Type="http://schemas.openxmlformats.org/officeDocument/2006/relationships/hyperlink" Target="https://atlas.grnet.gr/" TargetMode="External"/><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 Id="rId9" Type="http://schemas.openxmlformats.org/officeDocument/2006/relationships/image" Target="../media/image4.png"/></Relationships>
</file>

<file path=ppt/slides/_rels/slide36.xml.rels><?xml version="1.0" encoding="UTF-8" standalone="yes"?>
<Relationships xmlns="http://schemas.openxmlformats.org/package/2006/relationships"><Relationship Id="rId3" Type="http://schemas.openxmlformats.org/officeDocument/2006/relationships/hyperlink" Target="https://atlas.grnet.gr/Files/RegistrationStudentGR.pdf" TargetMode="External"/><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18.png"/><Relationship Id="rId4" Type="http://schemas.openxmlformats.org/officeDocument/2006/relationships/hyperlink" Target="https://atlas.grnet.gr/" TargetMode="External"/></Relationships>
</file>

<file path=ppt/slides/_rels/slide37.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image" Target="../media/image19.png"/><Relationship Id="rId1" Type="http://schemas.openxmlformats.org/officeDocument/2006/relationships/slideLayout" Target="../slideLayouts/slideLayout7.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 Id="rId9" Type="http://schemas.openxmlformats.org/officeDocument/2006/relationships/image" Target="../media/image4.png"/></Relationships>
</file>

<file path=ppt/slides/_rels/slide3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s://pa.uth.gr/xrisima/entupa-eggrafa/" TargetMode="Externa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2.png"/></Relationships>
</file>

<file path=ppt/slides/_rels/slide39.xml.rels><?xml version="1.0" encoding="UTF-8" standalone="yes"?>
<Relationships xmlns="http://schemas.openxmlformats.org/package/2006/relationships"><Relationship Id="rId8" Type="http://schemas.openxmlformats.org/officeDocument/2006/relationships/hyperlink" Target="mailto:praktiki.phys@uth.gr" TargetMode="External"/><Relationship Id="rId3" Type="http://schemas.openxmlformats.org/officeDocument/2006/relationships/image" Target="../media/image1.jpeg"/><Relationship Id="rId7" Type="http://schemas.openxmlformats.org/officeDocument/2006/relationships/hyperlink" Target="https://www.facebook.com/prakti.uth" TargetMode="Externa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hyperlink" Target="https://www.instagram.com/praktiki_askisi_uth/" TargetMode="External"/><Relationship Id="rId5" Type="http://schemas.openxmlformats.org/officeDocument/2006/relationships/hyperlink" Target="https://pa.uth.gr/news/odigies-apografiko-deltio-eisodou-apografiko-deltio-eksodou-apotimisi-praktikis-askisis/" TargetMode="External"/><Relationship Id="rId10" Type="http://schemas.openxmlformats.org/officeDocument/2006/relationships/image" Target="../media/image4.png"/><Relationship Id="rId4" Type="http://schemas.openxmlformats.org/officeDocument/2006/relationships/hyperlink" Target="http://www.pa.uth.gr/" TargetMode="External"/><Relationship Id="rId9" Type="http://schemas.openxmlformats.org/officeDocument/2006/relationships/hyperlink" Target="pa.uth.gr" TargetMode="External"/></Relationships>
</file>

<file path=ppt/slides/_rels/slide40.xml.rels><?xml version="1.0" encoding="UTF-8" standalone="yes"?>
<Relationships xmlns="http://schemas.openxmlformats.org/package/2006/relationships"><Relationship Id="rId3" Type="http://schemas.openxmlformats.org/officeDocument/2006/relationships/hyperlink" Target="pa.uth.gr" TargetMode="External"/><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hyperlink" Target="pa.uth.gr" TargetMode="External"/><Relationship Id="rId5" Type="http://schemas.openxmlformats.org/officeDocument/2006/relationships/image" Target="../media/image2.png"/><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97" name="Google Shape;97;p1"/>
          <p:cNvSpPr txBox="1"/>
          <p:nvPr/>
        </p:nvSpPr>
        <p:spPr>
          <a:xfrm>
            <a:off x="3606064" y="5486881"/>
            <a:ext cx="3059002" cy="288290"/>
          </a:xfrm>
          <a:prstGeom prst="rect">
            <a:avLst/>
          </a:prstGeom>
          <a:noFill/>
          <a:ln>
            <a:noFill/>
          </a:ln>
        </p:spPr>
        <p:txBody>
          <a:bodyPr spcFirstLastPara="1" wrap="square" lIns="0" tIns="12050" rIns="0" bIns="0" anchor="t" anchorCtr="0">
            <a:spAutoFit/>
          </a:bodyPr>
          <a:lstStyle/>
          <a:p>
            <a:pPr marL="12700"/>
            <a:r>
              <a:rPr lang="el-GR">
                <a:solidFill>
                  <a:schemeClr val="dk1"/>
                </a:solidFill>
                <a:latin typeface="Trebuchet MS" panose="020B0603020202020204"/>
                <a:ea typeface="Trebuchet MS" panose="020B0603020202020204"/>
                <a:cs typeface="Trebuchet MS" panose="020B0603020202020204"/>
                <a:sym typeface="Trebuchet MS" panose="020B0603020202020204"/>
              </a:rPr>
              <a:t>Γραφείο Πρακτικής Άσκησης </a:t>
            </a:r>
            <a:endParaRPr>
              <a:solidFill>
                <a:schemeClr val="dk1"/>
              </a:solidFill>
              <a:latin typeface="Trebuchet MS" panose="020B0603020202020204"/>
              <a:ea typeface="Trebuchet MS" panose="020B0603020202020204"/>
              <a:cs typeface="Trebuchet MS" panose="020B0603020202020204"/>
              <a:sym typeface="Trebuchet MS" panose="020B0603020202020204"/>
            </a:endParaRPr>
          </a:p>
        </p:txBody>
      </p:sp>
      <p:sp>
        <p:nvSpPr>
          <p:cNvPr id="98" name="Google Shape;98;p1"/>
          <p:cNvSpPr txBox="1">
            <a:spLocks noGrp="1"/>
          </p:cNvSpPr>
          <p:nvPr>
            <p:ph type="title" idx="4294967295"/>
          </p:nvPr>
        </p:nvSpPr>
        <p:spPr>
          <a:xfrm>
            <a:off x="1928087" y="2111442"/>
            <a:ext cx="5805300" cy="1107996"/>
          </a:xfrm>
          <a:prstGeom prst="rect">
            <a:avLst/>
          </a:prstGeom>
          <a:noFill/>
          <a:ln>
            <a:noFill/>
          </a:ln>
        </p:spPr>
        <p:txBody>
          <a:bodyPr spcFirstLastPara="1" vert="horz" wrap="square" lIns="0" tIns="0" rIns="0" bIns="0" rtlCol="0" anchor="t" anchorCtr="0">
            <a:spAutoFit/>
          </a:bodyPr>
          <a:lstStyle/>
          <a:p>
            <a:pPr>
              <a:spcBef>
                <a:spcPts val="0"/>
              </a:spcBef>
            </a:pPr>
            <a:r>
              <a:rPr lang="el-GR" sz="3600" b="1"/>
              <a:t>Πρακτική Άσκηση ΕΣΠΑ </a:t>
            </a:r>
            <a:br>
              <a:rPr lang="el-GR" sz="3600" b="1"/>
            </a:br>
            <a:r>
              <a:rPr lang="el-GR" sz="3600" b="1"/>
              <a:t>2025–2026</a:t>
            </a:r>
            <a:endParaRPr sz="3600" b="1">
              <a:solidFill>
                <a:srgbClr val="205867"/>
              </a:solidFill>
            </a:endParaRPr>
          </a:p>
        </p:txBody>
      </p:sp>
      <p:sp>
        <p:nvSpPr>
          <p:cNvPr id="99" name="Google Shape;99;p1"/>
          <p:cNvSpPr txBox="1"/>
          <p:nvPr/>
        </p:nvSpPr>
        <p:spPr>
          <a:xfrm>
            <a:off x="1529387" y="3713864"/>
            <a:ext cx="6602700" cy="1231106"/>
          </a:xfrm>
          <a:prstGeom prst="rect">
            <a:avLst/>
          </a:prstGeom>
          <a:noFill/>
          <a:ln>
            <a:noFill/>
          </a:ln>
        </p:spPr>
        <p:txBody>
          <a:bodyPr spcFirstLastPara="1" wrap="square" lIns="0" tIns="0" rIns="0" bIns="0" anchor="t" anchorCtr="0">
            <a:spAutoFit/>
          </a:bodyPr>
          <a:lstStyle/>
          <a:p>
            <a:pPr algn="ctr"/>
            <a:r>
              <a:rPr lang="el-GR" sz="2000" dirty="0"/>
              <a:t>Ιδρυματικά Υπεύθυνη:</a:t>
            </a:r>
            <a:br>
              <a:rPr lang="el-GR" sz="2000" dirty="0"/>
            </a:br>
            <a:r>
              <a:rPr lang="el-GR" sz="2000" b="1" dirty="0"/>
              <a:t>Καθηγήτρια Χρυσή </a:t>
            </a:r>
            <a:r>
              <a:rPr lang="el-GR" sz="2000" b="1" dirty="0" err="1"/>
              <a:t>Λασπίδου</a:t>
            </a:r>
            <a:br>
              <a:rPr lang="el-GR" sz="2000" dirty="0"/>
            </a:br>
            <a:r>
              <a:rPr lang="el-GR" sz="2000" dirty="0" err="1"/>
              <a:t>Αντιπρύτανις</a:t>
            </a:r>
            <a:r>
              <a:rPr lang="el-GR" sz="2000" dirty="0"/>
              <a:t> Καινοτομίας, Διεθνοποίησης, Συνεργασιών και Ψηφιακής Διακυβέρνησης</a:t>
            </a:r>
          </a:p>
        </p:txBody>
      </p:sp>
      <p:pic>
        <p:nvPicPr>
          <p:cNvPr id="100" name="Google Shape;100;p1"/>
          <p:cNvPicPr preferRelativeResize="0"/>
          <p:nvPr/>
        </p:nvPicPr>
        <p:blipFill rotWithShape="1">
          <a:blip r:embed="rId3"/>
          <a:srcRect/>
          <a:stretch>
            <a:fillRect/>
          </a:stretch>
        </p:blipFill>
        <p:spPr>
          <a:xfrm>
            <a:off x="1625396" y="6115900"/>
            <a:ext cx="6410683" cy="607262"/>
          </a:xfrm>
          <a:prstGeom prst="rect">
            <a:avLst/>
          </a:prstGeom>
          <a:noFill/>
          <a:ln>
            <a:noFill/>
          </a:ln>
        </p:spPr>
      </p:pic>
      <p:pic>
        <p:nvPicPr>
          <p:cNvPr id="7" name="Εικόνα 6" descr="Εικόνα που περιέχει άλογο, θηλαστικό&#10;&#10;Το περιεχόμενο που δημιουργείται από AI ενδέχεται να είναι εσφαλμένο."/>
          <p:cNvPicPr>
            <a:picLocks noChangeAspect="1"/>
          </p:cNvPicPr>
          <p:nvPr/>
        </p:nvPicPr>
        <p:blipFill>
          <a:blip r:embed="rId4"/>
          <a:stretch>
            <a:fillRect/>
          </a:stretch>
        </p:blipFill>
        <p:spPr>
          <a:xfrm>
            <a:off x="6087387" y="222370"/>
            <a:ext cx="1773578" cy="1773578"/>
          </a:xfrm>
          <a:prstGeom prst="rect">
            <a:avLst/>
          </a:prstGeom>
        </p:spPr>
      </p:pic>
      <p:pic>
        <p:nvPicPr>
          <p:cNvPr id="4" name="Εικόνα 3" descr="Εικόνα που περιέχει κείμενο, γραμματοσειρά, στιγμιότυπο οθόνης, γραφικά&#10;&#10;Το περιεχόμενο που δημιουργείται από AI ενδέχεται να είναι εσφαλμένο.">
            <a:hlinkClick r:id="rId5"/>
          </p:cNvPr>
          <p:cNvPicPr>
            <a:picLocks noChangeAspect="1"/>
          </p:cNvPicPr>
          <p:nvPr/>
        </p:nvPicPr>
        <p:blipFill>
          <a:blip r:embed="rId6"/>
          <a:stretch>
            <a:fillRect/>
          </a:stretch>
        </p:blipFill>
        <p:spPr>
          <a:xfrm>
            <a:off x="1598820" y="0"/>
            <a:ext cx="4211128" cy="2111442"/>
          </a:xfrm>
          <a:prstGeom prst="rect">
            <a:avLst/>
          </a:prstGeom>
        </p:spPr>
      </p:pic>
      <p:pic>
        <p:nvPicPr>
          <p:cNvPr id="9" name="Εικόνα 8" descr="Εικόνα που περιέχει γραφικά, ζωγραφιά, σκίτσο/σχέδιο, clipart&#10;&#10;Το περιεχόμενο που δημιουργείται από AI ενδέχεται να είναι εσφαλμένο."/>
          <p:cNvPicPr>
            <a:picLocks noChangeAspect="1"/>
          </p:cNvPicPr>
          <p:nvPr/>
        </p:nvPicPr>
        <p:blipFill>
          <a:blip r:embed="rId7"/>
          <a:stretch>
            <a:fillRect/>
          </a:stretch>
        </p:blipFill>
        <p:spPr>
          <a:xfrm>
            <a:off x="2771495" y="5239361"/>
            <a:ext cx="779146" cy="876539"/>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97" name="Google Shape;97;p1"/>
          <p:cNvSpPr txBox="1"/>
          <p:nvPr/>
        </p:nvSpPr>
        <p:spPr>
          <a:xfrm>
            <a:off x="3606172" y="5486881"/>
            <a:ext cx="3059002" cy="565150"/>
          </a:xfrm>
          <a:prstGeom prst="rect">
            <a:avLst/>
          </a:prstGeom>
          <a:noFill/>
          <a:ln>
            <a:noFill/>
          </a:ln>
        </p:spPr>
        <p:txBody>
          <a:bodyPr spcFirstLastPara="1" wrap="square" lIns="0" tIns="12050" rIns="0" bIns="0" anchor="t" anchorCtr="0">
            <a:spAutoFit/>
          </a:bodyPr>
          <a:lstStyle/>
          <a:p>
            <a:pPr marL="12700"/>
            <a:r>
              <a:rPr lang="el-GR">
                <a:solidFill>
                  <a:schemeClr val="dk1"/>
                </a:solidFill>
                <a:latin typeface="Trebuchet MS" panose="020B0603020202020204"/>
                <a:ea typeface="Trebuchet MS" panose="020B0603020202020204"/>
                <a:cs typeface="Trebuchet MS" panose="020B0603020202020204"/>
                <a:sym typeface="Trebuchet MS" panose="020B0603020202020204"/>
              </a:rPr>
              <a:t>Γραφείο Πρακτικής Άσκησης </a:t>
            </a:r>
          </a:p>
          <a:p>
            <a:pPr marL="12700"/>
            <a:endParaRPr>
              <a:solidFill>
                <a:schemeClr val="dk1"/>
              </a:solidFill>
              <a:latin typeface="Trebuchet MS" panose="020B0603020202020204"/>
              <a:ea typeface="Trebuchet MS" panose="020B0603020202020204"/>
              <a:cs typeface="Trebuchet MS" panose="020B0603020202020204"/>
              <a:sym typeface="Trebuchet MS" panose="020B0603020202020204"/>
            </a:endParaRPr>
          </a:p>
        </p:txBody>
      </p:sp>
      <p:sp>
        <p:nvSpPr>
          <p:cNvPr id="98" name="Google Shape;98;p1"/>
          <p:cNvSpPr txBox="1">
            <a:spLocks noGrp="1"/>
          </p:cNvSpPr>
          <p:nvPr>
            <p:ph type="title" idx="4294967295"/>
          </p:nvPr>
        </p:nvSpPr>
        <p:spPr>
          <a:xfrm>
            <a:off x="0" y="3141090"/>
            <a:ext cx="9144000" cy="1107440"/>
          </a:xfrm>
          <a:prstGeom prst="rect">
            <a:avLst/>
          </a:prstGeom>
          <a:solidFill>
            <a:schemeClr val="bg1"/>
          </a:solidFill>
          <a:ln>
            <a:solidFill>
              <a:schemeClr val="bg1"/>
            </a:solidFill>
          </a:ln>
        </p:spPr>
        <p:txBody>
          <a:bodyPr spcFirstLastPara="1" vert="horz" wrap="square" lIns="0" tIns="0" rIns="0" bIns="0" rtlCol="0" anchor="t" anchorCtr="0">
            <a:spAutoFit/>
          </a:bodyPr>
          <a:lstStyle/>
          <a:p>
            <a:r>
              <a:rPr lang="el-GR" sz="3600" b="1">
                <a:latin typeface="Corbel" panose="020B0503020204020204"/>
                <a:ea typeface="Courier New" panose="02070309020205020404"/>
                <a:cs typeface="Courier New" panose="02070309020205020404"/>
              </a:rPr>
              <a:t>Τμήμα Γεωπονίας Ιχθυολογίας και </a:t>
            </a:r>
            <a:br>
              <a:rPr lang="el-GR" sz="3600" b="1">
                <a:latin typeface="Corbel" panose="020B0503020204020204"/>
                <a:ea typeface="Courier New" panose="02070309020205020404"/>
                <a:cs typeface="Courier New" panose="02070309020205020404"/>
              </a:rPr>
            </a:br>
            <a:r>
              <a:rPr lang="el-GR" sz="3600" b="1">
                <a:latin typeface="Corbel" panose="020B0503020204020204"/>
                <a:ea typeface="Courier New" panose="02070309020205020404"/>
                <a:cs typeface="Courier New" panose="02070309020205020404"/>
              </a:rPr>
              <a:t>Υδάτινου Περιβάλλοντος  </a:t>
            </a:r>
          </a:p>
        </p:txBody>
      </p:sp>
      <p:pic>
        <p:nvPicPr>
          <p:cNvPr id="100" name="Google Shape;100;p1"/>
          <p:cNvPicPr preferRelativeResize="0"/>
          <p:nvPr/>
        </p:nvPicPr>
        <p:blipFill rotWithShape="1">
          <a:blip r:embed="rId3"/>
          <a:srcRect/>
          <a:stretch>
            <a:fillRect/>
          </a:stretch>
        </p:blipFill>
        <p:spPr>
          <a:xfrm>
            <a:off x="1625396" y="6115900"/>
            <a:ext cx="6410683" cy="607262"/>
          </a:xfrm>
          <a:prstGeom prst="rect">
            <a:avLst/>
          </a:prstGeom>
          <a:noFill/>
          <a:ln>
            <a:noFill/>
          </a:ln>
        </p:spPr>
      </p:pic>
      <p:pic>
        <p:nvPicPr>
          <p:cNvPr id="8" name="Εικόνα 7" descr="Εικόνα που περιέχει γραφικά, ζωγραφιά, σκίτσο/σχέδιο, clipart&#10;&#10;Το περιεχόμενο που δημιουργείται από AI ενδέχεται να είναι εσφαλμένο."/>
          <p:cNvPicPr>
            <a:picLocks noChangeAspect="1"/>
          </p:cNvPicPr>
          <p:nvPr/>
        </p:nvPicPr>
        <p:blipFill>
          <a:blip r:embed="rId4"/>
          <a:stretch>
            <a:fillRect/>
          </a:stretch>
        </p:blipFill>
        <p:spPr>
          <a:xfrm>
            <a:off x="2771495" y="5239361"/>
            <a:ext cx="779146" cy="876539"/>
          </a:xfrm>
          <a:prstGeom prst="rect">
            <a:avLst/>
          </a:prstGeom>
        </p:spPr>
      </p:pic>
      <p:pic>
        <p:nvPicPr>
          <p:cNvPr id="12" name="Εικόνα 11" descr="Εικόνα που περιέχει άλογο, θηλαστικό&#10;&#10;Το περιεχόμενο που δημιουργείται από AI ενδέχεται να είναι εσφαλμένο."/>
          <p:cNvPicPr>
            <a:picLocks noChangeAspect="1"/>
          </p:cNvPicPr>
          <p:nvPr/>
        </p:nvPicPr>
        <p:blipFill>
          <a:blip r:embed="rId5"/>
          <a:stretch>
            <a:fillRect/>
          </a:stretch>
        </p:blipFill>
        <p:spPr>
          <a:xfrm>
            <a:off x="6087387" y="222370"/>
            <a:ext cx="1773578" cy="1773578"/>
          </a:xfrm>
          <a:prstGeom prst="rect">
            <a:avLst/>
          </a:prstGeom>
        </p:spPr>
      </p:pic>
      <p:pic>
        <p:nvPicPr>
          <p:cNvPr id="13" name="Εικόνα 12" descr="Εικόνα που περιέχει κείμενο, γραμματοσειρά, στιγμιότυπο οθόνης, γραφικά&#10;&#10;Το περιεχόμενο που δημιουργείται από AI ενδέχεται να είναι εσφαλμένο.">
            <a:hlinkClick r:id="rId6"/>
          </p:cNvPr>
          <p:cNvPicPr>
            <a:picLocks noChangeAspect="1"/>
          </p:cNvPicPr>
          <p:nvPr/>
        </p:nvPicPr>
        <p:blipFill>
          <a:blip r:embed="rId7"/>
          <a:stretch>
            <a:fillRect/>
          </a:stretch>
        </p:blipFill>
        <p:spPr>
          <a:xfrm>
            <a:off x="1598820" y="0"/>
            <a:ext cx="4211128" cy="2111442"/>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p:cNvSpPr>
            <a:spLocks noGrp="1" noRot="1" noChangeAspect="1" noMove="1" noResize="1" noEditPoints="1" noAdjustHandles="1" noChangeArrowheads="1" noChangeShapeType="1" noTextEdit="1"/>
          </p:cNvSpPr>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ight Triangle 10"/>
          <p:cNvSpPr>
            <a:spLocks noGrp="1" noRot="1" noChangeAspect="1" noMove="1" noResize="1" noEditPoints="1" noAdjustHandles="1" noChangeArrowheads="1" noChangeShapeType="1" noTextEdit="1"/>
          </p:cNvSpPr>
          <p:nvPr/>
        </p:nvSpPr>
        <p:spPr>
          <a:xfrm flipH="1">
            <a:off x="6432540" y="3335867"/>
            <a:ext cx="246888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a:spLocks noGrp="1" noRot="1" noChangeAspect="1" noMove="1" noResize="1" noEditPoints="1" noAdjustHandles="1" noChangeArrowheads="1" noChangeShapeType="1" noTextEdit="1"/>
          </p:cNvSpPr>
          <p:nvPr/>
        </p:nvSpPr>
        <p:spPr>
          <a:xfrm>
            <a:off x="481330" y="623275"/>
            <a:ext cx="8178790"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52450" y="615950"/>
            <a:ext cx="7778750" cy="1597025"/>
          </a:xfrm>
        </p:spPr>
        <p:txBody>
          <a:bodyPr>
            <a:normAutofit/>
          </a:bodyPr>
          <a:lstStyle/>
          <a:p>
            <a:pPr>
              <a:lnSpc>
                <a:spcPct val="90000"/>
              </a:lnSpc>
            </a:pPr>
            <a:r>
              <a:rPr lang="el-GR" sz="4800"/>
              <a:t>Τι είναι η Πρακτική Άσκηση;</a:t>
            </a:r>
          </a:p>
        </p:txBody>
      </p:sp>
      <p:sp>
        <p:nvSpPr>
          <p:cNvPr id="3" name="Content Placeholder 2"/>
          <p:cNvSpPr>
            <a:spLocks noGrp="1"/>
          </p:cNvSpPr>
          <p:nvPr>
            <p:ph idx="1"/>
          </p:nvPr>
        </p:nvSpPr>
        <p:spPr>
          <a:xfrm>
            <a:off x="930275" y="1787525"/>
            <a:ext cx="7280910" cy="4175125"/>
          </a:xfrm>
        </p:spPr>
        <p:txBody>
          <a:bodyPr anchor="t">
            <a:noAutofit/>
          </a:bodyPr>
          <a:lstStyle/>
          <a:p>
            <a:pPr marL="0" indent="0">
              <a:buNone/>
            </a:pPr>
            <a:r>
              <a:rPr lang="el-GR" sz="1600" dirty="0"/>
              <a:t>Με τον όρο Πρακτική Άσκηση εννοούμε κάθε προγραμματισμένη και μεθοδευμένη εκπαιδευτική δραστηριότητα, η οποία φέρνοντας τον φοιτητή σε </a:t>
            </a:r>
            <a:r>
              <a:rPr lang="el-GR" sz="1600" b="1" dirty="0"/>
              <a:t>άμεση επαφή με τον επαγγελματικό του χώρο</a:t>
            </a:r>
            <a:r>
              <a:rPr lang="el-GR" sz="1600" dirty="0"/>
              <a:t>, έχει στόχο τη σύνδεση της εκπαιδευτικής πράξης με τη θεωρία και την εξοικείωση του φοιτητή με το μελλοντικό επαγγελματικό του πεδίο.</a:t>
            </a:r>
          </a:p>
          <a:p>
            <a:pPr marL="0" indent="0">
              <a:buNone/>
            </a:pPr>
            <a:endParaRPr lang="el-GR" sz="1600" dirty="0"/>
          </a:p>
          <a:p>
            <a:pPr marL="0" indent="0">
              <a:buNone/>
            </a:pPr>
            <a:r>
              <a:rPr lang="el-GR" sz="1600" u="sng" dirty="0"/>
              <a:t>Η Πρακτική Άσκηση αποτελεί ένα σημαντικό κομμάτι της εκπαιδευτικής διαδικασίας των φοιτητών.</a:t>
            </a:r>
            <a:r>
              <a:rPr lang="el-GR" sz="1600" dirty="0"/>
              <a:t> Αφορά στην άσκηση καθηκόντων, για μικρό (αλλά εύλογο) χρονικό διάστημα, από τον ασκούμενο σε Φορέα Υποδοχής υπό την καθοδήγηση Επόπτη Μέλους ΔΕΠ και την επίβλεψη Επόπτη του Φορέα Υποδοχής. </a:t>
            </a:r>
            <a:r>
              <a:rPr lang="el-GR" sz="1600" b="1" dirty="0"/>
              <a:t>Βασικός στόχος</a:t>
            </a:r>
            <a:r>
              <a:rPr lang="el-GR" sz="1600" dirty="0"/>
              <a:t> της είναι η επίτευξη αμφίδρομης ανάδρασης μεταξύ σπουδών και των εν δυνάμει χώρων εργασίας των αποφοίτων.</a:t>
            </a:r>
          </a:p>
          <a:p>
            <a:pPr marL="0" indent="0">
              <a:buNone/>
            </a:pPr>
            <a:endParaRPr lang="el-GR" sz="1600" dirty="0"/>
          </a:p>
          <a:p>
            <a:pPr marL="0" indent="0">
              <a:buNone/>
            </a:pPr>
            <a:r>
              <a:rPr lang="el-GR" sz="1600" b="1" dirty="0"/>
              <a:t>Οι βασικοί κρίκοι </a:t>
            </a:r>
            <a:r>
              <a:rPr lang="el-GR" sz="1600" dirty="0"/>
              <a:t>που συνιστούν την αλυσίδα της Πρακτικής Άσκησης είναι: </a:t>
            </a:r>
            <a:r>
              <a:rPr lang="el-GR" sz="1600" dirty="0">
                <a:sym typeface="Wingdings 2" panose="05020102010507070707" charset="0"/>
              </a:rPr>
              <a:t> </a:t>
            </a:r>
            <a:r>
              <a:rPr lang="el-GR" sz="1600" dirty="0"/>
              <a:t>ο ασκούμενος </a:t>
            </a:r>
            <a:r>
              <a:rPr lang="el-GR" sz="1600" dirty="0">
                <a:sym typeface="Wingdings 2" panose="05020102010507070707" charset="0"/>
              </a:rPr>
              <a:t> </a:t>
            </a:r>
            <a:r>
              <a:rPr lang="el-GR" sz="1600" dirty="0"/>
              <a:t>ο Φορέας Υποδοχής με τον Επόπτη του και </a:t>
            </a:r>
            <a:r>
              <a:rPr lang="el-GR" sz="1600" dirty="0">
                <a:sym typeface="Wingdings 2" panose="05020102010507070707" charset="0"/>
              </a:rPr>
              <a:t></a:t>
            </a:r>
            <a:r>
              <a:rPr lang="el-GR" sz="1600" dirty="0"/>
              <a:t> η Σχολή/Τμήμα προέλευσης με τον Επόπτη Μέλος ΔΕΠ.</a:t>
            </a:r>
          </a:p>
        </p:txBody>
      </p:sp>
      <p:pic>
        <p:nvPicPr>
          <p:cNvPr id="5" name="Google Shape;100;p1"/>
          <p:cNvPicPr preferRelativeResize="0"/>
          <p:nvPr/>
        </p:nvPicPr>
        <p:blipFill rotWithShape="1">
          <a:blip r:embed="rId2"/>
          <a:stretch>
            <a:fillRect/>
          </a:stretch>
        </p:blipFill>
        <p:spPr>
          <a:xfrm>
            <a:off x="2000568" y="6278811"/>
            <a:ext cx="5420139" cy="514912"/>
          </a:xfrm>
          <a:prstGeom prst="rect">
            <a:avLst/>
          </a:prstGeom>
          <a:noFill/>
        </p:spPr>
      </p:pic>
      <p:pic>
        <p:nvPicPr>
          <p:cNvPr id="7" name="Εικόνα 6" descr="Εικόνα που περιέχει άλογο, θηλαστικό&#10;&#10;Το περιεχόμενο που δημιουργείται από AI ενδέχεται να είναι εσφαλμένο."/>
          <p:cNvPicPr>
            <a:picLocks noChangeAspect="1"/>
          </p:cNvPicPr>
          <p:nvPr/>
        </p:nvPicPr>
        <p:blipFill>
          <a:blip r:embed="rId3">
            <a:alphaModFix amt="5000"/>
          </a:blip>
          <a:stretch>
            <a:fillRect/>
          </a:stretch>
        </p:blipFill>
        <p:spPr>
          <a:xfrm>
            <a:off x="2413162" y="1787257"/>
            <a:ext cx="3956483" cy="3956483"/>
          </a:xfrm>
          <a:prstGeom prst="rect">
            <a:avLst/>
          </a:prstGeom>
        </p:spPr>
      </p:pic>
      <p:pic>
        <p:nvPicPr>
          <p:cNvPr id="4" name="Εικόνα 3" descr="Εικόνα που περιέχει γραφικά, ζωγραφιά, σκίτσο/σχέδιο, clipart&#10;&#10;Το περιεχόμενο που δημιουργείται από AI ενδέχεται να είναι εσφαλμένο."/>
          <p:cNvPicPr>
            <a:picLocks noChangeAspect="1"/>
          </p:cNvPicPr>
          <p:nvPr/>
        </p:nvPicPr>
        <p:blipFill>
          <a:blip r:embed="rId4"/>
          <a:stretch>
            <a:fillRect/>
          </a:stretch>
        </p:blipFill>
        <p:spPr>
          <a:xfrm>
            <a:off x="7903845" y="636270"/>
            <a:ext cx="756285" cy="1024255"/>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p:cNvSpPr>
            <a:spLocks noGrp="1" noRot="1" noChangeAspect="1" noMove="1" noResize="1" noEditPoints="1" noAdjustHandles="1" noChangeArrowheads="1" noChangeShapeType="1" noTextEdit="1"/>
          </p:cNvSpPr>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ight Triangle 10"/>
          <p:cNvSpPr>
            <a:spLocks noGrp="1" noRot="1" noChangeAspect="1" noMove="1" noResize="1" noEditPoints="1" noAdjustHandles="1" noChangeArrowheads="1" noChangeShapeType="1" noTextEdit="1"/>
          </p:cNvSpPr>
          <p:nvPr/>
        </p:nvSpPr>
        <p:spPr>
          <a:xfrm flipH="1">
            <a:off x="6432540" y="3335867"/>
            <a:ext cx="246888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a:spLocks noGrp="1" noRot="1" noChangeAspect="1" noMove="1" noResize="1" noEditPoints="1" noAdjustHandles="1" noChangeArrowheads="1" noChangeShapeType="1" noTextEdit="1"/>
          </p:cNvSpPr>
          <p:nvPr/>
        </p:nvSpPr>
        <p:spPr>
          <a:xfrm>
            <a:off x="481330" y="623275"/>
            <a:ext cx="8178790"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42517" y="616158"/>
            <a:ext cx="7488461" cy="1597228"/>
          </a:xfrm>
        </p:spPr>
        <p:txBody>
          <a:bodyPr>
            <a:normAutofit/>
          </a:bodyPr>
          <a:lstStyle/>
          <a:p>
            <a:pPr>
              <a:lnSpc>
                <a:spcPct val="90000"/>
              </a:lnSpc>
            </a:pPr>
            <a:r>
              <a:rPr lang="el-GR" sz="5200"/>
              <a:t>Τι είναι η Πρακτική Άσκηση μέσω ΕΣΠΑ;</a:t>
            </a:r>
          </a:p>
        </p:txBody>
      </p:sp>
      <p:sp>
        <p:nvSpPr>
          <p:cNvPr id="3" name="Content Placeholder 2"/>
          <p:cNvSpPr>
            <a:spLocks noGrp="1"/>
          </p:cNvSpPr>
          <p:nvPr>
            <p:ph idx="1"/>
          </p:nvPr>
        </p:nvSpPr>
        <p:spPr>
          <a:xfrm>
            <a:off x="843280" y="2214245"/>
            <a:ext cx="7487920" cy="3757295"/>
          </a:xfrm>
        </p:spPr>
        <p:txBody>
          <a:bodyPr anchor="t">
            <a:normAutofit/>
          </a:bodyPr>
          <a:lstStyle/>
          <a:p>
            <a:pPr>
              <a:buFont typeface="Wingdings" panose="05000000000000000000" pitchFamily="2" charset="2"/>
              <a:buChar char="§"/>
              <a:defRPr sz="2000"/>
            </a:pPr>
            <a:r>
              <a:rPr lang="el-GR" dirty="0"/>
              <a:t>Σύνδεση σπουδών με αγορά εργασίας</a:t>
            </a:r>
          </a:p>
          <a:p>
            <a:pPr marL="0" indent="0">
              <a:buNone/>
              <a:defRPr sz="2000"/>
            </a:pPr>
            <a:endParaRPr lang="el-GR" dirty="0"/>
          </a:p>
          <a:p>
            <a:pPr>
              <a:buFont typeface="Wingdings" panose="05000000000000000000" pitchFamily="2" charset="2"/>
              <a:buChar char="§"/>
              <a:defRPr sz="2000"/>
            </a:pPr>
            <a:r>
              <a:rPr lang="el-GR" dirty="0"/>
              <a:t>Επιδοτούμενο πρόγραμμα στο πλαίσιο ΕΣΠΑ 2021–2027,</a:t>
            </a:r>
            <a:r>
              <a:rPr lang="el-GR" dirty="0">
                <a:sym typeface="Corbel" panose="020B0503020204020204"/>
              </a:rPr>
              <a:t> «Ανθρώπινο Δυναμικό και Κοινωνική Συνοχή ΕΣΠΑ 2021-2027» που συγχρηματοδοτείται από την Ευρωπαϊκή Ένωση (Ευρωπαϊκό Κοινωνικό Ταμείο) και από εθνικούς πόρους</a:t>
            </a:r>
          </a:p>
          <a:p>
            <a:pPr marL="0" indent="0">
              <a:buFont typeface="Wingdings" panose="05000000000000000000" pitchFamily="2" charset="2"/>
              <a:buNone/>
              <a:defRPr sz="2000"/>
            </a:pPr>
            <a:endParaRPr lang="el-GR" dirty="0"/>
          </a:p>
          <a:p>
            <a:pPr>
              <a:buFont typeface="Wingdings" panose="05000000000000000000" pitchFamily="2" charset="2"/>
              <a:buChar char="§"/>
              <a:defRPr sz="2000"/>
            </a:pPr>
            <a:r>
              <a:rPr lang="el-GR" dirty="0"/>
              <a:t>Δεν δημιουργεί σχέση εξαρτημένης εργασίας</a:t>
            </a:r>
            <a:r>
              <a:rPr lang="en-US" dirty="0"/>
              <a:t>, </a:t>
            </a:r>
            <a:r>
              <a:rPr lang="el-GR" dirty="0"/>
              <a:t>δηλ. ο Φορέας δεν έχει καμία οικονομική και ασφαλιστική υποχρέωση απέναντι στον φοιτητή</a:t>
            </a:r>
          </a:p>
        </p:txBody>
      </p:sp>
      <p:pic>
        <p:nvPicPr>
          <p:cNvPr id="5" name="Google Shape;100;p1"/>
          <p:cNvPicPr preferRelativeResize="0"/>
          <p:nvPr/>
        </p:nvPicPr>
        <p:blipFill rotWithShape="1">
          <a:blip r:embed="rId2"/>
          <a:stretch>
            <a:fillRect/>
          </a:stretch>
        </p:blipFill>
        <p:spPr>
          <a:xfrm>
            <a:off x="2000568" y="6278811"/>
            <a:ext cx="5420139" cy="514912"/>
          </a:xfrm>
          <a:prstGeom prst="rect">
            <a:avLst/>
          </a:prstGeom>
          <a:noFill/>
        </p:spPr>
      </p:pic>
      <p:pic>
        <p:nvPicPr>
          <p:cNvPr id="4" name="Εικόνα 3" descr="Εικόνα που περιέχει άλογο, θηλαστικό&#10;&#10;Το περιεχόμενο που δημιουργείται από AI ενδέχεται να είναι εσφαλμένο."/>
          <p:cNvPicPr>
            <a:picLocks noChangeAspect="1"/>
          </p:cNvPicPr>
          <p:nvPr/>
        </p:nvPicPr>
        <p:blipFill>
          <a:blip r:embed="rId3">
            <a:alphaModFix amt="5000"/>
          </a:blip>
          <a:stretch>
            <a:fillRect/>
          </a:stretch>
        </p:blipFill>
        <p:spPr>
          <a:xfrm>
            <a:off x="2476027" y="1862187"/>
            <a:ext cx="3956483" cy="3956483"/>
          </a:xfrm>
          <a:prstGeom prst="rect">
            <a:avLst/>
          </a:prstGeom>
        </p:spPr>
      </p:pic>
      <p:pic>
        <p:nvPicPr>
          <p:cNvPr id="7" name="Εικόνα 6" descr="Εικόνα που περιέχει γραφικά, ζωγραφιά, σκίτσο/σχέδιο, clipart&#10;&#10;Το περιεχόμενο που δημιουργείται από AI ενδέχεται να είναι εσφαλμένο."/>
          <p:cNvPicPr>
            <a:picLocks noChangeAspect="1"/>
          </p:cNvPicPr>
          <p:nvPr/>
        </p:nvPicPr>
        <p:blipFill>
          <a:blip r:embed="rId4"/>
          <a:stretch>
            <a:fillRect/>
          </a:stretch>
        </p:blipFill>
        <p:spPr>
          <a:xfrm>
            <a:off x="7733341" y="735337"/>
            <a:ext cx="779146" cy="876539"/>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p:cNvSpPr>
            <a:spLocks noGrp="1" noRot="1" noChangeAspect="1" noMove="1" noResize="1" noEditPoints="1" noAdjustHandles="1" noChangeArrowheads="1" noChangeShapeType="1" noTextEdit="1"/>
          </p:cNvSpPr>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ight Triangle 10"/>
          <p:cNvSpPr>
            <a:spLocks noGrp="1" noRot="1" noChangeAspect="1" noMove="1" noResize="1" noEditPoints="1" noAdjustHandles="1" noChangeArrowheads="1" noChangeShapeType="1" noTextEdit="1"/>
          </p:cNvSpPr>
          <p:nvPr/>
        </p:nvSpPr>
        <p:spPr>
          <a:xfrm flipH="1">
            <a:off x="6432540" y="3335867"/>
            <a:ext cx="246888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a:spLocks noGrp="1" noRot="1" noChangeAspect="1" noMove="1" noResize="1" noEditPoints="1" noAdjustHandles="1" noChangeArrowheads="1" noChangeShapeType="1" noTextEdit="1"/>
          </p:cNvSpPr>
          <p:nvPr/>
        </p:nvSpPr>
        <p:spPr>
          <a:xfrm>
            <a:off x="481330" y="623275"/>
            <a:ext cx="8178790"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42517" y="575621"/>
            <a:ext cx="7488461" cy="1597228"/>
          </a:xfrm>
        </p:spPr>
        <p:txBody>
          <a:bodyPr>
            <a:normAutofit/>
          </a:bodyPr>
          <a:lstStyle/>
          <a:p>
            <a:pPr>
              <a:lnSpc>
                <a:spcPct val="90000"/>
              </a:lnSpc>
            </a:pPr>
            <a:r>
              <a:rPr lang="el-GR" sz="4000"/>
              <a:t>Πότε ξεκινάει η Πρακτική μου Άσκηση;</a:t>
            </a:r>
          </a:p>
        </p:txBody>
      </p:sp>
      <p:sp>
        <p:nvSpPr>
          <p:cNvPr id="3" name="Content Placeholder 2"/>
          <p:cNvSpPr>
            <a:spLocks noGrp="1"/>
          </p:cNvSpPr>
          <p:nvPr>
            <p:ph idx="1"/>
          </p:nvPr>
        </p:nvSpPr>
        <p:spPr>
          <a:xfrm>
            <a:off x="481965" y="1868805"/>
            <a:ext cx="7848600" cy="4269740"/>
          </a:xfrm>
        </p:spPr>
        <p:txBody>
          <a:bodyPr anchor="t">
            <a:noAutofit/>
          </a:bodyPr>
          <a:lstStyle/>
          <a:p>
            <a:pPr marL="0" indent="0">
              <a:buNone/>
            </a:pPr>
            <a:r>
              <a:rPr lang="el-GR" sz="1600" b="1" dirty="0"/>
              <a:t>Πότε «ξεκινάει» η Πρακτική Άσκηση</a:t>
            </a:r>
          </a:p>
          <a:p>
            <a:r>
              <a:rPr lang="el-GR" sz="1600" dirty="0"/>
              <a:t>Ξεκινά από τη στιγμή που αποφασίζεις να δηλώσεις συμμετοχή. Αφού παρακολουθείς αυτή την ενημέρωση, έχει ήδη αρχίσει.</a:t>
            </a:r>
          </a:p>
          <a:p>
            <a:r>
              <a:rPr lang="el-GR" sz="1600" dirty="0"/>
              <a:t>Είναι η γέφυρα από τις σπουδές στην πραγματική εργασία.</a:t>
            </a:r>
          </a:p>
          <a:p>
            <a:r>
              <a:rPr lang="el-GR" sz="1600" dirty="0"/>
              <a:t>Είναι και πρώτη επαφή με διαδικασίες: αίτηση, επικοινωνία με στελέχη, συγκέντρωση δικαιολογητικών.</a:t>
            </a:r>
          </a:p>
          <a:p>
            <a:pPr marL="0" indent="0">
              <a:buNone/>
            </a:pPr>
            <a:endParaRPr lang="el-GR" sz="1600" dirty="0"/>
          </a:p>
          <a:p>
            <a:pPr marL="0" indent="0">
              <a:buNone/>
            </a:pPr>
            <a:r>
              <a:rPr lang="el-GR" sz="1600" b="1" dirty="0"/>
              <a:t>Πριν μας καλέσεις:</a:t>
            </a:r>
            <a:endParaRPr lang="el-GR" sz="1600" dirty="0"/>
          </a:p>
          <a:p>
            <a:r>
              <a:rPr lang="el-GR" sz="1600" dirty="0"/>
              <a:t>Διάβασε την παρουσίαση και τις οδηγίες στο </a:t>
            </a:r>
            <a:r>
              <a:rPr lang="el-GR" sz="1600" dirty="0" err="1"/>
              <a:t>site</a:t>
            </a:r>
            <a:r>
              <a:rPr lang="el-GR" sz="1600" dirty="0"/>
              <a:t>. Η παρουσίαση και οι οδηγίες θα αναρτηθούν στο </a:t>
            </a:r>
            <a:r>
              <a:rPr lang="el-GR" sz="1600" dirty="0" err="1"/>
              <a:t>site</a:t>
            </a:r>
            <a:r>
              <a:rPr lang="el-GR" sz="1600" dirty="0"/>
              <a:t> και θα εμπλουτίζονται με νέες απαντήσεις</a:t>
            </a:r>
          </a:p>
          <a:p>
            <a:r>
              <a:rPr lang="el-GR" sz="1600" dirty="0"/>
              <a:t>Έλεγξε τις Συχνές Ερωτήσεις.</a:t>
            </a:r>
          </a:p>
          <a:p>
            <a:r>
              <a:rPr lang="el-GR" sz="1600" dirty="0"/>
              <a:t>Προσπάθησε μόνος/μόνη σου.</a:t>
            </a:r>
          </a:p>
          <a:p>
            <a:r>
              <a:rPr lang="el-GR" sz="1600" dirty="0"/>
              <a:t>Επικοινωνείς με το Γραφείο Π.Α. όταν δεν βρίσκεις απάντηση ή υπάρχει σοβαρό ζήτημα.</a:t>
            </a:r>
          </a:p>
          <a:p>
            <a:r>
              <a:rPr lang="el-GR" sz="1600" dirty="0"/>
              <a:t>Η διαδικασία γίνεται από τον φοιτητή</a:t>
            </a:r>
          </a:p>
        </p:txBody>
      </p:sp>
      <p:pic>
        <p:nvPicPr>
          <p:cNvPr id="5" name="Google Shape;100;p1"/>
          <p:cNvPicPr preferRelativeResize="0"/>
          <p:nvPr/>
        </p:nvPicPr>
        <p:blipFill rotWithShape="1">
          <a:blip r:embed="rId2"/>
          <a:stretch>
            <a:fillRect/>
          </a:stretch>
        </p:blipFill>
        <p:spPr>
          <a:xfrm>
            <a:off x="2000568" y="6278811"/>
            <a:ext cx="5420139" cy="514912"/>
          </a:xfrm>
          <a:prstGeom prst="rect">
            <a:avLst/>
          </a:prstGeom>
          <a:noFill/>
        </p:spPr>
      </p:pic>
      <p:pic>
        <p:nvPicPr>
          <p:cNvPr id="7" name="Εικόνα 6" descr="Εικόνα που περιέχει άλογο, θηλαστικό&#10;&#10;Το περιεχόμενο που δημιουργείται από AI ενδέχεται να είναι εσφαλμένο."/>
          <p:cNvPicPr>
            <a:picLocks noChangeAspect="1"/>
          </p:cNvPicPr>
          <p:nvPr/>
        </p:nvPicPr>
        <p:blipFill>
          <a:blip r:embed="rId3">
            <a:alphaModFix amt="5000"/>
          </a:blip>
          <a:stretch>
            <a:fillRect/>
          </a:stretch>
        </p:blipFill>
        <p:spPr>
          <a:xfrm>
            <a:off x="2243594" y="1753552"/>
            <a:ext cx="3956483" cy="3956483"/>
          </a:xfrm>
          <a:prstGeom prst="rect">
            <a:avLst/>
          </a:prstGeom>
        </p:spPr>
      </p:pic>
      <p:pic>
        <p:nvPicPr>
          <p:cNvPr id="4" name="Εικόνα 3" descr="Εικόνα που περιέχει γραφικά, ζωγραφιά, σκίτσο/σχέδιο, clipart&#10;&#10;Το περιεχόμενο που δημιουργείται από AI ενδέχεται να είναι εσφαλμένο."/>
          <p:cNvPicPr>
            <a:picLocks noChangeAspect="1"/>
          </p:cNvPicPr>
          <p:nvPr/>
        </p:nvPicPr>
        <p:blipFill>
          <a:blip r:embed="rId4"/>
          <a:stretch>
            <a:fillRect/>
          </a:stretch>
        </p:blipFill>
        <p:spPr>
          <a:xfrm>
            <a:off x="7733341" y="735337"/>
            <a:ext cx="779146" cy="876539"/>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28"/>
          <p:cNvSpPr>
            <a:spLocks noGrp="1" noRot="1" noChangeAspect="1" noMove="1" noResize="1" noEditPoints="1" noAdjustHandles="1" noChangeArrowheads="1" noChangeShapeType="1" noTextEdit="1"/>
          </p:cNvSpPr>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Εικόνα 7" descr="Εικόνα που περιέχει άλογο, θηλαστικό&#10;&#10;Το περιεχόμενο που δημιουργείται από AI ενδέχεται να είναι εσφαλμένο."/>
          <p:cNvPicPr>
            <a:picLocks noChangeAspect="1"/>
          </p:cNvPicPr>
          <p:nvPr/>
        </p:nvPicPr>
        <p:blipFill>
          <a:blip r:embed="rId2">
            <a:alphaModFix amt="85000"/>
          </a:blip>
          <a:stretch>
            <a:fillRect/>
          </a:stretch>
        </p:blipFill>
        <p:spPr>
          <a:xfrm>
            <a:off x="1064942" y="894735"/>
            <a:ext cx="1655645" cy="1655645"/>
          </a:xfrm>
          <a:prstGeom prst="rect">
            <a:avLst/>
          </a:prstGeom>
        </p:spPr>
      </p:pic>
      <p:sp>
        <p:nvSpPr>
          <p:cNvPr id="31" name="Right Triangle 30"/>
          <p:cNvSpPr>
            <a:spLocks noGrp="1" noRot="1" noChangeAspect="1" noMove="1" noResize="1" noEditPoints="1" noAdjustHandles="1" noChangeArrowheads="1" noChangeShapeType="1" noTextEdit="1"/>
          </p:cNvSpPr>
          <p:nvPr/>
        </p:nvSpPr>
        <p:spPr>
          <a:xfrm flipH="1">
            <a:off x="6432540" y="3335867"/>
            <a:ext cx="246888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p:cNvSpPr>
            <a:spLocks noGrp="1" noRot="1" noChangeAspect="1" noMove="1" noResize="1" noEditPoints="1" noAdjustHandles="1" noChangeArrowheads="1" noChangeShapeType="1" noTextEdit="1"/>
          </p:cNvSpPr>
          <p:nvPr/>
        </p:nvSpPr>
        <p:spPr>
          <a:xfrm>
            <a:off x="3732021" y="623275"/>
            <a:ext cx="4928098"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Τίτλος 1"/>
          <p:cNvSpPr>
            <a:spLocks noGrp="1"/>
          </p:cNvSpPr>
          <p:nvPr>
            <p:ph type="title"/>
          </p:nvPr>
        </p:nvSpPr>
        <p:spPr>
          <a:xfrm>
            <a:off x="4099244" y="1188637"/>
            <a:ext cx="3981066" cy="1597228"/>
          </a:xfrm>
        </p:spPr>
        <p:txBody>
          <a:bodyPr>
            <a:normAutofit fontScale="90000"/>
          </a:bodyPr>
          <a:lstStyle/>
          <a:p>
            <a:pPr>
              <a:lnSpc>
                <a:spcPct val="90000"/>
              </a:lnSpc>
            </a:pPr>
            <a:r>
              <a:rPr lang="el-GR" sz="2600" dirty="0"/>
              <a:t>Ταυτότητα Πρακτικής Άσκησης Τμήματος Γεωπονίας Ιχθυολογίας και Υδάτινου Περιβάλλοντος</a:t>
            </a:r>
            <a:br>
              <a:rPr lang="el-GR" sz="2600" dirty="0"/>
            </a:br>
            <a:endParaRPr lang="el-GR" sz="2600" dirty="0"/>
          </a:p>
        </p:txBody>
      </p:sp>
      <p:sp>
        <p:nvSpPr>
          <p:cNvPr id="3" name="Θέση περιεχομένου 2"/>
          <p:cNvSpPr>
            <a:spLocks noGrp="1"/>
          </p:cNvSpPr>
          <p:nvPr>
            <p:ph idx="1"/>
          </p:nvPr>
        </p:nvSpPr>
        <p:spPr>
          <a:xfrm>
            <a:off x="4099245" y="2998278"/>
            <a:ext cx="3379240" cy="2728198"/>
          </a:xfrm>
        </p:spPr>
        <p:txBody>
          <a:bodyPr anchor="t">
            <a:normAutofit/>
          </a:bodyPr>
          <a:lstStyle/>
          <a:p>
            <a:pPr marL="0" indent="0">
              <a:lnSpc>
                <a:spcPct val="90000"/>
              </a:lnSpc>
              <a:buNone/>
            </a:pPr>
            <a:r>
              <a:rPr lang="el-GR" sz="1800" b="1" dirty="0"/>
              <a:t>Επιστημονικά Υπεύθυνη Τμήματος: </a:t>
            </a:r>
          </a:p>
          <a:p>
            <a:pPr>
              <a:lnSpc>
                <a:spcPct val="90000"/>
              </a:lnSpc>
              <a:buFont typeface="Wingdings" panose="05000000000000000000" pitchFamily="2" charset="2"/>
              <a:buChar char="Ø"/>
            </a:pPr>
            <a:r>
              <a:rPr lang="el-GR" sz="1800" dirty="0">
                <a:ea typeface="Calibri" panose="020F0502020204030204"/>
                <a:cs typeface="Calibri" panose="020F0502020204030204"/>
              </a:rPr>
              <a:t>Παναγιωτάκη Παναγιώτα </a:t>
            </a:r>
          </a:p>
          <a:p>
            <a:pPr marL="0" indent="0">
              <a:lnSpc>
                <a:spcPct val="90000"/>
              </a:lnSpc>
              <a:buNone/>
            </a:pPr>
            <a:r>
              <a:rPr lang="en-US" sz="1800" dirty="0"/>
              <a:t>email: ppanag</a:t>
            </a:r>
            <a:r>
              <a:rPr lang="en-US" altLang="en-US" sz="1800" dirty="0">
                <a:ea typeface="Calibri" panose="020F0502020204030204"/>
                <a:cs typeface="Calibri" panose="020F0502020204030204"/>
              </a:rPr>
              <a:t>@uth.gr</a:t>
            </a:r>
          </a:p>
          <a:p>
            <a:pPr marL="0" indent="0">
              <a:lnSpc>
                <a:spcPct val="90000"/>
              </a:lnSpc>
              <a:buNone/>
            </a:pPr>
            <a:endParaRPr lang="el-GR" sz="1800" dirty="0"/>
          </a:p>
          <a:p>
            <a:pPr marL="0" indent="0">
              <a:lnSpc>
                <a:spcPct val="90000"/>
              </a:lnSpc>
              <a:buNone/>
            </a:pPr>
            <a:r>
              <a:rPr lang="el-GR" sz="1800" b="1" dirty="0"/>
              <a:t>Διοικητική Υποστήριξη Πρακτικής Άσκησης μέσω ΕΣΠΑ</a:t>
            </a:r>
            <a:r>
              <a:rPr lang="en-US" sz="1800" b="1" dirty="0"/>
              <a:t>:</a:t>
            </a:r>
            <a:endParaRPr lang="el-GR" sz="1800" b="1" dirty="0"/>
          </a:p>
          <a:p>
            <a:pPr>
              <a:lnSpc>
                <a:spcPct val="90000"/>
              </a:lnSpc>
              <a:buFont typeface="Wingdings" panose="05000000000000000000" pitchFamily="2" charset="2"/>
              <a:buChar char="Ø"/>
            </a:pPr>
            <a:r>
              <a:rPr lang="el-GR" sz="1800" dirty="0">
                <a:ea typeface="Calibri" panose="020F0502020204030204"/>
                <a:cs typeface="Calibri" panose="020F0502020204030204"/>
              </a:rPr>
              <a:t>Κούρτη Χρύσα </a:t>
            </a:r>
          </a:p>
          <a:p>
            <a:pPr marL="0" indent="0">
              <a:lnSpc>
                <a:spcPct val="90000"/>
              </a:lnSpc>
              <a:buNone/>
            </a:pPr>
            <a:r>
              <a:rPr lang="en-US" sz="1800" dirty="0"/>
              <a:t>email: </a:t>
            </a:r>
            <a:r>
              <a:rPr lang="it-IT" sz="1800" dirty="0"/>
              <a:t>praktiki.</a:t>
            </a:r>
            <a:r>
              <a:rPr lang="en-US" sz="1800" dirty="0" err="1"/>
              <a:t>diae</a:t>
            </a:r>
            <a:r>
              <a:rPr lang="it-IT" sz="1800" dirty="0"/>
              <a:t>@uth.gr</a:t>
            </a:r>
            <a:endParaRPr lang="it-IT" sz="1800" dirty="0">
              <a:ea typeface="Calibri" panose="020F0502020204030204"/>
              <a:cs typeface="Calibri" panose="020F0502020204030204"/>
            </a:endParaRPr>
          </a:p>
        </p:txBody>
      </p:sp>
      <p:pic>
        <p:nvPicPr>
          <p:cNvPr id="9" name="Google Shape;100;p1"/>
          <p:cNvPicPr preferRelativeResize="0"/>
          <p:nvPr/>
        </p:nvPicPr>
        <p:blipFill rotWithShape="1">
          <a:blip r:embed="rId3"/>
          <a:stretch>
            <a:fillRect/>
          </a:stretch>
        </p:blipFill>
        <p:spPr>
          <a:xfrm>
            <a:off x="2000568" y="6278811"/>
            <a:ext cx="5420139" cy="514912"/>
          </a:xfrm>
          <a:prstGeom prst="rect">
            <a:avLst/>
          </a:prstGeom>
          <a:noFill/>
        </p:spPr>
      </p:pic>
      <p:pic>
        <p:nvPicPr>
          <p:cNvPr id="4" name="Εικόνα 3" descr="Εικόνα που περιέχει γραφικά, ζωγραφιά, σκίτσο/σχέδιο, clipart&#10;&#10;Το περιεχόμενο που δημιουργείται από AI ενδέχεται να είναι εσφαλμένο."/>
          <p:cNvPicPr>
            <a:picLocks noChangeAspect="1"/>
          </p:cNvPicPr>
          <p:nvPr/>
        </p:nvPicPr>
        <p:blipFill>
          <a:blip r:embed="rId4"/>
          <a:stretch>
            <a:fillRect/>
          </a:stretch>
        </p:blipFill>
        <p:spPr>
          <a:xfrm>
            <a:off x="889185" y="3429000"/>
            <a:ext cx="1831402" cy="2060327"/>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8"/>
          <p:cNvSpPr>
            <a:spLocks noGrp="1" noRot="1" noChangeAspect="1" noMove="1" noResize="1" noEditPoints="1" noAdjustHandles="1" noChangeArrowheads="1" noChangeShapeType="1" noTextEdit="1"/>
          </p:cNvSpPr>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ight Triangle 10"/>
          <p:cNvSpPr>
            <a:spLocks noGrp="1" noRot="1" noChangeAspect="1" noMove="1" noResize="1" noEditPoints="1" noAdjustHandles="1" noChangeArrowheads="1" noChangeShapeType="1" noTextEdit="1"/>
          </p:cNvSpPr>
          <p:nvPr/>
        </p:nvSpPr>
        <p:spPr>
          <a:xfrm flipH="1">
            <a:off x="6432540" y="3335867"/>
            <a:ext cx="246888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a:spLocks noGrp="1" noRot="1" noChangeAspect="1" noMove="1" noResize="1" noEditPoints="1" noAdjustHandles="1" noChangeArrowheads="1" noChangeShapeType="1" noTextEdit="1"/>
          </p:cNvSpPr>
          <p:nvPr/>
        </p:nvSpPr>
        <p:spPr>
          <a:xfrm>
            <a:off x="481330" y="623275"/>
            <a:ext cx="8178790"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26493" y="523920"/>
            <a:ext cx="7488461" cy="903971"/>
          </a:xfrm>
        </p:spPr>
        <p:txBody>
          <a:bodyPr>
            <a:normAutofit/>
          </a:bodyPr>
          <a:lstStyle/>
          <a:p>
            <a:r>
              <a:rPr lang="el-GR" sz="4800" dirty="0">
                <a:highlight>
                  <a:srgbClr val="000000">
                    <a:alpha val="0"/>
                  </a:srgbClr>
                </a:highlight>
              </a:rPr>
              <a:t>Χαρακτηριστικά Π.Α. </a:t>
            </a:r>
            <a:r>
              <a:rPr lang="el-GR" sz="2400" dirty="0">
                <a:solidFill>
                  <a:schemeClr val="accent6">
                    <a:lumMod val="50000"/>
                  </a:schemeClr>
                </a:solidFill>
                <a:highlight>
                  <a:srgbClr val="000000">
                    <a:alpha val="0"/>
                  </a:srgbClr>
                </a:highlight>
              </a:rPr>
              <a:t>_  </a:t>
            </a:r>
            <a:r>
              <a:rPr lang="el-GR" sz="2400" dirty="0">
                <a:solidFill>
                  <a:schemeClr val="accent6">
                    <a:lumMod val="50000"/>
                  </a:schemeClr>
                </a:solidFill>
                <a:latin typeface="Comic Sans MS" panose="030F0702030302020204" pitchFamily="66" charset="0"/>
              </a:rPr>
              <a:t>ΤΓΙΥΠ </a:t>
            </a:r>
            <a:endParaRPr lang="el-GR" sz="2000" dirty="0">
              <a:solidFill>
                <a:schemeClr val="accent6">
                  <a:lumMod val="50000"/>
                </a:schemeClr>
              </a:solidFill>
              <a:latin typeface="Comic Sans MS" panose="030F0702030302020204" pitchFamily="66" charset="0"/>
            </a:endParaRPr>
          </a:p>
        </p:txBody>
      </p:sp>
      <p:pic>
        <p:nvPicPr>
          <p:cNvPr id="4" name="Google Shape;100;p1"/>
          <p:cNvPicPr preferRelativeResize="0"/>
          <p:nvPr/>
        </p:nvPicPr>
        <p:blipFill rotWithShape="1">
          <a:blip r:embed="rId2"/>
          <a:stretch>
            <a:fillRect/>
          </a:stretch>
        </p:blipFill>
        <p:spPr>
          <a:xfrm>
            <a:off x="2000568" y="6278811"/>
            <a:ext cx="5420139" cy="514912"/>
          </a:xfrm>
          <a:prstGeom prst="rect">
            <a:avLst/>
          </a:prstGeom>
          <a:noFill/>
        </p:spPr>
      </p:pic>
      <p:sp>
        <p:nvSpPr>
          <p:cNvPr id="3" name="Content Placeholder 2"/>
          <p:cNvSpPr>
            <a:spLocks noGrp="1"/>
          </p:cNvSpPr>
          <p:nvPr>
            <p:ph idx="1"/>
          </p:nvPr>
        </p:nvSpPr>
        <p:spPr>
          <a:xfrm>
            <a:off x="725170" y="1671484"/>
            <a:ext cx="7717790" cy="4599776"/>
          </a:xfrm>
        </p:spPr>
        <p:txBody>
          <a:bodyPr anchor="t">
            <a:normAutofit fontScale="85000" lnSpcReduction="10000"/>
          </a:bodyPr>
          <a:lstStyle/>
          <a:p>
            <a:pPr>
              <a:lnSpc>
                <a:spcPct val="90000"/>
              </a:lnSpc>
            </a:pPr>
            <a:r>
              <a:rPr lang="el-GR" sz="1900" dirty="0">
                <a:solidFill>
                  <a:prstClr val="black"/>
                </a:solidFill>
              </a:rPr>
              <a:t>Η Πρακτική Άσκηση </a:t>
            </a:r>
            <a:r>
              <a:rPr lang="el-GR" sz="1900" b="1" dirty="0">
                <a:solidFill>
                  <a:prstClr val="black"/>
                </a:solidFill>
              </a:rPr>
              <a:t>εντάσσεται στο 6ο και στο 8ο εξάμηνο </a:t>
            </a:r>
            <a:r>
              <a:rPr lang="el-GR" sz="1900" dirty="0">
                <a:solidFill>
                  <a:prstClr val="black"/>
                </a:solidFill>
              </a:rPr>
              <a:t>του Προγράμματος Προπτυχιακών Σπουδών </a:t>
            </a:r>
            <a:r>
              <a:rPr lang="el-GR" sz="1900" b="1" dirty="0">
                <a:solidFill>
                  <a:prstClr val="black"/>
                </a:solidFill>
              </a:rPr>
              <a:t>ως μάθημα υποχρεωτικό </a:t>
            </a:r>
          </a:p>
          <a:p>
            <a:pPr>
              <a:lnSpc>
                <a:spcPct val="90000"/>
              </a:lnSpc>
            </a:pPr>
            <a:r>
              <a:rPr lang="el-GR" sz="1900" dirty="0">
                <a:solidFill>
                  <a:prstClr val="black"/>
                </a:solidFill>
              </a:rPr>
              <a:t>Λαμβάνει με </a:t>
            </a:r>
            <a:r>
              <a:rPr lang="el-GR" sz="1900" b="1" dirty="0">
                <a:solidFill>
                  <a:prstClr val="black"/>
                </a:solidFill>
              </a:rPr>
              <a:t>έξι (6) </a:t>
            </a:r>
            <a:r>
              <a:rPr lang="el-GR" sz="1900" dirty="0">
                <a:solidFill>
                  <a:prstClr val="black"/>
                </a:solidFill>
              </a:rPr>
              <a:t>πιστωτικές μονάδες </a:t>
            </a:r>
            <a:r>
              <a:rPr lang="el-GR" sz="1900" b="1" dirty="0">
                <a:solidFill>
                  <a:prstClr val="black"/>
                </a:solidFill>
              </a:rPr>
              <a:t>(ECTS) </a:t>
            </a:r>
            <a:r>
              <a:rPr lang="en-US" sz="1900" b="1" dirty="0">
                <a:solidFill>
                  <a:prstClr val="black"/>
                </a:solidFill>
              </a:rPr>
              <a:t>&amp; </a:t>
            </a:r>
            <a:r>
              <a:rPr lang="el-GR" sz="1900" b="1" dirty="0">
                <a:solidFill>
                  <a:prstClr val="black"/>
                </a:solidFill>
              </a:rPr>
              <a:t>βαθμολογείται_ </a:t>
            </a:r>
            <a:r>
              <a:rPr lang="el-GR" sz="1900" dirty="0">
                <a:solidFill>
                  <a:prstClr val="black"/>
                </a:solidFill>
              </a:rPr>
              <a:t>περιλαμβάνεται στο</a:t>
            </a:r>
            <a:r>
              <a:rPr lang="el-GR" sz="1900" dirty="0"/>
              <a:t> Παράρτημα </a:t>
            </a:r>
            <a:r>
              <a:rPr lang="el-GR" sz="1900" dirty="0">
                <a:solidFill>
                  <a:prstClr val="black"/>
                </a:solidFill>
              </a:rPr>
              <a:t>Διπλώματος </a:t>
            </a:r>
          </a:p>
          <a:p>
            <a:pPr lvl="0">
              <a:lnSpc>
                <a:spcPct val="90000"/>
              </a:lnSpc>
            </a:pPr>
            <a:r>
              <a:rPr lang="en-US" altLang="en-US" sz="1900" dirty="0" err="1">
                <a:solidFill>
                  <a:prstClr val="black"/>
                </a:solidFill>
              </a:rPr>
              <a:t>Οι</a:t>
            </a:r>
            <a:r>
              <a:rPr lang="en-US" altLang="en-US" sz="1900" dirty="0">
                <a:solidFill>
                  <a:prstClr val="black"/>
                </a:solidFill>
              </a:rPr>
              <a:t> π</a:t>
            </a:r>
            <a:r>
              <a:rPr lang="en-US" altLang="en-US" sz="1900" dirty="0" err="1">
                <a:solidFill>
                  <a:prstClr val="black"/>
                </a:solidFill>
              </a:rPr>
              <a:t>ιστωτικές</a:t>
            </a:r>
            <a:r>
              <a:rPr lang="en-US" altLang="en-US" sz="1900" dirty="0">
                <a:solidFill>
                  <a:prstClr val="black"/>
                </a:solidFill>
              </a:rPr>
              <a:t> </a:t>
            </a:r>
            <a:r>
              <a:rPr lang="en-US" altLang="en-US" sz="1900" dirty="0" err="1">
                <a:solidFill>
                  <a:prstClr val="black"/>
                </a:solidFill>
              </a:rPr>
              <a:t>μονάδες</a:t>
            </a:r>
            <a:r>
              <a:rPr lang="en-US" altLang="en-US" sz="1900" dirty="0">
                <a:solidFill>
                  <a:prstClr val="black"/>
                </a:solidFill>
              </a:rPr>
              <a:t> </a:t>
            </a:r>
            <a:r>
              <a:rPr lang="en-US" altLang="en-US" sz="1900" b="1" dirty="0">
                <a:solidFill>
                  <a:prstClr val="black"/>
                </a:solidFill>
              </a:rPr>
              <a:t>(ECTS) </a:t>
            </a:r>
            <a:r>
              <a:rPr lang="en-US" altLang="en-US" sz="1900" dirty="0" err="1">
                <a:solidFill>
                  <a:prstClr val="black"/>
                </a:solidFill>
              </a:rPr>
              <a:t>της</a:t>
            </a:r>
            <a:r>
              <a:rPr lang="en-US" altLang="en-US" sz="1900" dirty="0">
                <a:solidFill>
                  <a:prstClr val="black"/>
                </a:solidFill>
              </a:rPr>
              <a:t> </a:t>
            </a:r>
            <a:r>
              <a:rPr lang="el-GR" altLang="en-US" sz="1900" dirty="0">
                <a:solidFill>
                  <a:prstClr val="black"/>
                </a:solidFill>
              </a:rPr>
              <a:t>Π.Α. </a:t>
            </a:r>
            <a:r>
              <a:rPr lang="en-US" altLang="en-US" sz="1900" b="1" dirty="0">
                <a:solidFill>
                  <a:prstClr val="black"/>
                </a:solidFill>
              </a:rPr>
              <a:t>λαμβ</a:t>
            </a:r>
            <a:r>
              <a:rPr lang="en-US" altLang="en-US" sz="1900" b="1" dirty="0" err="1">
                <a:solidFill>
                  <a:prstClr val="black"/>
                </a:solidFill>
              </a:rPr>
              <a:t>άνοντ</a:t>
            </a:r>
            <a:r>
              <a:rPr lang="en-US" altLang="en-US" sz="1900" b="1" dirty="0">
                <a:solidFill>
                  <a:prstClr val="black"/>
                </a:solidFill>
              </a:rPr>
              <a:t>αι υπόψη</a:t>
            </a:r>
            <a:r>
              <a:rPr lang="en-US" altLang="en-US" sz="1900" dirty="0">
                <a:solidFill>
                  <a:prstClr val="black"/>
                </a:solidFill>
              </a:rPr>
              <a:t> στο</a:t>
            </a:r>
            <a:r>
              <a:rPr lang="el-GR" altLang="en-US" sz="1900" dirty="0">
                <a:solidFill>
                  <a:prstClr val="black"/>
                </a:solidFill>
              </a:rPr>
              <a:t> </a:t>
            </a:r>
            <a:r>
              <a:rPr lang="en-US" altLang="en-US" sz="1900" dirty="0" err="1">
                <a:solidFill>
                  <a:prstClr val="black"/>
                </a:solidFill>
              </a:rPr>
              <a:t>συνολικό</a:t>
            </a:r>
            <a:r>
              <a:rPr lang="en-US" altLang="en-US" sz="1900" dirty="0">
                <a:solidFill>
                  <a:prstClr val="black"/>
                </a:solidFill>
              </a:rPr>
              <a:t> α</a:t>
            </a:r>
            <a:r>
              <a:rPr lang="en-US" altLang="en-US" sz="1900" dirty="0" err="1">
                <a:solidFill>
                  <a:prstClr val="black"/>
                </a:solidFill>
              </a:rPr>
              <a:t>ριθμό</a:t>
            </a:r>
            <a:r>
              <a:rPr lang="en-US" altLang="en-US" sz="1900" dirty="0">
                <a:solidFill>
                  <a:prstClr val="black"/>
                </a:solidFill>
              </a:rPr>
              <a:t> </a:t>
            </a:r>
            <a:r>
              <a:rPr lang="en-US" altLang="en-US" sz="1900" dirty="0" err="1">
                <a:solidFill>
                  <a:prstClr val="black"/>
                </a:solidFill>
              </a:rPr>
              <a:t>των</a:t>
            </a:r>
            <a:r>
              <a:rPr lang="en-US" altLang="en-US" sz="1900" dirty="0">
                <a:solidFill>
                  <a:prstClr val="black"/>
                </a:solidFill>
              </a:rPr>
              <a:t> ECTS π</a:t>
            </a:r>
            <a:r>
              <a:rPr lang="en-US" altLang="en-US" sz="1900" dirty="0" err="1">
                <a:solidFill>
                  <a:prstClr val="black"/>
                </a:solidFill>
              </a:rPr>
              <a:t>ου</a:t>
            </a:r>
            <a:r>
              <a:rPr lang="en-US" altLang="en-US" sz="1900" dirty="0">
                <a:solidFill>
                  <a:prstClr val="black"/>
                </a:solidFill>
              </a:rPr>
              <a:t> απα</a:t>
            </a:r>
            <a:r>
              <a:rPr lang="en-US" altLang="en-US" sz="1900" dirty="0" err="1">
                <a:solidFill>
                  <a:prstClr val="black"/>
                </a:solidFill>
              </a:rPr>
              <a:t>ιτούντ</a:t>
            </a:r>
            <a:r>
              <a:rPr lang="en-US" altLang="en-US" sz="1900" dirty="0">
                <a:solidFill>
                  <a:prstClr val="black"/>
                </a:solidFill>
              </a:rPr>
              <a:t>αι για τη λήψη</a:t>
            </a:r>
            <a:r>
              <a:rPr lang="el-GR" altLang="en-US" sz="1900" dirty="0">
                <a:solidFill>
                  <a:prstClr val="black"/>
                </a:solidFill>
              </a:rPr>
              <a:t> </a:t>
            </a:r>
            <a:r>
              <a:rPr lang="en-US" altLang="en-US" sz="1900" dirty="0" err="1">
                <a:solidFill>
                  <a:prstClr val="black"/>
                </a:solidFill>
              </a:rPr>
              <a:t>Πτυχίου</a:t>
            </a:r>
            <a:r>
              <a:rPr lang="en-US" altLang="en-US" sz="1900" dirty="0">
                <a:solidFill>
                  <a:prstClr val="black"/>
                </a:solidFill>
              </a:rPr>
              <a:t>/</a:t>
            </a:r>
            <a:r>
              <a:rPr lang="en-US" altLang="en-US" sz="1900" dirty="0" err="1">
                <a:solidFill>
                  <a:prstClr val="black"/>
                </a:solidFill>
              </a:rPr>
              <a:t>Δι</a:t>
            </a:r>
            <a:r>
              <a:rPr lang="en-US" altLang="en-US" sz="1900" dirty="0">
                <a:solidFill>
                  <a:prstClr val="black"/>
                </a:solidFill>
              </a:rPr>
              <a:t>πλώματος</a:t>
            </a:r>
            <a:r>
              <a:rPr lang="el-GR" altLang="en-US" sz="1900" dirty="0">
                <a:solidFill>
                  <a:prstClr val="black"/>
                </a:solidFill>
              </a:rPr>
              <a:t> </a:t>
            </a:r>
          </a:p>
          <a:p>
            <a:pPr>
              <a:lnSpc>
                <a:spcPct val="90000"/>
              </a:lnSpc>
            </a:pPr>
            <a:r>
              <a:rPr lang="el-GR" sz="1900" dirty="0"/>
              <a:t>Η διάρκειά της είναι </a:t>
            </a:r>
            <a:r>
              <a:rPr lang="el-GR" sz="1900" b="1" dirty="0"/>
              <a:t>τέσσερις μήνες </a:t>
            </a:r>
            <a:r>
              <a:rPr lang="el-GR" sz="1900" dirty="0"/>
              <a:t>και διεξάγεται </a:t>
            </a:r>
            <a:r>
              <a:rPr lang="el-GR" sz="1900" b="1" u="sng" dirty="0"/>
              <a:t>σε δύο κύκλους </a:t>
            </a:r>
            <a:r>
              <a:rPr lang="el-GR" sz="1600" dirty="0"/>
              <a:t>(Ιούλιος- Αύγουστος)</a:t>
            </a:r>
          </a:p>
          <a:p>
            <a:pPr lvl="2">
              <a:lnSpc>
                <a:spcPct val="90000"/>
              </a:lnSpc>
              <a:buFont typeface="Wingdings" panose="05000000000000000000" pitchFamily="2" charset="2"/>
              <a:buChar char="v"/>
            </a:pPr>
            <a:r>
              <a:rPr lang="el-GR" sz="1700" dirty="0"/>
              <a:t> 1</a:t>
            </a:r>
            <a:r>
              <a:rPr lang="el-GR" sz="1700" baseline="30000" dirty="0"/>
              <a:t>ος</a:t>
            </a:r>
            <a:r>
              <a:rPr lang="el-GR" sz="1700" dirty="0"/>
              <a:t> κύκλος σε Δημόσιο Φορέα </a:t>
            </a:r>
          </a:p>
          <a:p>
            <a:pPr lvl="2">
              <a:lnSpc>
                <a:spcPct val="90000"/>
              </a:lnSpc>
              <a:buFont typeface="Wingdings" panose="05000000000000000000" pitchFamily="2" charset="2"/>
              <a:buChar char="v"/>
            </a:pPr>
            <a:r>
              <a:rPr lang="el-GR" sz="1700" dirty="0"/>
              <a:t>2</a:t>
            </a:r>
            <a:r>
              <a:rPr lang="el-GR" sz="1700" baseline="30000" dirty="0"/>
              <a:t>ος</a:t>
            </a:r>
            <a:r>
              <a:rPr lang="el-GR" sz="1700" dirty="0"/>
              <a:t> κύκλος σε Ιδιωτικό Φορέα</a:t>
            </a:r>
            <a:endParaRPr lang="en-US" sz="1700" dirty="0"/>
          </a:p>
          <a:p>
            <a:pPr>
              <a:lnSpc>
                <a:spcPct val="90000"/>
              </a:lnSpc>
            </a:pPr>
            <a:r>
              <a:rPr lang="el-GR" altLang="en-US" sz="1700" u="sng" dirty="0">
                <a:sym typeface="+mn-ea"/>
              </a:rPr>
              <a:t>Δ</a:t>
            </a:r>
            <a:r>
              <a:rPr lang="en-US" altLang="en-US" sz="1700" u="sng" dirty="0" err="1">
                <a:sym typeface="+mn-ea"/>
              </a:rPr>
              <a:t>ύν</a:t>
            </a:r>
            <a:r>
              <a:rPr lang="en-US" altLang="en-US" sz="1700" u="sng" dirty="0">
                <a:sym typeface="+mn-ea"/>
              </a:rPr>
              <a:t>αται να διεξάγεται:</a:t>
            </a:r>
            <a:r>
              <a:rPr lang="en-US" altLang="en-US" sz="1700" dirty="0">
                <a:sym typeface="+mn-ea"/>
              </a:rPr>
              <a:t> σε</a:t>
            </a:r>
            <a:r>
              <a:rPr lang="el-GR" altLang="en-US" sz="1700" dirty="0">
                <a:sym typeface="+mn-ea"/>
              </a:rPr>
              <a:t> </a:t>
            </a:r>
            <a:r>
              <a:rPr lang="en-US" altLang="en-US" sz="1700" dirty="0" err="1">
                <a:sym typeface="+mn-ea"/>
              </a:rPr>
              <a:t>δημόσιες</a:t>
            </a:r>
            <a:r>
              <a:rPr lang="en-US" altLang="en-US" sz="1700" dirty="0">
                <a:sym typeface="+mn-ea"/>
              </a:rPr>
              <a:t> υπ</a:t>
            </a:r>
            <a:r>
              <a:rPr lang="en-US" altLang="en-US" sz="1700" dirty="0" err="1">
                <a:sym typeface="+mn-ea"/>
              </a:rPr>
              <a:t>ηρεσίες</a:t>
            </a:r>
            <a:r>
              <a:rPr lang="en-US" altLang="en-US" sz="1700" dirty="0">
                <a:sym typeface="+mn-ea"/>
              </a:rPr>
              <a:t>, </a:t>
            </a:r>
            <a:r>
              <a:rPr lang="en-US" altLang="en-US" sz="1700" dirty="0" err="1">
                <a:sym typeface="+mn-ea"/>
              </a:rPr>
              <a:t>νομικά</a:t>
            </a:r>
            <a:r>
              <a:rPr lang="en-US" altLang="en-US" sz="1700" dirty="0">
                <a:sym typeface="+mn-ea"/>
              </a:rPr>
              <a:t> π</a:t>
            </a:r>
            <a:r>
              <a:rPr lang="en-US" altLang="en-US" sz="1700" dirty="0" err="1">
                <a:sym typeface="+mn-ea"/>
              </a:rPr>
              <a:t>ρόσω</a:t>
            </a:r>
            <a:r>
              <a:rPr lang="en-US" altLang="en-US" sz="1700" dirty="0">
                <a:sym typeface="+mn-ea"/>
              </a:rPr>
              <a:t>πα δημοσίου δικαίου, </a:t>
            </a:r>
            <a:r>
              <a:rPr lang="el-GR" altLang="en-US" sz="1700" dirty="0">
                <a:sym typeface="+mn-ea"/>
              </a:rPr>
              <a:t>Ο.Τ.Α</a:t>
            </a:r>
            <a:r>
              <a:rPr lang="en-US" altLang="en-US" sz="1700" dirty="0">
                <a:sym typeface="+mn-ea"/>
              </a:rPr>
              <a:t> α’ και β’ βα</a:t>
            </a:r>
            <a:r>
              <a:rPr lang="en-US" altLang="en-US" sz="1700" dirty="0" err="1">
                <a:sym typeface="+mn-ea"/>
              </a:rPr>
              <a:t>θμού</a:t>
            </a:r>
            <a:r>
              <a:rPr lang="en-US" altLang="en-US" sz="1700" dirty="0">
                <a:sym typeface="+mn-ea"/>
              </a:rPr>
              <a:t>,</a:t>
            </a:r>
            <a:r>
              <a:rPr lang="el-GR" altLang="en-US" sz="1700" dirty="0">
                <a:sym typeface="+mn-ea"/>
              </a:rPr>
              <a:t> </a:t>
            </a:r>
            <a:r>
              <a:rPr lang="en-US" altLang="en-US" sz="1700" dirty="0" err="1">
                <a:sym typeface="+mn-ea"/>
              </a:rPr>
              <a:t>νομικά</a:t>
            </a:r>
            <a:r>
              <a:rPr lang="en-US" altLang="en-US" sz="1700" dirty="0">
                <a:sym typeface="+mn-ea"/>
              </a:rPr>
              <a:t> π</a:t>
            </a:r>
            <a:r>
              <a:rPr lang="en-US" altLang="en-US" sz="1700" dirty="0" err="1">
                <a:sym typeface="+mn-ea"/>
              </a:rPr>
              <a:t>ρόσω</a:t>
            </a:r>
            <a:r>
              <a:rPr lang="en-US" altLang="en-US" sz="1700" dirty="0">
                <a:sym typeface="+mn-ea"/>
              </a:rPr>
              <a:t>πα ιδιωτικού δικαίου</a:t>
            </a:r>
            <a:r>
              <a:rPr lang="el-GR" altLang="en-US" sz="1700" dirty="0">
                <a:sym typeface="+mn-ea"/>
              </a:rPr>
              <a:t> </a:t>
            </a:r>
            <a:r>
              <a:rPr lang="en-US" altLang="en-US" sz="1700" dirty="0">
                <a:sym typeface="+mn-ea"/>
              </a:rPr>
              <a:t>και επ</a:t>
            </a:r>
            <a:r>
              <a:rPr lang="en-US" altLang="en-US" sz="1700" dirty="0" err="1">
                <a:sym typeface="+mn-ea"/>
              </a:rPr>
              <a:t>ιχειρήσεις</a:t>
            </a:r>
            <a:r>
              <a:rPr lang="en-US" altLang="en-US" sz="1700" dirty="0">
                <a:sym typeface="+mn-ea"/>
              </a:rPr>
              <a:t>, </a:t>
            </a:r>
            <a:r>
              <a:rPr lang="en-US" altLang="en-US" sz="1700" dirty="0" err="1">
                <a:sym typeface="+mn-ea"/>
              </a:rPr>
              <a:t>εφεξής</a:t>
            </a:r>
            <a:r>
              <a:rPr lang="en-US" altLang="en-US" sz="1700" dirty="0">
                <a:sym typeface="+mn-ea"/>
              </a:rPr>
              <a:t> κα</a:t>
            </a:r>
            <a:r>
              <a:rPr lang="en-US" altLang="en-US" sz="1700" dirty="0" err="1">
                <a:sym typeface="+mn-ea"/>
              </a:rPr>
              <a:t>λούμενους</a:t>
            </a:r>
            <a:r>
              <a:rPr lang="en-US" altLang="en-US" sz="1700" dirty="0">
                <a:sym typeface="+mn-ea"/>
              </a:rPr>
              <a:t> </a:t>
            </a:r>
            <a:r>
              <a:rPr lang="en-US" altLang="en-US" sz="1700" b="1" dirty="0">
                <a:sym typeface="+mn-ea"/>
              </a:rPr>
              <a:t>«</a:t>
            </a:r>
            <a:r>
              <a:rPr lang="en-US" altLang="en-US" sz="1700" b="1" dirty="0" err="1">
                <a:sym typeface="+mn-ea"/>
              </a:rPr>
              <a:t>Φορείς</a:t>
            </a:r>
            <a:r>
              <a:rPr lang="en-US" altLang="en-US" sz="1700" b="1" dirty="0">
                <a:sym typeface="+mn-ea"/>
              </a:rPr>
              <a:t> Υπ</a:t>
            </a:r>
            <a:r>
              <a:rPr lang="en-US" altLang="en-US" sz="1700" b="1" dirty="0" err="1">
                <a:sym typeface="+mn-ea"/>
              </a:rPr>
              <a:t>οδοχής</a:t>
            </a:r>
            <a:r>
              <a:rPr lang="en-US" altLang="en-US" sz="1700" b="1" dirty="0">
                <a:sym typeface="+mn-ea"/>
              </a:rPr>
              <a:t>»</a:t>
            </a:r>
            <a:r>
              <a:rPr lang="el-GR" altLang="en-US" sz="1700" dirty="0">
                <a:sym typeface="+mn-ea"/>
              </a:rPr>
              <a:t>,</a:t>
            </a:r>
            <a:r>
              <a:rPr lang="el-GR" altLang="en-US" sz="1700" b="1" dirty="0">
                <a:sym typeface="+mn-ea"/>
              </a:rPr>
              <a:t> </a:t>
            </a:r>
            <a:r>
              <a:rPr lang="el-GR" sz="1800" dirty="0"/>
              <a:t>υπό την καθοδήγηση και εποπτεία του Επόπτη Πρακτικής Άσκησης.</a:t>
            </a:r>
            <a:endParaRPr lang="el-GR" altLang="en-US" sz="1700" b="1" dirty="0">
              <a:sym typeface="+mn-ea"/>
            </a:endParaRPr>
          </a:p>
          <a:p>
            <a:pPr marL="0" indent="0">
              <a:lnSpc>
                <a:spcPct val="90000"/>
              </a:lnSpc>
              <a:buNone/>
            </a:pPr>
            <a:endParaRPr lang="en-US" altLang="en-US" sz="1700" dirty="0"/>
          </a:p>
          <a:p>
            <a:pPr marL="0" indent="0">
              <a:lnSpc>
                <a:spcPct val="90000"/>
              </a:lnSpc>
              <a:buNone/>
            </a:pPr>
            <a:r>
              <a:rPr lang="en-US" altLang="en-US" sz="1900" b="1" dirty="0" err="1"/>
              <a:t>Προ</a:t>
            </a:r>
            <a:r>
              <a:rPr lang="en-US" altLang="en-US" sz="1900" b="1" dirty="0"/>
              <a:t>απαιτούμενα (On-off κριτήρια):</a:t>
            </a:r>
            <a:endParaRPr lang="el-GR" altLang="en-US" sz="1900" b="1" dirty="0"/>
          </a:p>
          <a:p>
            <a:pPr lvl="0">
              <a:lnSpc>
                <a:spcPct val="120000"/>
              </a:lnSpc>
            </a:pPr>
            <a:r>
              <a:rPr lang="el-GR" sz="1900" dirty="0">
                <a:solidFill>
                  <a:prstClr val="black"/>
                </a:solidFill>
              </a:rPr>
              <a:t>Βρίσκονται στο </a:t>
            </a:r>
            <a:r>
              <a:rPr lang="el-GR" sz="1900" u="sng" dirty="0">
                <a:solidFill>
                  <a:prstClr val="black"/>
                </a:solidFill>
              </a:rPr>
              <a:t>6ο εξάμηνο (και πάνω) </a:t>
            </a:r>
            <a:r>
              <a:rPr lang="el-GR" sz="1900" dirty="0">
                <a:solidFill>
                  <a:prstClr val="black"/>
                </a:solidFill>
              </a:rPr>
              <a:t>των σπουδών τους και</a:t>
            </a:r>
          </a:p>
          <a:p>
            <a:pPr lvl="0">
              <a:lnSpc>
                <a:spcPct val="120000"/>
              </a:lnSpc>
            </a:pPr>
            <a:r>
              <a:rPr lang="el-GR" sz="2100" dirty="0">
                <a:solidFill>
                  <a:prstClr val="black"/>
                </a:solidFill>
              </a:rPr>
              <a:t>έχουν </a:t>
            </a:r>
            <a:r>
              <a:rPr lang="el-GR" sz="2100" b="1" u="sng" dirty="0">
                <a:solidFill>
                  <a:srgbClr val="C00000"/>
                </a:solidFill>
              </a:rPr>
              <a:t>συμπεριλάβει το μάθημα </a:t>
            </a:r>
            <a:r>
              <a:rPr lang="el-GR" sz="2100" dirty="0">
                <a:solidFill>
                  <a:prstClr val="black"/>
                </a:solidFill>
              </a:rPr>
              <a:t>της Π.Α. </a:t>
            </a:r>
            <a:r>
              <a:rPr lang="el-GR" sz="2100" b="1" u="sng" dirty="0">
                <a:solidFill>
                  <a:srgbClr val="C00000"/>
                </a:solidFill>
              </a:rPr>
              <a:t>στη δήλωση μαθημάτων </a:t>
            </a:r>
            <a:r>
              <a:rPr lang="el-GR" sz="2100" u="sng" dirty="0">
                <a:solidFill>
                  <a:srgbClr val="C00000"/>
                </a:solidFill>
              </a:rPr>
              <a:t>του </a:t>
            </a:r>
            <a:r>
              <a:rPr lang="el-GR" sz="2100" b="1" u="sng" dirty="0">
                <a:solidFill>
                  <a:srgbClr val="C00000"/>
                </a:solidFill>
              </a:rPr>
              <a:t>6</a:t>
            </a:r>
            <a:r>
              <a:rPr lang="el-GR" sz="2100" b="1" u="sng" baseline="30000" dirty="0">
                <a:solidFill>
                  <a:srgbClr val="C00000"/>
                </a:solidFill>
              </a:rPr>
              <a:t>ου </a:t>
            </a:r>
            <a:r>
              <a:rPr lang="el-GR" sz="2100" b="1" u="sng" dirty="0">
                <a:solidFill>
                  <a:srgbClr val="C00000"/>
                </a:solidFill>
              </a:rPr>
              <a:t> εξαμήνου </a:t>
            </a:r>
            <a:r>
              <a:rPr lang="el-GR" sz="2100" u="sng" dirty="0">
                <a:solidFill>
                  <a:srgbClr val="C00000"/>
                </a:solidFill>
              </a:rPr>
              <a:t>ή σε όποιο εξάμηνο είναι να κάνουν την 1</a:t>
            </a:r>
            <a:r>
              <a:rPr lang="el-GR" sz="2100" u="sng" baseline="30000" dirty="0">
                <a:solidFill>
                  <a:srgbClr val="C00000"/>
                </a:solidFill>
              </a:rPr>
              <a:t>η</a:t>
            </a:r>
            <a:r>
              <a:rPr lang="el-GR" sz="2100" u="sng" dirty="0">
                <a:solidFill>
                  <a:srgbClr val="C00000"/>
                </a:solidFill>
              </a:rPr>
              <a:t> Π.Α. </a:t>
            </a:r>
            <a:endParaRPr lang="en-US" altLang="en-US" sz="2100" b="1" dirty="0">
              <a:solidFill>
                <a:srgbClr val="C00000"/>
              </a:solidFill>
            </a:endParaRPr>
          </a:p>
          <a:p>
            <a:pPr>
              <a:lnSpc>
                <a:spcPct val="90000"/>
              </a:lnSpc>
              <a:buFont typeface="Wingdings" panose="05000000000000000000" pitchFamily="2" charset="2"/>
              <a:buChar char="§"/>
            </a:pPr>
            <a:endParaRPr lang="el-GR" sz="1700" dirty="0">
              <a:solidFill>
                <a:srgbClr val="FF0000"/>
              </a:solidFill>
            </a:endParaRPr>
          </a:p>
          <a:p>
            <a:pPr marL="0" indent="0">
              <a:lnSpc>
                <a:spcPct val="90000"/>
              </a:lnSpc>
              <a:buNone/>
            </a:pPr>
            <a:r>
              <a:rPr lang="el-GR" altLang="en-US" sz="2100" b="1" dirty="0"/>
              <a:t>Οι διαθέσιμες θέσεις για το </a:t>
            </a:r>
            <a:r>
              <a:rPr lang="el-GR" altLang="en-US" sz="2100" b="1" dirty="0" err="1"/>
              <a:t>ακαδ</a:t>
            </a:r>
            <a:r>
              <a:rPr lang="el-GR" altLang="en-US" sz="2100" b="1" dirty="0"/>
              <a:t>. έτος 2025-2026 είναι</a:t>
            </a:r>
            <a:r>
              <a:rPr lang="el-GR" altLang="en-US" sz="2400" b="1" i="1" dirty="0"/>
              <a:t> </a:t>
            </a:r>
            <a:r>
              <a:rPr lang="en-US" altLang="el-GR" sz="2400" b="1" i="1" dirty="0"/>
              <a:t>107</a:t>
            </a:r>
            <a:endParaRPr lang="el-GR" altLang="en-US" sz="2100" b="1" dirty="0"/>
          </a:p>
          <a:p>
            <a:pPr marL="0" indent="0">
              <a:lnSpc>
                <a:spcPct val="90000"/>
              </a:lnSpc>
              <a:buNone/>
            </a:pPr>
            <a:endParaRPr lang="el-GR" altLang="en-US" sz="2300" b="1" dirty="0">
              <a:solidFill>
                <a:schemeClr val="accent4">
                  <a:lumMod val="75000"/>
                </a:schemeClr>
              </a:solidFill>
            </a:endParaRPr>
          </a:p>
        </p:txBody>
      </p:sp>
      <p:pic>
        <p:nvPicPr>
          <p:cNvPr id="5" name="Εικόνα 4" descr="Εικόνα που περιέχει γραφικά, ζωγραφιά, σκίτσο/σχέδιο, clipart&#10;&#10;Το περιεχόμενο που δημιουργείται από AI ενδέχεται να είναι εσφαλμένο."/>
          <p:cNvPicPr>
            <a:picLocks noChangeAspect="1"/>
          </p:cNvPicPr>
          <p:nvPr/>
        </p:nvPicPr>
        <p:blipFill>
          <a:blip r:embed="rId3"/>
          <a:stretch>
            <a:fillRect/>
          </a:stretch>
        </p:blipFill>
        <p:spPr>
          <a:xfrm>
            <a:off x="7858703" y="659536"/>
            <a:ext cx="792249" cy="975688"/>
          </a:xfrm>
          <a:prstGeom prst="rect">
            <a:avLst/>
          </a:prstGeom>
        </p:spPr>
      </p:pic>
      <p:pic>
        <p:nvPicPr>
          <p:cNvPr id="7" name="Εικόνα 6" descr="Εικόνα που περιέχει άλογο, θηλαστικό&#10;&#10;Το περιεχόμενο που δημιουργείται από AI ενδέχεται να είναι εσφαλμένο."/>
          <p:cNvPicPr>
            <a:picLocks noChangeAspect="1"/>
          </p:cNvPicPr>
          <p:nvPr/>
        </p:nvPicPr>
        <p:blipFill>
          <a:blip r:embed="rId4">
            <a:alphaModFix amt="85000"/>
          </a:blip>
          <a:stretch>
            <a:fillRect/>
          </a:stretch>
        </p:blipFill>
        <p:spPr>
          <a:xfrm>
            <a:off x="481456" y="643280"/>
            <a:ext cx="792249" cy="792249"/>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p:cNvSpPr>
            <a:spLocks noGrp="1" noRot="1" noChangeAspect="1" noMove="1" noResize="1" noEditPoints="1" noAdjustHandles="1" noChangeArrowheads="1" noChangeShapeType="1" noTextEdit="1"/>
          </p:cNvSpPr>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Freeform: Shape 9"/>
          <p:cNvSpPr>
            <a:spLocks noGrp="1" noRot="1" noChangeAspect="1" noMove="1" noResize="1" noEditPoints="1" noAdjustHandles="1" noChangeArrowheads="1" noChangeShapeType="1" noTextEdit="1"/>
          </p:cNvSpPr>
          <p:nvPr/>
        </p:nvSpPr>
        <p:spPr>
          <a:xfrm>
            <a:off x="241299" y="321733"/>
            <a:ext cx="8660121" cy="6214534"/>
          </a:xfrm>
          <a:custGeom>
            <a:avLst/>
            <a:gdLst>
              <a:gd name="connsiteX0" fmla="*/ 0 w 11546828"/>
              <a:gd name="connsiteY0" fmla="*/ 0 h 6214534"/>
              <a:gd name="connsiteX1" fmla="*/ 7965430 w 11546828"/>
              <a:gd name="connsiteY1" fmla="*/ 0 h 6214534"/>
              <a:gd name="connsiteX2" fmla="*/ 7965430 w 11546828"/>
              <a:gd name="connsiteY2" fmla="*/ 1786 h 6214534"/>
              <a:gd name="connsiteX3" fmla="*/ 11546828 w 11546828"/>
              <a:gd name="connsiteY3" fmla="*/ 1786 h 6214534"/>
              <a:gd name="connsiteX4" fmla="*/ 11546828 w 11546828"/>
              <a:gd name="connsiteY4" fmla="*/ 2866740 h 6214534"/>
              <a:gd name="connsiteX5" fmla="*/ 11225095 w 11546828"/>
              <a:gd name="connsiteY5" fmla="*/ 3179536 h 6214534"/>
              <a:gd name="connsiteX6" fmla="*/ 11225095 w 11546828"/>
              <a:gd name="connsiteY6" fmla="*/ 301542 h 6214534"/>
              <a:gd name="connsiteX7" fmla="*/ 320042 w 11546828"/>
              <a:gd name="connsiteY7" fmla="*/ 301542 h 6214534"/>
              <a:gd name="connsiteX8" fmla="*/ 320042 w 11546828"/>
              <a:gd name="connsiteY8" fmla="*/ 5909424 h 6214534"/>
              <a:gd name="connsiteX9" fmla="*/ 8417210 w 11546828"/>
              <a:gd name="connsiteY9" fmla="*/ 5909424 h 6214534"/>
              <a:gd name="connsiteX10" fmla="*/ 8103383 w 11546828"/>
              <a:gd name="connsiteY10" fmla="*/ 6214534 h 6214534"/>
              <a:gd name="connsiteX11" fmla="*/ 7222929 w 11546828"/>
              <a:gd name="connsiteY11" fmla="*/ 6214534 h 6214534"/>
              <a:gd name="connsiteX12" fmla="*/ 7222929 w 11546828"/>
              <a:gd name="connsiteY12" fmla="*/ 6212748 h 6214534"/>
              <a:gd name="connsiteX13" fmla="*/ 0 w 11546828"/>
              <a:gd name="connsiteY13" fmla="*/ 6212748 h 6214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546828" h="6214534">
                <a:moveTo>
                  <a:pt x="0" y="0"/>
                </a:moveTo>
                <a:lnTo>
                  <a:pt x="7965430" y="0"/>
                </a:lnTo>
                <a:lnTo>
                  <a:pt x="7965430" y="1786"/>
                </a:lnTo>
                <a:lnTo>
                  <a:pt x="11546828" y="1786"/>
                </a:lnTo>
                <a:lnTo>
                  <a:pt x="11546828" y="2866740"/>
                </a:lnTo>
                <a:lnTo>
                  <a:pt x="11225095" y="3179536"/>
                </a:lnTo>
                <a:lnTo>
                  <a:pt x="11225095" y="301542"/>
                </a:lnTo>
                <a:lnTo>
                  <a:pt x="320042" y="301542"/>
                </a:lnTo>
                <a:lnTo>
                  <a:pt x="320042" y="5909424"/>
                </a:lnTo>
                <a:lnTo>
                  <a:pt x="8417210" y="5909424"/>
                </a:lnTo>
                <a:lnTo>
                  <a:pt x="8103383" y="6214534"/>
                </a:lnTo>
                <a:lnTo>
                  <a:pt x="7222929" y="6214534"/>
                </a:lnTo>
                <a:lnTo>
                  <a:pt x="7222929" y="6212748"/>
                </a:lnTo>
                <a:lnTo>
                  <a:pt x="0" y="6212748"/>
                </a:lnTo>
                <a:close/>
              </a:path>
            </a:pathLst>
          </a:cu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Right Triangle 11"/>
          <p:cNvSpPr>
            <a:spLocks noGrp="1" noRot="1" noChangeAspect="1" noMove="1" noResize="1" noEditPoints="1" noAdjustHandles="1" noChangeArrowheads="1" noChangeShapeType="1" noTextEdit="1"/>
          </p:cNvSpPr>
          <p:nvPr/>
        </p:nvSpPr>
        <p:spPr>
          <a:xfrm flipH="1">
            <a:off x="6432540" y="3335867"/>
            <a:ext cx="246888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a:spLocks noGrp="1" noRot="1" noChangeAspect="1" noMove="1" noResize="1" noEditPoints="1" noAdjustHandles="1" noChangeArrowheads="1" noChangeShapeType="1" noTextEdit="1"/>
          </p:cNvSpPr>
          <p:nvPr/>
        </p:nvSpPr>
        <p:spPr>
          <a:xfrm>
            <a:off x="481330" y="623275"/>
            <a:ext cx="8178790" cy="5607882"/>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55175" y="1188637"/>
            <a:ext cx="2356072" cy="4480726"/>
          </a:xfrm>
        </p:spPr>
        <p:txBody>
          <a:bodyPr>
            <a:normAutofit/>
          </a:bodyPr>
          <a:lstStyle/>
          <a:p>
            <a:r>
              <a:rPr lang="el-GR"/>
              <a:t>Διάρκεια &amp; Αμοιβή</a:t>
            </a:r>
          </a:p>
        </p:txBody>
      </p:sp>
      <p:cxnSp>
        <p:nvCxnSpPr>
          <p:cNvPr id="16" name="Straight Connector 15"/>
          <p:cNvCxnSpPr>
            <a:cxnSpLocks noGrp="1" noRot="1" noChangeAspect="1" noMove="1" noResize="1" noEditPoints="1" noAdjustHandles="1" noChangeArrowheads="1" noChangeShapeType="1"/>
          </p:cNvCxnSpPr>
          <p:nvPr/>
        </p:nvCxnSpPr>
        <p:spPr>
          <a:xfrm>
            <a:off x="3490722"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3730754" y="992065"/>
            <a:ext cx="4595373" cy="4965013"/>
          </a:xfrm>
        </p:spPr>
        <p:txBody>
          <a:bodyPr anchor="ctr">
            <a:normAutofit/>
          </a:bodyPr>
          <a:lstStyle/>
          <a:p>
            <a:pPr>
              <a:defRPr sz="2000"/>
            </a:pPr>
            <a:r>
              <a:rPr lang="el-GR" sz="2100" b="1" dirty="0"/>
              <a:t>Διάρκεια:</a:t>
            </a:r>
            <a:r>
              <a:rPr lang="el-GR" sz="2100" dirty="0"/>
              <a:t> 2+2 μήνες </a:t>
            </a:r>
            <a:r>
              <a:rPr lang="el-GR" sz="2000" b="1" dirty="0"/>
              <a:t>πλήρους </a:t>
            </a:r>
            <a:r>
              <a:rPr lang="el-GR" sz="2000" dirty="0"/>
              <a:t>απασχόλησης </a:t>
            </a:r>
          </a:p>
          <a:p>
            <a:pPr>
              <a:defRPr sz="2000"/>
            </a:pPr>
            <a:r>
              <a:rPr lang="el-GR" sz="2000" dirty="0"/>
              <a:t>Υλοποιείται αποκλειστικά κατά τους θερινούς μήνες </a:t>
            </a:r>
            <a:r>
              <a:rPr lang="el-GR" sz="2000" b="1" dirty="0"/>
              <a:t>Ιούλιο-Αύγουστο </a:t>
            </a:r>
            <a:r>
              <a:rPr lang="el-GR" sz="2000" b="1" dirty="0">
                <a:highlight>
                  <a:srgbClr val="FFFF00"/>
                </a:highlight>
              </a:rPr>
              <a:t> </a:t>
            </a:r>
            <a:endParaRPr lang="el-GR" sz="2100" b="1" dirty="0">
              <a:highlight>
                <a:srgbClr val="FFFF00"/>
              </a:highlight>
            </a:endParaRPr>
          </a:p>
          <a:p>
            <a:pPr>
              <a:defRPr sz="2000"/>
            </a:pPr>
            <a:r>
              <a:rPr lang="el-GR" sz="2100" b="1" dirty="0"/>
              <a:t>Αμοιβή:</a:t>
            </a:r>
            <a:r>
              <a:rPr lang="el-GR" sz="2100" dirty="0"/>
              <a:t> 350€/μήνα (μικτά) </a:t>
            </a:r>
          </a:p>
          <a:p>
            <a:pPr marL="400050" lvl="1" indent="0">
              <a:buNone/>
              <a:defRPr sz="2000"/>
            </a:pPr>
            <a:r>
              <a:rPr lang="el-GR" sz="1700" dirty="0">
                <a:solidFill>
                  <a:schemeClr val="tx1"/>
                </a:solidFill>
              </a:rPr>
              <a:t>(338,23 καθαρά για ασφαλισμένους /</a:t>
            </a:r>
          </a:p>
          <a:p>
            <a:pPr marL="400050" lvl="1" indent="0">
              <a:buNone/>
              <a:defRPr sz="2000"/>
            </a:pPr>
            <a:r>
              <a:rPr lang="el-GR" sz="1700" dirty="0">
                <a:solidFill>
                  <a:schemeClr val="tx1"/>
                </a:solidFill>
              </a:rPr>
              <a:t> 274,10 καθαρά για ανασφάλιστους) </a:t>
            </a:r>
          </a:p>
          <a:p>
            <a:pPr>
              <a:defRPr sz="2000"/>
            </a:pPr>
            <a:r>
              <a:rPr lang="el-GR" sz="2100" dirty="0"/>
              <a:t>Η πληρωμή γίνεται </a:t>
            </a:r>
            <a:r>
              <a:rPr lang="el-GR" sz="2100" b="1" dirty="0"/>
              <a:t>μετά</a:t>
            </a:r>
            <a:r>
              <a:rPr lang="el-GR" sz="2100" dirty="0"/>
              <a:t> το τέλος της και της 2ης Πρακτικής Άσκησης.</a:t>
            </a:r>
          </a:p>
          <a:p>
            <a:pPr>
              <a:defRPr sz="2000"/>
            </a:pPr>
            <a:r>
              <a:rPr lang="el-GR" sz="2100" dirty="0"/>
              <a:t>Παρέχεται ασφάλιση εργατικού ατυχήματος (&amp; ασθένειας για ανασφάλιστους)</a:t>
            </a:r>
          </a:p>
        </p:txBody>
      </p:sp>
      <p:pic>
        <p:nvPicPr>
          <p:cNvPr id="4" name="Google Shape;100;p1"/>
          <p:cNvPicPr preferRelativeResize="0"/>
          <p:nvPr/>
        </p:nvPicPr>
        <p:blipFill rotWithShape="1">
          <a:blip r:embed="rId2"/>
          <a:stretch>
            <a:fillRect/>
          </a:stretch>
        </p:blipFill>
        <p:spPr>
          <a:xfrm>
            <a:off x="2000568" y="6278811"/>
            <a:ext cx="5420139" cy="514912"/>
          </a:xfrm>
          <a:prstGeom prst="rect">
            <a:avLst/>
          </a:prstGeom>
          <a:noFill/>
        </p:spPr>
      </p:pic>
      <p:pic>
        <p:nvPicPr>
          <p:cNvPr id="6" name="Εικόνα 5" descr="Εικόνα που περιέχει άλογο, θηλαστικό&#10;&#10;Το περιεχόμενο που δημιουργείται από AI ενδέχεται να είναι εσφαλμένο."/>
          <p:cNvPicPr>
            <a:picLocks noChangeAspect="1"/>
          </p:cNvPicPr>
          <p:nvPr/>
        </p:nvPicPr>
        <p:blipFill>
          <a:blip r:embed="rId3">
            <a:alphaModFix amt="5000"/>
          </a:blip>
          <a:stretch>
            <a:fillRect/>
          </a:stretch>
        </p:blipFill>
        <p:spPr>
          <a:xfrm>
            <a:off x="22326" y="1281826"/>
            <a:ext cx="3956483" cy="3956483"/>
          </a:xfrm>
          <a:prstGeom prst="rect">
            <a:avLst/>
          </a:prstGeom>
        </p:spPr>
      </p:pic>
      <p:pic>
        <p:nvPicPr>
          <p:cNvPr id="5" name="Εικόνα 4" descr="Εικόνα που περιέχει γραφικά, ζωγραφιά, σκίτσο/σχέδιο, clipart&#10;&#10;Το περιεχόμενο που δημιουργείται από AI ενδέχεται να είναι εσφαλμένο."/>
          <p:cNvPicPr>
            <a:picLocks noChangeAspect="1"/>
          </p:cNvPicPr>
          <p:nvPr/>
        </p:nvPicPr>
        <p:blipFill>
          <a:blip r:embed="rId4"/>
          <a:stretch>
            <a:fillRect/>
          </a:stretch>
        </p:blipFill>
        <p:spPr>
          <a:xfrm>
            <a:off x="7880974" y="663697"/>
            <a:ext cx="779146" cy="876539"/>
          </a:xfrm>
          <a:prstGeom prst="rect">
            <a:avLst/>
          </a:prstGeom>
        </p:spPr>
      </p:pic>
      <p:sp>
        <p:nvSpPr>
          <p:cNvPr id="13" name="Θέση υποσέλιδου 6">
            <a:extLst>
              <a:ext uri="{FF2B5EF4-FFF2-40B4-BE49-F238E27FC236}">
                <a16:creationId xmlns:a16="http://schemas.microsoft.com/office/drawing/2014/main" id="{9A29B811-B509-444E-817D-8C2FB1130F82}"/>
              </a:ext>
            </a:extLst>
          </p:cNvPr>
          <p:cNvSpPr txBox="1">
            <a:spLocks/>
          </p:cNvSpPr>
          <p:nvPr/>
        </p:nvSpPr>
        <p:spPr>
          <a:xfrm>
            <a:off x="6068944" y="992065"/>
            <a:ext cx="2125928" cy="365125"/>
          </a:xfrm>
          <a:prstGeom prst="rect">
            <a:avLst/>
          </a:prstGeom>
        </p:spPr>
        <p:txBody>
          <a:bodyPr vert="horz" lIns="91440" tIns="45720" rIns="91440" bIns="45720" rtlCol="0" anchor="ctr"/>
          <a:lstStyle>
            <a:defPPr>
              <a:defRPr lang="en-US"/>
            </a:defPPr>
            <a:lvl1pPr marL="0" algn="ct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l-GR" sz="1800" i="1">
                <a:solidFill>
                  <a:schemeClr val="accent2">
                    <a:lumMod val="20000"/>
                    <a:lumOff val="80000"/>
                  </a:schemeClr>
                </a:solidFill>
                <a:latin typeface="Comic Sans MS" panose="030F0702030302020204" pitchFamily="66" charset="0"/>
              </a:rPr>
              <a:t>για τοΤΓΙΥΠ</a:t>
            </a:r>
            <a:endParaRPr lang="en-US" sz="1800" i="1" dirty="0">
              <a:solidFill>
                <a:schemeClr val="accent2">
                  <a:lumMod val="20000"/>
                  <a:lumOff val="80000"/>
                </a:schemeClr>
              </a:solidFill>
              <a:latin typeface="Comic Sans MS" panose="030F0702030302020204" pitchFamily="66"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p:cNvSpPr>
            <a:spLocks noGrp="1" noRot="1" noChangeAspect="1" noMove="1" noResize="1" noEditPoints="1" noAdjustHandles="1" noChangeArrowheads="1" noChangeShapeType="1" noTextEdit="1"/>
          </p:cNvSpPr>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ight Triangle 10"/>
          <p:cNvSpPr>
            <a:spLocks noGrp="1" noRot="1" noChangeAspect="1" noMove="1" noResize="1" noEditPoints="1" noAdjustHandles="1" noChangeArrowheads="1" noChangeShapeType="1" noTextEdit="1"/>
          </p:cNvSpPr>
          <p:nvPr/>
        </p:nvSpPr>
        <p:spPr>
          <a:xfrm flipH="1">
            <a:off x="6432540" y="3335867"/>
            <a:ext cx="246888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a:spLocks noGrp="1" noRot="1" noChangeAspect="1" noMove="1" noResize="1" noEditPoints="1" noAdjustHandles="1" noChangeArrowheads="1" noChangeShapeType="1" noTextEdit="1"/>
          </p:cNvSpPr>
          <p:nvPr/>
        </p:nvSpPr>
        <p:spPr>
          <a:xfrm>
            <a:off x="481330" y="623275"/>
            <a:ext cx="8178790"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42517" y="713974"/>
            <a:ext cx="7488461" cy="523220"/>
          </a:xfrm>
        </p:spPr>
        <p:txBody>
          <a:bodyPr>
            <a:noAutofit/>
          </a:bodyPr>
          <a:lstStyle/>
          <a:p>
            <a:pPr>
              <a:lnSpc>
                <a:spcPct val="90000"/>
              </a:lnSpc>
            </a:pPr>
            <a:r>
              <a:rPr lang="el-GR" sz="3600" dirty="0" err="1"/>
              <a:t>Ποιοί</a:t>
            </a:r>
            <a:r>
              <a:rPr lang="el-GR" sz="4000" dirty="0"/>
              <a:t> μπορούν να συμμετέχουν; </a:t>
            </a:r>
            <a:endParaRPr lang="el-GR" sz="2800" dirty="0"/>
          </a:p>
        </p:txBody>
      </p:sp>
      <p:sp>
        <p:nvSpPr>
          <p:cNvPr id="3" name="Content Placeholder 2"/>
          <p:cNvSpPr>
            <a:spLocks noGrp="1"/>
          </p:cNvSpPr>
          <p:nvPr>
            <p:ph idx="1"/>
          </p:nvPr>
        </p:nvSpPr>
        <p:spPr>
          <a:xfrm>
            <a:off x="759800" y="1596197"/>
            <a:ext cx="7693735" cy="4618338"/>
          </a:xfrm>
        </p:spPr>
        <p:txBody>
          <a:bodyPr anchor="t">
            <a:noAutofit/>
          </a:bodyPr>
          <a:lstStyle/>
          <a:p>
            <a:pPr>
              <a:lnSpc>
                <a:spcPct val="90000"/>
              </a:lnSpc>
            </a:pPr>
            <a:endParaRPr lang="el-GR" sz="2000" dirty="0"/>
          </a:p>
          <a:p>
            <a:pPr>
              <a:lnSpc>
                <a:spcPct val="90000"/>
              </a:lnSpc>
            </a:pPr>
            <a:r>
              <a:rPr lang="el-GR" sz="1900" dirty="0">
                <a:solidFill>
                  <a:prstClr val="black"/>
                </a:solidFill>
              </a:rPr>
              <a:t>Βρίσκονται στο </a:t>
            </a:r>
            <a:r>
              <a:rPr lang="el-GR" sz="1900" u="sng" dirty="0">
                <a:solidFill>
                  <a:prstClr val="black"/>
                </a:solidFill>
              </a:rPr>
              <a:t>6ο εξάμηνο (και άνω) </a:t>
            </a:r>
            <a:r>
              <a:rPr lang="el-GR" sz="1900" dirty="0">
                <a:solidFill>
                  <a:prstClr val="black"/>
                </a:solidFill>
              </a:rPr>
              <a:t>των σπουδών τους και</a:t>
            </a:r>
          </a:p>
          <a:p>
            <a:pPr>
              <a:lnSpc>
                <a:spcPct val="90000"/>
              </a:lnSpc>
            </a:pPr>
            <a:r>
              <a:rPr lang="el-GR" sz="1900" dirty="0">
                <a:solidFill>
                  <a:prstClr val="black"/>
                </a:solidFill>
              </a:rPr>
              <a:t>έχουν </a:t>
            </a:r>
            <a:r>
              <a:rPr lang="el-GR" sz="1900" b="1" u="sng" dirty="0">
                <a:solidFill>
                  <a:prstClr val="black"/>
                </a:solidFill>
              </a:rPr>
              <a:t>συμπεριλάβει το μάθημα </a:t>
            </a:r>
            <a:r>
              <a:rPr lang="el-GR" sz="1900" dirty="0">
                <a:solidFill>
                  <a:prstClr val="black"/>
                </a:solidFill>
              </a:rPr>
              <a:t>της Πρακτικής Άσκησης </a:t>
            </a:r>
            <a:r>
              <a:rPr lang="el-GR" sz="1900" b="1" u="sng" dirty="0">
                <a:solidFill>
                  <a:prstClr val="black"/>
                </a:solidFill>
              </a:rPr>
              <a:t>στη δήλωση μαθημάτων τους του 6ου εξαμήνου </a:t>
            </a:r>
            <a:r>
              <a:rPr lang="el-GR" sz="1800" u="sng" dirty="0"/>
              <a:t>ή σε όποιο εξάμηνο είναι να κάνουν την 1</a:t>
            </a:r>
            <a:r>
              <a:rPr lang="el-GR" sz="1800" u="sng" baseline="30000" dirty="0"/>
              <a:t>η</a:t>
            </a:r>
            <a:r>
              <a:rPr lang="el-GR" sz="1800" u="sng" dirty="0"/>
              <a:t> Π.Α.</a:t>
            </a:r>
            <a:r>
              <a:rPr lang="el-GR" sz="1800" dirty="0"/>
              <a:t> </a:t>
            </a:r>
            <a:r>
              <a:rPr lang="el-GR" sz="1900" b="1" dirty="0">
                <a:solidFill>
                  <a:prstClr val="black"/>
                </a:solidFill>
              </a:rPr>
              <a:t>(</a:t>
            </a:r>
            <a:r>
              <a:rPr lang="en-US" sz="1900" b="1" dirty="0">
                <a:solidFill>
                  <a:prstClr val="black"/>
                </a:solidFill>
              </a:rPr>
              <a:t>on-off </a:t>
            </a:r>
            <a:r>
              <a:rPr lang="el-GR" sz="1900" b="1" dirty="0">
                <a:solidFill>
                  <a:prstClr val="black"/>
                </a:solidFill>
              </a:rPr>
              <a:t>κριτήρια)</a:t>
            </a:r>
          </a:p>
          <a:p>
            <a:pPr marL="0" indent="0">
              <a:lnSpc>
                <a:spcPct val="90000"/>
              </a:lnSpc>
              <a:buNone/>
            </a:pPr>
            <a:endParaRPr lang="el-GR" dirty="0"/>
          </a:p>
          <a:p>
            <a:pPr>
              <a:lnSpc>
                <a:spcPct val="90000"/>
              </a:lnSpc>
              <a:buFont typeface="Wingdings" panose="05000000000000000000" pitchFamily="2" charset="2"/>
              <a:buChar char="Ø"/>
              <a:defRPr sz="2000"/>
            </a:pPr>
            <a:r>
              <a:rPr lang="el-GR" dirty="0"/>
              <a:t>Αφού ελεγχθούν οι ελάχιστες προϋποθέσεις ακαδημαϊκής προόδου και αποκλειστούν οι υποψηφιότητες που δεν τις πληρούν, αρχίζει η διαδικασία αξιολόγησης- </a:t>
            </a:r>
            <a:r>
              <a:rPr lang="el-GR" dirty="0" err="1"/>
              <a:t>μοριοδότησης</a:t>
            </a:r>
            <a:endParaRPr lang="el-GR" dirty="0"/>
          </a:p>
          <a:p>
            <a:pPr>
              <a:lnSpc>
                <a:spcPct val="90000"/>
              </a:lnSpc>
              <a:buFont typeface="Wingdings" panose="05000000000000000000" pitchFamily="2" charset="2"/>
              <a:buChar char="Ø"/>
              <a:defRPr sz="2000"/>
            </a:pPr>
            <a:r>
              <a:rPr lang="en-US" altLang="el-GR" dirty="0">
                <a:solidFill>
                  <a:srgbClr val="000000"/>
                </a:solidFill>
                <a:latin typeface="Calibri" panose="020F0502020204030204" pitchFamily="34" charset="0"/>
                <a:sym typeface="+mn-ea"/>
              </a:rPr>
              <a:t> </a:t>
            </a:r>
            <a:r>
              <a:rPr lang="el-GR" altLang="en-US" dirty="0">
                <a:solidFill>
                  <a:srgbClr val="000000"/>
                </a:solidFill>
                <a:latin typeface="Calibri" panose="020F0502020204030204" pitchFamily="34" charset="0"/>
                <a:sym typeface="+mn-ea"/>
              </a:rPr>
              <a:t>Εφαρμόζονται κριτήρια αξιολόγησης- </a:t>
            </a:r>
            <a:r>
              <a:rPr lang="el-GR" altLang="en-US" dirty="0" err="1">
                <a:solidFill>
                  <a:srgbClr val="000000"/>
                </a:solidFill>
                <a:latin typeface="Calibri" panose="020F0502020204030204" pitchFamily="34" charset="0"/>
                <a:sym typeface="+mn-ea"/>
              </a:rPr>
              <a:t>μοριοδότησης</a:t>
            </a:r>
            <a:r>
              <a:rPr lang="el-GR" altLang="en-US" dirty="0">
                <a:solidFill>
                  <a:srgbClr val="000000"/>
                </a:solidFill>
                <a:latin typeface="Calibri" panose="020F0502020204030204" pitchFamily="34" charset="0"/>
                <a:sym typeface="+mn-ea"/>
              </a:rPr>
              <a:t> (“αλγόριθμος”) και</a:t>
            </a:r>
            <a:r>
              <a:rPr lang="el-GR" dirty="0">
                <a:solidFill>
                  <a:srgbClr val="FF0000"/>
                </a:solidFill>
                <a:sym typeface="+mn-ea"/>
              </a:rPr>
              <a:t> </a:t>
            </a:r>
            <a:r>
              <a:rPr lang="el-GR" dirty="0">
                <a:sym typeface="+mn-ea"/>
              </a:rPr>
              <a:t>επιπλέον Κοινωνικά Κριτήρια αξιολόγησης </a:t>
            </a:r>
            <a:endParaRPr lang="el-GR" dirty="0"/>
          </a:p>
          <a:p>
            <a:pPr marL="0" indent="0">
              <a:lnSpc>
                <a:spcPct val="90000"/>
              </a:lnSpc>
              <a:buFont typeface="Wingdings" panose="05000000000000000000" pitchFamily="2" charset="2"/>
              <a:buNone/>
              <a:defRPr sz="2000"/>
            </a:pPr>
            <a:endParaRPr lang="el-GR" altLang="en-US" b="1" dirty="0">
              <a:sym typeface="+mn-ea"/>
            </a:endParaRPr>
          </a:p>
          <a:p>
            <a:pPr marL="0" indent="0">
              <a:lnSpc>
                <a:spcPct val="90000"/>
              </a:lnSpc>
              <a:buFont typeface="Wingdings" panose="05000000000000000000" pitchFamily="2" charset="2"/>
              <a:buNone/>
              <a:defRPr sz="2000"/>
            </a:pPr>
            <a:r>
              <a:rPr lang="el-GR" altLang="en-US" sz="2000" b="1" dirty="0">
                <a:sym typeface="+mn-ea"/>
              </a:rPr>
              <a:t>Οι διαθέσιμες θέσεις για το </a:t>
            </a:r>
            <a:r>
              <a:rPr lang="el-GR" altLang="en-US" sz="2000" b="1" dirty="0" err="1">
                <a:sym typeface="+mn-ea"/>
              </a:rPr>
              <a:t>ακαδ</a:t>
            </a:r>
            <a:r>
              <a:rPr lang="el-GR" altLang="en-US" sz="2000" b="1" dirty="0">
                <a:sym typeface="+mn-ea"/>
              </a:rPr>
              <a:t>. έτος 2025-2026 </a:t>
            </a:r>
            <a:r>
              <a:rPr lang="el-GR" altLang="en-US" sz="2000" b="1" dirty="0" err="1">
                <a:sym typeface="+mn-ea"/>
              </a:rPr>
              <a:t>ειναι</a:t>
            </a:r>
            <a:r>
              <a:rPr lang="el-GR" altLang="en-US" sz="2000" b="1" i="1" dirty="0">
                <a:solidFill>
                  <a:srgbClr val="FF0000"/>
                </a:solidFill>
                <a:sym typeface="+mn-ea"/>
              </a:rPr>
              <a:t> </a:t>
            </a:r>
            <a:r>
              <a:rPr lang="el-GR" altLang="en-US" sz="2000" b="1" i="1" dirty="0">
                <a:solidFill>
                  <a:srgbClr val="C00000"/>
                </a:solidFill>
                <a:sym typeface="+mn-ea"/>
              </a:rPr>
              <a:t>107</a:t>
            </a:r>
            <a:r>
              <a:rPr lang="el-GR" altLang="en-US" sz="2000" b="1" u="sng" dirty="0">
                <a:solidFill>
                  <a:srgbClr val="C00000"/>
                </a:solidFill>
                <a:sym typeface="+mn-ea"/>
              </a:rPr>
              <a:t> </a:t>
            </a:r>
            <a:endParaRPr lang="el-GR" altLang="en-US" sz="2000" b="1" dirty="0">
              <a:solidFill>
                <a:srgbClr val="C00000"/>
              </a:solidFill>
            </a:endParaRPr>
          </a:p>
          <a:p>
            <a:pPr>
              <a:lnSpc>
                <a:spcPct val="90000"/>
              </a:lnSpc>
              <a:buFont typeface="Wingdings" panose="05000000000000000000" pitchFamily="2" charset="2"/>
              <a:buChar char="Ø"/>
              <a:defRPr sz="2000"/>
            </a:pPr>
            <a:endParaRPr lang="el-GR" altLang="en-US" dirty="0">
              <a:solidFill>
                <a:srgbClr val="000000"/>
              </a:solidFill>
              <a:latin typeface="Calibri" panose="020F0502020204030204" pitchFamily="34" charset="0"/>
            </a:endParaRPr>
          </a:p>
        </p:txBody>
      </p:sp>
      <p:pic>
        <p:nvPicPr>
          <p:cNvPr id="5" name="Google Shape;100;p1"/>
          <p:cNvPicPr preferRelativeResize="0"/>
          <p:nvPr/>
        </p:nvPicPr>
        <p:blipFill rotWithShape="1">
          <a:blip r:embed="rId2"/>
          <a:stretch>
            <a:fillRect/>
          </a:stretch>
        </p:blipFill>
        <p:spPr>
          <a:xfrm>
            <a:off x="2000568" y="6278811"/>
            <a:ext cx="5420139" cy="514912"/>
          </a:xfrm>
          <a:prstGeom prst="rect">
            <a:avLst/>
          </a:prstGeom>
          <a:noFill/>
        </p:spPr>
      </p:pic>
      <p:sp>
        <p:nvSpPr>
          <p:cNvPr id="8" name="TextBox 7"/>
          <p:cNvSpPr txBox="1"/>
          <p:nvPr/>
        </p:nvSpPr>
        <p:spPr>
          <a:xfrm>
            <a:off x="5886125" y="3196301"/>
            <a:ext cx="2773995" cy="646331"/>
          </a:xfrm>
          <a:prstGeom prst="rect">
            <a:avLst/>
          </a:prstGeom>
          <a:noFill/>
        </p:spPr>
        <p:txBody>
          <a:bodyPr wrap="square">
            <a:spAutoFit/>
          </a:bodyPr>
          <a:lstStyle/>
          <a:p>
            <a:pPr>
              <a:lnSpc>
                <a:spcPct val="90000"/>
              </a:lnSpc>
              <a:defRPr sz="2000"/>
            </a:pPr>
            <a:br>
              <a:rPr lang="el-GR"/>
            </a:br>
            <a:endParaRPr lang="el-GR">
              <a:solidFill>
                <a:srgbClr val="000000"/>
              </a:solidFill>
              <a:latin typeface="Calibri" panose="020F0502020204030204" pitchFamily="34" charset="0"/>
            </a:endParaRPr>
          </a:p>
        </p:txBody>
      </p:sp>
      <p:sp>
        <p:nvSpPr>
          <p:cNvPr id="12" name="TextBox 11"/>
          <p:cNvSpPr txBox="1"/>
          <p:nvPr/>
        </p:nvSpPr>
        <p:spPr>
          <a:xfrm>
            <a:off x="1173091" y="1199321"/>
            <a:ext cx="6576646" cy="523220"/>
          </a:xfrm>
          <a:prstGeom prst="rect">
            <a:avLst/>
          </a:prstGeom>
          <a:noFill/>
        </p:spPr>
        <p:txBody>
          <a:bodyPr wrap="square">
            <a:spAutoFit/>
          </a:bodyPr>
          <a:lstStyle/>
          <a:p>
            <a:pPr algn="ctr"/>
            <a:r>
              <a:rPr lang="el-GR" sz="2800" dirty="0">
                <a:solidFill>
                  <a:srgbClr val="000000"/>
                </a:solidFill>
                <a:latin typeface="Calibri" panose="020F0502020204030204" pitchFamily="34" charset="0"/>
              </a:rPr>
              <a:t>Προπτυχιακοί φοιτητές/</a:t>
            </a:r>
            <a:r>
              <a:rPr lang="el-GR" sz="2800" dirty="0" err="1">
                <a:solidFill>
                  <a:srgbClr val="000000"/>
                </a:solidFill>
                <a:latin typeface="Calibri" panose="020F0502020204030204" pitchFamily="34" charset="0"/>
              </a:rPr>
              <a:t>ριες</a:t>
            </a:r>
            <a:r>
              <a:rPr lang="el-GR" sz="2800" dirty="0">
                <a:solidFill>
                  <a:srgbClr val="000000"/>
                </a:solidFill>
                <a:latin typeface="Calibri" panose="020F0502020204030204" pitchFamily="34" charset="0"/>
              </a:rPr>
              <a:t> οι οποίοι/</a:t>
            </a:r>
            <a:r>
              <a:rPr lang="el-GR" sz="2800" dirty="0" err="1">
                <a:solidFill>
                  <a:srgbClr val="000000"/>
                </a:solidFill>
                <a:latin typeface="Calibri" panose="020F0502020204030204" pitchFamily="34" charset="0"/>
              </a:rPr>
              <a:t>ες</a:t>
            </a:r>
            <a:r>
              <a:rPr lang="el-GR" sz="2800" dirty="0">
                <a:solidFill>
                  <a:srgbClr val="000000"/>
                </a:solidFill>
                <a:latin typeface="Calibri" panose="020F0502020204030204" pitchFamily="34" charset="0"/>
              </a:rPr>
              <a:t> </a:t>
            </a:r>
          </a:p>
        </p:txBody>
      </p:sp>
      <p:pic>
        <p:nvPicPr>
          <p:cNvPr id="4" name="Εικόνα 3" descr="Εικόνα που περιέχει γραφικά, ζωγραφιά, σκίτσο/σχέδιο, clipart&#10;&#10;Το περιεχόμενο που δημιουργείται από AI ενδέχεται να είναι εσφαλμένο."/>
          <p:cNvPicPr>
            <a:picLocks noChangeAspect="1"/>
          </p:cNvPicPr>
          <p:nvPr/>
        </p:nvPicPr>
        <p:blipFill>
          <a:blip r:embed="rId3"/>
          <a:stretch>
            <a:fillRect/>
          </a:stretch>
        </p:blipFill>
        <p:spPr>
          <a:xfrm>
            <a:off x="7881296" y="720097"/>
            <a:ext cx="779146" cy="876539"/>
          </a:xfrm>
          <a:prstGeom prst="rect">
            <a:avLst/>
          </a:prstGeom>
        </p:spPr>
      </p:pic>
      <p:sp>
        <p:nvSpPr>
          <p:cNvPr id="14" name="Θέση υποσέλιδου 6">
            <a:extLst>
              <a:ext uri="{FF2B5EF4-FFF2-40B4-BE49-F238E27FC236}">
                <a16:creationId xmlns:a16="http://schemas.microsoft.com/office/drawing/2014/main" id="{C37D7571-F2A1-4872-AEF7-D0BD09CFC86E}"/>
              </a:ext>
            </a:extLst>
          </p:cNvPr>
          <p:cNvSpPr>
            <a:spLocks noGrp="1"/>
          </p:cNvSpPr>
          <p:nvPr>
            <p:ph type="ftr" sz="quarter" idx="11"/>
          </p:nvPr>
        </p:nvSpPr>
        <p:spPr>
          <a:xfrm>
            <a:off x="6740899" y="1663168"/>
            <a:ext cx="2125928" cy="365125"/>
          </a:xfrm>
        </p:spPr>
        <p:txBody>
          <a:bodyPr/>
          <a:lstStyle/>
          <a:p>
            <a:r>
              <a:rPr lang="el-GR" sz="1800" i="1" dirty="0">
                <a:solidFill>
                  <a:schemeClr val="accent2">
                    <a:lumMod val="20000"/>
                    <a:lumOff val="80000"/>
                  </a:schemeClr>
                </a:solidFill>
                <a:latin typeface="Comic Sans MS" panose="030F0702030302020204" pitchFamily="66" charset="0"/>
              </a:rPr>
              <a:t>για </a:t>
            </a:r>
            <a:r>
              <a:rPr lang="el-GR" sz="1800" i="1" dirty="0" err="1">
                <a:solidFill>
                  <a:schemeClr val="accent2">
                    <a:lumMod val="20000"/>
                    <a:lumOff val="80000"/>
                  </a:schemeClr>
                </a:solidFill>
                <a:latin typeface="Comic Sans MS" panose="030F0702030302020204" pitchFamily="66" charset="0"/>
              </a:rPr>
              <a:t>τοΤΓΙΥΠ</a:t>
            </a:r>
            <a:endParaRPr lang="en-US" sz="1800" i="1" dirty="0">
              <a:solidFill>
                <a:schemeClr val="accent2">
                  <a:lumMod val="20000"/>
                  <a:lumOff val="80000"/>
                </a:schemeClr>
              </a:solidFill>
              <a:latin typeface="Comic Sans MS" panose="030F0702030302020204" pitchFamily="66"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p:cNvSpPr>
            <a:spLocks noGrp="1" noRot="1" noChangeAspect="1" noMove="1" noResize="1" noEditPoints="1" noAdjustHandles="1" noChangeArrowheads="1" noChangeShapeType="1" noTextEdit="1"/>
          </p:cNvSpPr>
          <p:nvPr/>
        </p:nvSpPr>
        <p:spPr>
          <a:xfrm>
            <a:off x="299085" y="32131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ight Triangle 10"/>
          <p:cNvSpPr>
            <a:spLocks noGrp="1" noRot="1" noChangeAspect="1" noMove="1" noResize="1" noEditPoints="1" noAdjustHandles="1" noChangeArrowheads="1" noChangeShapeType="1" noTextEdit="1"/>
          </p:cNvSpPr>
          <p:nvPr/>
        </p:nvSpPr>
        <p:spPr>
          <a:xfrm flipH="1">
            <a:off x="6432540" y="3335867"/>
            <a:ext cx="246888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a:spLocks noGrp="1" noRot="1" noChangeAspect="1" noMove="1" noResize="1" noEditPoints="1" noAdjustHandles="1" noChangeArrowheads="1" noChangeShapeType="1" noTextEdit="1"/>
          </p:cNvSpPr>
          <p:nvPr/>
        </p:nvSpPr>
        <p:spPr>
          <a:xfrm>
            <a:off x="481330" y="623275"/>
            <a:ext cx="8178790"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94055" y="713740"/>
            <a:ext cx="7860030" cy="986790"/>
          </a:xfrm>
        </p:spPr>
        <p:txBody>
          <a:bodyPr>
            <a:noAutofit/>
          </a:bodyPr>
          <a:lstStyle/>
          <a:p>
            <a:pPr>
              <a:lnSpc>
                <a:spcPct val="90000"/>
              </a:lnSpc>
            </a:pPr>
            <a:r>
              <a:rPr lang="el-GR" sz="3600" dirty="0" err="1"/>
              <a:t>Μοριοδότηση</a:t>
            </a:r>
            <a:r>
              <a:rPr lang="el-GR" sz="3600" dirty="0"/>
              <a:t> φοιτητών /-τριών </a:t>
            </a:r>
            <a:br>
              <a:rPr lang="el-GR" sz="3600" dirty="0"/>
            </a:br>
            <a:r>
              <a:rPr lang="el-GR" sz="3200" dirty="0"/>
              <a:t>στην ΠΑ ΕΣΠΑ</a:t>
            </a:r>
            <a:r>
              <a:rPr lang="el-GR" sz="3600" dirty="0"/>
              <a:t> </a:t>
            </a:r>
            <a:endParaRPr lang="el-GR" sz="2400" dirty="0"/>
          </a:p>
        </p:txBody>
      </p:sp>
      <p:sp>
        <p:nvSpPr>
          <p:cNvPr id="3" name="Content Placeholder 2"/>
          <p:cNvSpPr>
            <a:spLocks noGrp="1"/>
          </p:cNvSpPr>
          <p:nvPr>
            <p:ph idx="1"/>
          </p:nvPr>
        </p:nvSpPr>
        <p:spPr>
          <a:xfrm>
            <a:off x="760095" y="1767840"/>
            <a:ext cx="7900035" cy="4359910"/>
          </a:xfrm>
        </p:spPr>
        <p:txBody>
          <a:bodyPr anchor="t">
            <a:noAutofit/>
          </a:bodyPr>
          <a:lstStyle/>
          <a:p>
            <a:pPr>
              <a:lnSpc>
                <a:spcPct val="90000"/>
              </a:lnSpc>
              <a:buFont typeface="Wingdings" panose="05000000000000000000" pitchFamily="2" charset="2"/>
              <a:buChar char="Ø"/>
              <a:defRPr sz="2000"/>
            </a:pPr>
            <a:r>
              <a:rPr lang="el-GR" altLang="en-US" sz="2200" b="1" dirty="0">
                <a:solidFill>
                  <a:srgbClr val="000000"/>
                </a:solidFill>
                <a:latin typeface="Calibri" panose="020F0502020204030204" pitchFamily="34" charset="0"/>
              </a:rPr>
              <a:t>Βασικό </a:t>
            </a:r>
            <a:r>
              <a:rPr lang="en-US" altLang="en-US" sz="2200" b="1" dirty="0" err="1">
                <a:solidFill>
                  <a:srgbClr val="000000"/>
                </a:solidFill>
                <a:latin typeface="Calibri" panose="020F0502020204030204" pitchFamily="34" charset="0"/>
              </a:rPr>
              <a:t>Κριτήριο</a:t>
            </a:r>
            <a:r>
              <a:rPr lang="el-GR" altLang="en-US" sz="2200" b="1" dirty="0">
                <a:solidFill>
                  <a:srgbClr val="000000"/>
                </a:solidFill>
                <a:latin typeface="Calibri" panose="020F0502020204030204" pitchFamily="34" charset="0"/>
              </a:rPr>
              <a:t> </a:t>
            </a:r>
            <a:r>
              <a:rPr lang="en-US" altLang="en-US" sz="2200" b="1" dirty="0" err="1">
                <a:solidFill>
                  <a:srgbClr val="000000"/>
                </a:solidFill>
                <a:latin typeface="Calibri" panose="020F0502020204030204" pitchFamily="34" charset="0"/>
              </a:rPr>
              <a:t>μοριοδότησης</a:t>
            </a:r>
            <a:r>
              <a:rPr lang="el-GR" altLang="en-US" sz="2200" b="1" dirty="0">
                <a:solidFill>
                  <a:srgbClr val="000000"/>
                </a:solidFill>
                <a:latin typeface="Calibri" panose="020F0502020204030204" pitchFamily="34" charset="0"/>
              </a:rPr>
              <a:t> </a:t>
            </a:r>
            <a:r>
              <a:rPr lang="el-GR" altLang="en-US" dirty="0">
                <a:solidFill>
                  <a:srgbClr val="000000"/>
                </a:solidFill>
                <a:latin typeface="Calibri" panose="020F0502020204030204" pitchFamily="34" charset="0"/>
              </a:rPr>
              <a:t>(“αλγόριθμος”)</a:t>
            </a:r>
            <a:r>
              <a:rPr lang="en-US" altLang="en-US" dirty="0">
                <a:solidFill>
                  <a:srgbClr val="000000"/>
                </a:solidFill>
                <a:latin typeface="Calibri" panose="020F0502020204030204" pitchFamily="34" charset="0"/>
              </a:rPr>
              <a:t> </a:t>
            </a:r>
            <a:r>
              <a:rPr lang="en-US" altLang="en-US" sz="2200" b="1" dirty="0">
                <a:solidFill>
                  <a:srgbClr val="000000"/>
                </a:solidFill>
                <a:latin typeface="Calibri" panose="020F0502020204030204" pitchFamily="34" charset="0"/>
              </a:rPr>
              <a:t>:</a:t>
            </a:r>
          </a:p>
          <a:p>
            <a:pPr marL="0" indent="0">
              <a:lnSpc>
                <a:spcPct val="90000"/>
              </a:lnSpc>
              <a:buFont typeface="Wingdings" panose="05000000000000000000" pitchFamily="2" charset="2"/>
              <a:buNone/>
              <a:defRPr sz="2000"/>
            </a:pPr>
            <a:r>
              <a:rPr lang="en-US" altLang="en-US" sz="2200" dirty="0">
                <a:solidFill>
                  <a:srgbClr val="000000"/>
                </a:solidFill>
                <a:latin typeface="Calibri" panose="020F0502020204030204" pitchFamily="34" charset="0"/>
              </a:rPr>
              <a:t> ECTS μα</a:t>
            </a:r>
            <a:r>
              <a:rPr lang="en-US" altLang="en-US" sz="2200" dirty="0" err="1">
                <a:solidFill>
                  <a:srgbClr val="000000"/>
                </a:solidFill>
                <a:latin typeface="Calibri" panose="020F0502020204030204" pitchFamily="34" charset="0"/>
              </a:rPr>
              <a:t>θημάτων</a:t>
            </a:r>
            <a:r>
              <a:rPr lang="en-US" altLang="en-US" sz="2200" dirty="0">
                <a:solidFill>
                  <a:srgbClr val="000000"/>
                </a:solidFill>
                <a:latin typeface="Calibri" panose="020F0502020204030204" pitchFamily="34" charset="0"/>
              </a:rPr>
              <a:t> π</a:t>
            </a:r>
            <a:r>
              <a:rPr lang="en-US" altLang="en-US" sz="2200" dirty="0" err="1">
                <a:solidFill>
                  <a:srgbClr val="000000"/>
                </a:solidFill>
                <a:latin typeface="Calibri" panose="020F0502020204030204" pitchFamily="34" charset="0"/>
              </a:rPr>
              <a:t>ου</a:t>
            </a:r>
            <a:r>
              <a:rPr lang="en-US" altLang="en-US" sz="2200" dirty="0">
                <a:solidFill>
                  <a:srgbClr val="000000"/>
                </a:solidFill>
                <a:latin typeface="Calibri" panose="020F0502020204030204" pitchFamily="34" charset="0"/>
              </a:rPr>
              <a:t> </a:t>
            </a:r>
            <a:r>
              <a:rPr lang="en-US" altLang="en-US" sz="2200" dirty="0" err="1">
                <a:solidFill>
                  <a:srgbClr val="000000"/>
                </a:solidFill>
                <a:latin typeface="Calibri" panose="020F0502020204030204" pitchFamily="34" charset="0"/>
              </a:rPr>
              <a:t>έχουν</a:t>
            </a:r>
            <a:r>
              <a:rPr lang="en-US" altLang="en-US" sz="2200" dirty="0">
                <a:solidFill>
                  <a:srgbClr val="000000"/>
                </a:solidFill>
                <a:latin typeface="Calibri" panose="020F0502020204030204" pitchFamily="34" charset="0"/>
              </a:rPr>
              <a:t> </a:t>
            </a:r>
            <a:r>
              <a:rPr lang="en-US" altLang="en-US" sz="2200" dirty="0" err="1">
                <a:solidFill>
                  <a:srgbClr val="000000"/>
                </a:solidFill>
                <a:latin typeface="Calibri" panose="020F0502020204030204" pitchFamily="34" charset="0"/>
              </a:rPr>
              <a:t>εξετ</a:t>
            </a:r>
            <a:r>
              <a:rPr lang="en-US" altLang="en-US" sz="2200" dirty="0">
                <a:solidFill>
                  <a:srgbClr val="000000"/>
                </a:solidFill>
                <a:latin typeface="Calibri" panose="020F0502020204030204" pitchFamily="34" charset="0"/>
              </a:rPr>
              <a:t>ασθεί επιτυχώς (έως</a:t>
            </a:r>
            <a:r>
              <a:rPr lang="el-GR" altLang="en-US" sz="2200" dirty="0">
                <a:solidFill>
                  <a:srgbClr val="000000"/>
                </a:solidFill>
                <a:latin typeface="Calibri" panose="020F0502020204030204" pitchFamily="34" charset="0"/>
              </a:rPr>
              <a:t> </a:t>
            </a:r>
            <a:r>
              <a:rPr lang="en-US" altLang="en-US" sz="2200" dirty="0" err="1">
                <a:solidFill>
                  <a:srgbClr val="000000"/>
                </a:solidFill>
                <a:latin typeface="Calibri" panose="020F0502020204030204" pitchFamily="34" charset="0"/>
              </a:rPr>
              <a:t>την</a:t>
            </a:r>
            <a:r>
              <a:rPr lang="en-US" altLang="en-US" sz="2200" dirty="0">
                <a:solidFill>
                  <a:srgbClr val="000000"/>
                </a:solidFill>
                <a:latin typeface="Calibri" panose="020F0502020204030204" pitchFamily="34" charset="0"/>
              </a:rPr>
              <a:t> </a:t>
            </a:r>
            <a:r>
              <a:rPr lang="en-US" altLang="en-US" sz="2200" dirty="0" err="1">
                <a:solidFill>
                  <a:srgbClr val="000000"/>
                </a:solidFill>
                <a:latin typeface="Calibri" panose="020F0502020204030204" pitchFamily="34" charset="0"/>
              </a:rPr>
              <a:t>ημερομηνί</a:t>
            </a:r>
            <a:r>
              <a:rPr lang="en-US" altLang="en-US" sz="2200" dirty="0">
                <a:solidFill>
                  <a:srgbClr val="000000"/>
                </a:solidFill>
                <a:latin typeface="Calibri" panose="020F0502020204030204" pitchFamily="34" charset="0"/>
              </a:rPr>
              <a:t>α υποβολής της αίτησης) / Συνολικό αριθμό ECTS του</a:t>
            </a:r>
            <a:r>
              <a:rPr lang="el-GR" altLang="en-US" sz="2200" dirty="0">
                <a:solidFill>
                  <a:srgbClr val="000000"/>
                </a:solidFill>
                <a:latin typeface="Calibri" panose="020F0502020204030204" pitchFamily="34" charset="0"/>
              </a:rPr>
              <a:t> </a:t>
            </a:r>
            <a:r>
              <a:rPr lang="en-US" altLang="en-US" sz="2200" dirty="0" err="1">
                <a:solidFill>
                  <a:srgbClr val="000000"/>
                </a:solidFill>
                <a:latin typeface="Calibri" panose="020F0502020204030204" pitchFamily="34" charset="0"/>
              </a:rPr>
              <a:t>Προγράμμ</a:t>
            </a:r>
            <a:r>
              <a:rPr lang="en-US" altLang="en-US" sz="2200" dirty="0">
                <a:solidFill>
                  <a:srgbClr val="000000"/>
                </a:solidFill>
                <a:latin typeface="Calibri" panose="020F0502020204030204" pitchFamily="34" charset="0"/>
              </a:rPr>
              <a:t>ατος Σπουδών x 10 x Μέσο Όρο βαθμολογίας των επιτυχώς</a:t>
            </a:r>
            <a:r>
              <a:rPr lang="el-GR" altLang="en-US" sz="2200" dirty="0">
                <a:solidFill>
                  <a:srgbClr val="000000"/>
                </a:solidFill>
                <a:latin typeface="Calibri" panose="020F0502020204030204" pitchFamily="34" charset="0"/>
              </a:rPr>
              <a:t> </a:t>
            </a:r>
            <a:r>
              <a:rPr lang="en-US" altLang="en-US" sz="2200" dirty="0" err="1">
                <a:solidFill>
                  <a:srgbClr val="000000"/>
                </a:solidFill>
                <a:latin typeface="Calibri" panose="020F0502020204030204" pitchFamily="34" charset="0"/>
              </a:rPr>
              <a:t>εξετ</a:t>
            </a:r>
            <a:r>
              <a:rPr lang="en-US" altLang="en-US" sz="2200" dirty="0">
                <a:solidFill>
                  <a:srgbClr val="000000"/>
                </a:solidFill>
                <a:latin typeface="Calibri" panose="020F0502020204030204" pitchFamily="34" charset="0"/>
              </a:rPr>
              <a:t>ασθέντων μαθημάτων</a:t>
            </a:r>
            <a:endParaRPr lang="el-GR" altLang="en-US" sz="2200" dirty="0">
              <a:solidFill>
                <a:srgbClr val="000000"/>
              </a:solidFill>
              <a:latin typeface="Calibri" panose="020F0502020204030204" pitchFamily="34" charset="0"/>
            </a:endParaRPr>
          </a:p>
          <a:p>
            <a:pPr marL="0" indent="0">
              <a:lnSpc>
                <a:spcPct val="90000"/>
              </a:lnSpc>
              <a:buFont typeface="Wingdings" panose="05000000000000000000" pitchFamily="2" charset="2"/>
              <a:buNone/>
              <a:defRPr sz="2000"/>
            </a:pPr>
            <a:r>
              <a:rPr lang="el-GR" altLang="en-US" b="1" u="sng" dirty="0">
                <a:solidFill>
                  <a:srgbClr val="000000"/>
                </a:solidFill>
                <a:latin typeface="Calibri" panose="020F0502020204030204" pitchFamily="34" charset="0"/>
              </a:rPr>
              <a:t>Κοινωνικά Κριτήρια</a:t>
            </a:r>
            <a:r>
              <a:rPr lang="en-US" altLang="en-US" sz="1800" b="1" u="sng" dirty="0">
                <a:solidFill>
                  <a:srgbClr val="000000"/>
                </a:solidFill>
                <a:latin typeface="Calibri" panose="020F0502020204030204" pitchFamily="34" charset="0"/>
              </a:rPr>
              <a:t>: </a:t>
            </a:r>
            <a:r>
              <a:rPr lang="el-GR" altLang="en-US" sz="1800" b="1" u="sng" dirty="0">
                <a:solidFill>
                  <a:srgbClr val="000000"/>
                </a:solidFill>
                <a:latin typeface="Calibri" panose="020F0502020204030204" pitchFamily="34" charset="0"/>
              </a:rPr>
              <a:t> </a:t>
            </a:r>
            <a:r>
              <a:rPr lang="en-US" altLang="en-US" sz="1800" dirty="0" err="1">
                <a:solidFill>
                  <a:srgbClr val="000000"/>
                </a:solidFill>
                <a:latin typeface="Calibri" panose="020F0502020204030204" pitchFamily="34" charset="0"/>
              </a:rPr>
              <a:t>δίνετ</a:t>
            </a:r>
            <a:r>
              <a:rPr lang="en-US" altLang="en-US" sz="1800" dirty="0">
                <a:solidFill>
                  <a:srgbClr val="000000"/>
                </a:solidFill>
                <a:latin typeface="Calibri" panose="020F0502020204030204" pitchFamily="34" charset="0"/>
              </a:rPr>
              <a:t>αι </a:t>
            </a:r>
            <a:r>
              <a:rPr lang="el-GR" altLang="en-US" sz="1800" dirty="0">
                <a:solidFill>
                  <a:srgbClr val="000000"/>
                </a:solidFill>
                <a:latin typeface="Calibri" panose="020F0502020204030204" pitchFamily="34" charset="0"/>
              </a:rPr>
              <a:t>σαφής </a:t>
            </a:r>
            <a:r>
              <a:rPr lang="en-US" altLang="en-US" sz="1800" dirty="0">
                <a:solidFill>
                  <a:srgbClr val="000000"/>
                </a:solidFill>
                <a:latin typeface="Calibri" panose="020F0502020204030204" pitchFamily="34" charset="0"/>
              </a:rPr>
              <a:t>π</a:t>
            </a:r>
            <a:r>
              <a:rPr lang="en-US" altLang="en-US" sz="1800" dirty="0" err="1">
                <a:solidFill>
                  <a:srgbClr val="000000"/>
                </a:solidFill>
                <a:latin typeface="Calibri" panose="020F0502020204030204" pitchFamily="34" charset="0"/>
              </a:rPr>
              <a:t>ροτερ</a:t>
            </a:r>
            <a:r>
              <a:rPr lang="en-US" altLang="en-US" sz="1800" dirty="0">
                <a:solidFill>
                  <a:srgbClr val="000000"/>
                </a:solidFill>
                <a:latin typeface="Calibri" panose="020F0502020204030204" pitchFamily="34" charset="0"/>
              </a:rPr>
              <a:t>αιότητα σε φοιτητές/φοιτήτριες </a:t>
            </a:r>
            <a:r>
              <a:rPr lang="el-GR" altLang="en-US" sz="1800" dirty="0">
                <a:solidFill>
                  <a:srgbClr val="000000"/>
                </a:solidFill>
                <a:latin typeface="Calibri" panose="020F0502020204030204" pitchFamily="34" charset="0"/>
              </a:rPr>
              <a:t>με ειδικές ανάγκες</a:t>
            </a:r>
            <a:r>
              <a:rPr lang="en-US" altLang="en-US" sz="1800" dirty="0">
                <a:solidFill>
                  <a:srgbClr val="000000"/>
                </a:solidFill>
                <a:latin typeface="Calibri" panose="020F0502020204030204" pitchFamily="34" charset="0"/>
              </a:rPr>
              <a:t> (AMEA)</a:t>
            </a:r>
            <a:r>
              <a:rPr lang="el-GR" altLang="en-US" sz="1800" dirty="0">
                <a:solidFill>
                  <a:srgbClr val="000000"/>
                </a:solidFill>
                <a:latin typeface="Calibri" panose="020F0502020204030204" pitchFamily="34" charset="0"/>
              </a:rPr>
              <a:t> ή/και που ανήκουν σε</a:t>
            </a:r>
            <a:r>
              <a:rPr lang="en-US" altLang="en-US" sz="1800" dirty="0">
                <a:solidFill>
                  <a:srgbClr val="000000"/>
                </a:solidFill>
                <a:latin typeface="Calibri" panose="020F0502020204030204" pitchFamily="34" charset="0"/>
              </a:rPr>
              <a:t> </a:t>
            </a:r>
            <a:r>
              <a:rPr lang="el-GR" altLang="en-US" sz="1800" dirty="0">
                <a:solidFill>
                  <a:srgbClr val="000000"/>
                </a:solidFill>
                <a:latin typeface="Calibri" panose="020F0502020204030204" pitchFamily="34" charset="0"/>
              </a:rPr>
              <a:t>Ειδικές Κοινωνικές Ομάδες (ΕΚΟ) με την προϋπόθεση να έχουν εγγραφεί στη δομή «Πρόσβαση». Υπάρχουν και ε</a:t>
            </a:r>
            <a:r>
              <a:rPr lang="el-GR" sz="1800" dirty="0"/>
              <a:t>πιπλέον κοινωνικά κριτήρια που τίθενται για τη </a:t>
            </a:r>
            <a:r>
              <a:rPr lang="el-GR" sz="1800" dirty="0" err="1"/>
              <a:t>μοριοδότηση</a:t>
            </a:r>
            <a:r>
              <a:rPr lang="el-GR" sz="1800" dirty="0"/>
              <a:t> των φοιτητών/τριών. </a:t>
            </a:r>
            <a:endParaRPr lang="en-US" altLang="en-US" sz="1800" dirty="0">
              <a:solidFill>
                <a:srgbClr val="000000"/>
              </a:solidFill>
              <a:latin typeface="Calibri" panose="020F0502020204030204" pitchFamily="34" charset="0"/>
            </a:endParaRPr>
          </a:p>
          <a:p>
            <a:pPr marL="0" indent="0">
              <a:lnSpc>
                <a:spcPct val="90000"/>
              </a:lnSpc>
              <a:buFont typeface="Wingdings" panose="05000000000000000000" pitchFamily="2" charset="2"/>
              <a:buNone/>
              <a:defRPr sz="2000"/>
            </a:pPr>
            <a:endParaRPr lang="en-US" altLang="en-US" sz="1800" dirty="0">
              <a:solidFill>
                <a:srgbClr val="000000"/>
              </a:solidFill>
              <a:latin typeface="Calibri" panose="020F0502020204030204" pitchFamily="34" charset="0"/>
            </a:endParaRPr>
          </a:p>
          <a:p>
            <a:pPr marL="0" indent="0">
              <a:lnSpc>
                <a:spcPct val="90000"/>
              </a:lnSpc>
              <a:buFont typeface="Wingdings" panose="05000000000000000000" pitchFamily="2" charset="2"/>
              <a:buNone/>
              <a:defRPr sz="2000"/>
            </a:pPr>
            <a:r>
              <a:rPr lang="en-US" altLang="en-US" sz="1800" u="sng" dirty="0" err="1">
                <a:solidFill>
                  <a:srgbClr val="000000"/>
                </a:solidFill>
                <a:latin typeface="Calibri" panose="020F0502020204030204" pitchFamily="34" charset="0"/>
              </a:rPr>
              <a:t>Σε</a:t>
            </a:r>
            <a:r>
              <a:rPr lang="en-US" altLang="en-US" sz="1800" u="sng" dirty="0">
                <a:solidFill>
                  <a:srgbClr val="000000"/>
                </a:solidFill>
                <a:latin typeface="Calibri" panose="020F0502020204030204" pitchFamily="34" charset="0"/>
              </a:rPr>
              <a:t> π</a:t>
            </a:r>
            <a:r>
              <a:rPr lang="en-US" altLang="en-US" sz="1800" u="sng" dirty="0" err="1">
                <a:solidFill>
                  <a:srgbClr val="000000"/>
                </a:solidFill>
                <a:latin typeface="Calibri" panose="020F0502020204030204" pitchFamily="34" charset="0"/>
              </a:rPr>
              <a:t>ερί</a:t>
            </a:r>
            <a:r>
              <a:rPr lang="en-US" altLang="en-US" sz="1800" u="sng" dirty="0">
                <a:solidFill>
                  <a:srgbClr val="000000"/>
                </a:solidFill>
                <a:latin typeface="Calibri" panose="020F0502020204030204" pitchFamily="34" charset="0"/>
              </a:rPr>
              <a:t>πτωση ισοβαθμίας</a:t>
            </a:r>
            <a:r>
              <a:rPr lang="en-US" altLang="en-US" sz="1800" dirty="0">
                <a:solidFill>
                  <a:srgbClr val="000000"/>
                </a:solidFill>
                <a:latin typeface="Calibri" panose="020F0502020204030204" pitchFamily="34" charset="0"/>
              </a:rPr>
              <a:t> </a:t>
            </a:r>
            <a:r>
              <a:rPr lang="el-GR" altLang="en-US" sz="1800" dirty="0">
                <a:solidFill>
                  <a:srgbClr val="000000"/>
                </a:solidFill>
                <a:latin typeface="Calibri" panose="020F0502020204030204" pitchFamily="34" charset="0"/>
              </a:rPr>
              <a:t>λαμβάνεται υπόψη ο</a:t>
            </a:r>
            <a:r>
              <a:rPr lang="el-GR" sz="1800" dirty="0"/>
              <a:t> αριθμός των μαθημάτων στα οποία έχει εξεταστεί επιτυχώς ο φοιτητής/</a:t>
            </a:r>
            <a:r>
              <a:rPr lang="el-GR" sz="1800" dirty="0" err="1"/>
              <a:t>τρια</a:t>
            </a:r>
            <a:r>
              <a:rPr lang="el-GR" sz="1800" dirty="0"/>
              <a:t>, ο μέσος όρος βαθμολογίας αυτών και ο αριθμός των εξετάσεων που έδωσε ο φοιτητής/</a:t>
            </a:r>
            <a:r>
              <a:rPr lang="el-GR" sz="1800" dirty="0" err="1"/>
              <a:t>τρια</a:t>
            </a:r>
            <a:r>
              <a:rPr lang="el-GR" sz="1800" dirty="0"/>
              <a:t> για να περάσει τα μαθήματά του/της </a:t>
            </a:r>
            <a:endParaRPr lang="en-US" altLang="en-US" sz="1800" dirty="0">
              <a:solidFill>
                <a:srgbClr val="000000"/>
              </a:solidFill>
              <a:latin typeface="Calibri" panose="020F0502020204030204" pitchFamily="34" charset="0"/>
            </a:endParaRPr>
          </a:p>
        </p:txBody>
      </p:sp>
      <p:pic>
        <p:nvPicPr>
          <p:cNvPr id="5" name="Google Shape;100;p1"/>
          <p:cNvPicPr preferRelativeResize="0"/>
          <p:nvPr/>
        </p:nvPicPr>
        <p:blipFill rotWithShape="1">
          <a:blip r:embed="rId2"/>
          <a:stretch>
            <a:fillRect/>
          </a:stretch>
        </p:blipFill>
        <p:spPr>
          <a:xfrm>
            <a:off x="2000568" y="6278811"/>
            <a:ext cx="5420139" cy="514912"/>
          </a:xfrm>
          <a:prstGeom prst="rect">
            <a:avLst/>
          </a:prstGeom>
          <a:noFill/>
        </p:spPr>
      </p:pic>
      <p:pic>
        <p:nvPicPr>
          <p:cNvPr id="4" name="Εικόνα 3" descr="Εικόνα που περιέχει γραφικά, ζωγραφιά, σκίτσο/σχέδιο, clipart&#10;&#10;Το περιεχόμενο που δημιουργείται από AI ενδέχεται να είναι εσφαλμένο."/>
          <p:cNvPicPr>
            <a:picLocks noChangeAspect="1"/>
          </p:cNvPicPr>
          <p:nvPr/>
        </p:nvPicPr>
        <p:blipFill>
          <a:blip r:embed="rId3"/>
          <a:stretch>
            <a:fillRect/>
          </a:stretch>
        </p:blipFill>
        <p:spPr>
          <a:xfrm>
            <a:off x="7649497" y="686023"/>
            <a:ext cx="1010628" cy="1136360"/>
          </a:xfrm>
          <a:prstGeom prst="rect">
            <a:avLst/>
          </a:prstGeom>
        </p:spPr>
      </p:pic>
      <p:pic>
        <p:nvPicPr>
          <p:cNvPr id="7" name="Εικόνα 6" descr="Εικόνα που περιέχει άλογο, θηλαστικό&#10;&#10;Το περιεχόμενο που δημιουργείται από AI ενδέχεται να είναι εσφαλμένο."/>
          <p:cNvPicPr>
            <a:picLocks noChangeAspect="1"/>
          </p:cNvPicPr>
          <p:nvPr/>
        </p:nvPicPr>
        <p:blipFill>
          <a:blip r:embed="rId4">
            <a:alphaModFix amt="85000"/>
          </a:blip>
          <a:stretch>
            <a:fillRect/>
          </a:stretch>
        </p:blipFill>
        <p:spPr>
          <a:xfrm>
            <a:off x="481330" y="643255"/>
            <a:ext cx="885825" cy="889000"/>
          </a:xfrm>
          <a:prstGeom prst="rect">
            <a:avLst/>
          </a:prstGeom>
        </p:spPr>
      </p:pic>
      <p:sp>
        <p:nvSpPr>
          <p:cNvPr id="10" name="Θέση υποσέλιδου 6">
            <a:extLst>
              <a:ext uri="{FF2B5EF4-FFF2-40B4-BE49-F238E27FC236}">
                <a16:creationId xmlns:a16="http://schemas.microsoft.com/office/drawing/2014/main" id="{BE803B14-D5D8-4766-9ECC-941375D19AF1}"/>
              </a:ext>
            </a:extLst>
          </p:cNvPr>
          <p:cNvSpPr>
            <a:spLocks noGrp="1"/>
          </p:cNvSpPr>
          <p:nvPr>
            <p:ph type="ftr" sz="quarter" idx="11"/>
          </p:nvPr>
        </p:nvSpPr>
        <p:spPr>
          <a:xfrm>
            <a:off x="6024932" y="1289050"/>
            <a:ext cx="2125928" cy="365125"/>
          </a:xfrm>
        </p:spPr>
        <p:txBody>
          <a:bodyPr/>
          <a:lstStyle/>
          <a:p>
            <a:r>
              <a:rPr lang="el-GR" sz="1800" i="1" dirty="0">
                <a:solidFill>
                  <a:schemeClr val="accent2">
                    <a:lumMod val="20000"/>
                    <a:lumOff val="80000"/>
                  </a:schemeClr>
                </a:solidFill>
                <a:latin typeface="Comic Sans MS" panose="030F0702030302020204" pitchFamily="66" charset="0"/>
              </a:rPr>
              <a:t>για </a:t>
            </a:r>
            <a:r>
              <a:rPr lang="el-GR" sz="1800" i="1" dirty="0" err="1">
                <a:solidFill>
                  <a:schemeClr val="accent2">
                    <a:lumMod val="20000"/>
                    <a:lumOff val="80000"/>
                  </a:schemeClr>
                </a:solidFill>
                <a:latin typeface="Comic Sans MS" panose="030F0702030302020204" pitchFamily="66" charset="0"/>
              </a:rPr>
              <a:t>τοΤΓΙΥΠ</a:t>
            </a:r>
            <a:endParaRPr lang="en-US" sz="1800" i="1" dirty="0">
              <a:solidFill>
                <a:schemeClr val="accent2">
                  <a:lumMod val="20000"/>
                  <a:lumOff val="80000"/>
                </a:schemeClr>
              </a:solidFill>
              <a:latin typeface="Comic Sans MS" panose="030F0702030302020204" pitchFamily="66"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p:cNvSpPr>
            <a:spLocks noGrp="1" noRot="1" noChangeAspect="1" noMove="1" noResize="1" noEditPoints="1" noAdjustHandles="1" noChangeArrowheads="1" noChangeShapeType="1" noTextEdit="1"/>
          </p:cNvSpPr>
          <p:nvPr/>
        </p:nvSpPr>
        <p:spPr>
          <a:xfrm>
            <a:off x="0" y="0"/>
            <a:ext cx="9143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p:cNvGrpSpPr>
            <a:grpSpLocks noGrp="1" noUngrp="1" noRot="1" noChangeAspect="1" noMove="1" noResize="1"/>
          </p:cNvGrpSpPr>
          <p:nvPr/>
        </p:nvGrpSpPr>
        <p:grpSpPr>
          <a:xfrm>
            <a:off x="0" y="1216597"/>
            <a:ext cx="548639" cy="673460"/>
            <a:chOff x="3940602" y="308034"/>
            <a:chExt cx="2116791" cy="3428999"/>
          </a:xfrm>
          <a:solidFill>
            <a:schemeClr val="accent4"/>
          </a:solidFill>
        </p:grpSpPr>
        <p:sp>
          <p:nvSpPr>
            <p:cNvPr id="12" name="Rectangle 11"/>
            <p:cNvSpPr/>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6" name="Rectangle 15"/>
          <p:cNvSpPr>
            <a:spLocks noGrp="1" noRot="1" noChangeAspect="1" noMove="1" noResize="1" noEditPoints="1" noAdjustHandles="1" noChangeArrowheads="1" noChangeShapeType="1" noTextEdit="1"/>
          </p:cNvSpPr>
          <p:nvPr/>
        </p:nvSpPr>
        <p:spPr>
          <a:xfrm>
            <a:off x="480059" y="613954"/>
            <a:ext cx="8180615"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28227" y="385578"/>
            <a:ext cx="7629757" cy="1554480"/>
          </a:xfrm>
        </p:spPr>
        <p:txBody>
          <a:bodyPr anchor="ctr">
            <a:normAutofit/>
          </a:bodyPr>
          <a:lstStyle/>
          <a:p>
            <a:r>
              <a:rPr lang="en-US" altLang="en-US" sz="4200">
                <a:solidFill>
                  <a:schemeClr val="tx2"/>
                </a:solidFill>
                <a:effectLst>
                  <a:outerShdw blurRad="38100" dist="25400" dir="5400000" algn="ctr" rotWithShape="0">
                    <a:srgbClr val="6E747A">
                      <a:alpha val="43000"/>
                    </a:srgbClr>
                  </a:outerShdw>
                </a:effectLst>
                <a:hlinkClick r:id="rId2" action="ppaction://hlinkfile"/>
              </a:rPr>
              <a:t>Άδειες</a:t>
            </a:r>
            <a:endParaRPr lang="en-US" altLang="en-US" sz="4200">
              <a:solidFill>
                <a:schemeClr val="tx2"/>
              </a:solidFill>
              <a:effectLst>
                <a:outerShdw blurRad="38100" dist="25400" dir="5400000" algn="ctr" rotWithShape="0">
                  <a:srgbClr val="6E747A">
                    <a:alpha val="43000"/>
                  </a:srgbClr>
                </a:outerShdw>
              </a:effectLst>
            </a:endParaRPr>
          </a:p>
        </p:txBody>
      </p:sp>
      <p:cxnSp>
        <p:nvCxnSpPr>
          <p:cNvPr id="18" name="Straight Connector 17"/>
          <p:cNvCxnSpPr>
            <a:cxnSpLocks noGrp="1" noRot="1" noChangeAspect="1" noMove="1" noResize="1" noEditPoints="1" noAdjustHandles="1" noChangeArrowheads="1" noChangeShapeType="1"/>
          </p:cNvCxnSpPr>
          <p:nvPr/>
        </p:nvCxnSpPr>
        <p:spPr>
          <a:xfrm flipH="1">
            <a:off x="628650" y="6485313"/>
            <a:ext cx="78867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p:cNvGraphicFramePr>
            <a:graphicFrameLocks noGrp="1"/>
          </p:cNvGraphicFramePr>
          <p:nvPr>
            <p:ph idx="1"/>
          </p:nvPr>
        </p:nvGraphicFramePr>
        <p:xfrm>
          <a:off x="628650" y="2032806"/>
          <a:ext cx="7783830" cy="320990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Google Shape;100;p1"/>
          <p:cNvPicPr preferRelativeResize="0"/>
          <p:nvPr/>
        </p:nvPicPr>
        <p:blipFill rotWithShape="1">
          <a:blip r:embed="rId8"/>
          <a:stretch>
            <a:fillRect/>
          </a:stretch>
        </p:blipFill>
        <p:spPr>
          <a:xfrm>
            <a:off x="2000568" y="6278811"/>
            <a:ext cx="5420139" cy="514912"/>
          </a:xfrm>
          <a:prstGeom prst="rect">
            <a:avLst/>
          </a:prstGeom>
          <a:noFill/>
        </p:spPr>
      </p:pic>
      <p:pic>
        <p:nvPicPr>
          <p:cNvPr id="6" name="Εικόνα 5" descr="Εικόνα που περιέχει άλογο, θηλαστικό&#10;&#10;Το περιεχόμενο που δημιουργείται από AI ενδέχεται να είναι εσφαλμένο."/>
          <p:cNvPicPr>
            <a:picLocks noChangeAspect="1"/>
          </p:cNvPicPr>
          <p:nvPr/>
        </p:nvPicPr>
        <p:blipFill>
          <a:blip r:embed="rId9">
            <a:alphaModFix amt="85000"/>
          </a:blip>
          <a:stretch>
            <a:fillRect/>
          </a:stretch>
        </p:blipFill>
        <p:spPr>
          <a:xfrm>
            <a:off x="881807" y="713144"/>
            <a:ext cx="1118761" cy="1118761"/>
          </a:xfrm>
          <a:prstGeom prst="rect">
            <a:avLst/>
          </a:prstGeom>
        </p:spPr>
      </p:pic>
      <p:sp>
        <p:nvSpPr>
          <p:cNvPr id="7" name="TextBox 6"/>
          <p:cNvSpPr txBox="1"/>
          <p:nvPr/>
        </p:nvSpPr>
        <p:spPr>
          <a:xfrm>
            <a:off x="990600" y="5150790"/>
            <a:ext cx="7367384" cy="646331"/>
          </a:xfrm>
          <a:prstGeom prst="rect">
            <a:avLst/>
          </a:prstGeom>
          <a:noFill/>
        </p:spPr>
        <p:txBody>
          <a:bodyPr wrap="square">
            <a:spAutoFit/>
          </a:bodyPr>
          <a:lstStyle/>
          <a:p>
            <a:r>
              <a:rPr lang="el-GR" sz="1800"/>
              <a:t>*Οι ημέρες αναρρωτικής </a:t>
            </a:r>
            <a:r>
              <a:rPr lang="el-GR" sz="1800" b="1">
                <a:solidFill>
                  <a:srgbClr val="FF0000"/>
                </a:solidFill>
              </a:rPr>
              <a:t>ΑΦΑΙΡΟΥΝΤΑΙ</a:t>
            </a:r>
            <a:r>
              <a:rPr lang="el-GR" sz="1800"/>
              <a:t> από τις ημέρες άδειας που δικαιούστε.</a:t>
            </a:r>
            <a:endParaRPr lang="el-GR"/>
          </a:p>
        </p:txBody>
      </p:sp>
      <p:pic>
        <p:nvPicPr>
          <p:cNvPr id="3" name="Εικόνα 2" descr="Εικόνα που περιέχει γραφικά, ζωγραφιά, σκίτσο/σχέδιο, clipart&#10;&#10;Το περιεχόμενο που δημιουργείται από AI ενδέχεται να είναι εσφαλμένο."/>
          <p:cNvPicPr>
            <a:picLocks noChangeAspect="1"/>
          </p:cNvPicPr>
          <p:nvPr/>
        </p:nvPicPr>
        <p:blipFill>
          <a:blip r:embed="rId10"/>
          <a:stretch>
            <a:fillRect/>
          </a:stretch>
        </p:blipFill>
        <p:spPr>
          <a:xfrm>
            <a:off x="7633322" y="735337"/>
            <a:ext cx="879165" cy="989060"/>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p:cNvSpPr>
            <a:spLocks noGrp="1" noRot="1" noChangeAspect="1" noMove="1" noResize="1" noEditPoints="1" noAdjustHandles="1" noChangeArrowheads="1" noChangeShapeType="1" noTextEdit="1"/>
          </p:cNvSpPr>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80060" y="478471"/>
            <a:ext cx="5170932" cy="1486310"/>
          </a:xfrm>
        </p:spPr>
        <p:txBody>
          <a:bodyPr anchor="b">
            <a:normAutofit/>
          </a:bodyPr>
          <a:lstStyle/>
          <a:p>
            <a:r>
              <a:rPr lang="el-GR" sz="4300"/>
              <a:t>Στάδια Πρακτικής Άσκησης μέσω ΕΣΠΑ</a:t>
            </a:r>
          </a:p>
        </p:txBody>
      </p:sp>
      <p:sp>
        <p:nvSpPr>
          <p:cNvPr id="18" name="sketch line"/>
          <p:cNvSpPr>
            <a:spLocks noGrp="1" noRot="1" noChangeAspect="1" noMove="1" noResize="1" noEditPoints="1" noAdjustHandles="1" noChangeArrowheads="1" noChangeShapeType="1" noTextEdit="1"/>
          </p:cNvSpPr>
          <p:nvPr/>
        </p:nvSpPr>
        <p:spPr>
          <a:xfrm>
            <a:off x="569214" y="2395728"/>
            <a:ext cx="3182691" cy="18288"/>
          </a:xfrm>
          <a:custGeom>
            <a:avLst/>
            <a:gdLst>
              <a:gd name="csX0" fmla="*/ 0 w 3182691"/>
              <a:gd name="csY0" fmla="*/ 0 h 18288"/>
              <a:gd name="csX1" fmla="*/ 636538 w 3182691"/>
              <a:gd name="csY1" fmla="*/ 0 h 18288"/>
              <a:gd name="csX2" fmla="*/ 1273076 w 3182691"/>
              <a:gd name="csY2" fmla="*/ 0 h 18288"/>
              <a:gd name="csX3" fmla="*/ 1909615 w 3182691"/>
              <a:gd name="csY3" fmla="*/ 0 h 18288"/>
              <a:gd name="csX4" fmla="*/ 2482499 w 3182691"/>
              <a:gd name="csY4" fmla="*/ 0 h 18288"/>
              <a:gd name="csX5" fmla="*/ 3182691 w 3182691"/>
              <a:gd name="csY5" fmla="*/ 0 h 18288"/>
              <a:gd name="csX6" fmla="*/ 3182691 w 3182691"/>
              <a:gd name="csY6" fmla="*/ 18288 h 18288"/>
              <a:gd name="csX7" fmla="*/ 2609807 w 3182691"/>
              <a:gd name="csY7" fmla="*/ 18288 h 18288"/>
              <a:gd name="csX8" fmla="*/ 2068749 w 3182691"/>
              <a:gd name="csY8" fmla="*/ 18288 h 18288"/>
              <a:gd name="csX9" fmla="*/ 1432211 w 3182691"/>
              <a:gd name="csY9" fmla="*/ 18288 h 18288"/>
              <a:gd name="csX10" fmla="*/ 859327 w 3182691"/>
              <a:gd name="csY10" fmla="*/ 18288 h 18288"/>
              <a:gd name="csX11" fmla="*/ 0 w 3182691"/>
              <a:gd name="csY11" fmla="*/ 18288 h 18288"/>
              <a:gd name="csX12" fmla="*/ 0 w 3182691"/>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182691" h="18288" fill="none" extrusionOk="0">
                <a:moveTo>
                  <a:pt x="0" y="0"/>
                </a:moveTo>
                <a:cubicBezTo>
                  <a:pt x="253588" y="25878"/>
                  <a:pt x="409323" y="-5359"/>
                  <a:pt x="636538" y="0"/>
                </a:cubicBezTo>
                <a:cubicBezTo>
                  <a:pt x="863753" y="5359"/>
                  <a:pt x="1013406" y="3458"/>
                  <a:pt x="1273076" y="0"/>
                </a:cubicBezTo>
                <a:cubicBezTo>
                  <a:pt x="1532746" y="-3458"/>
                  <a:pt x="1697408" y="-16840"/>
                  <a:pt x="1909615" y="0"/>
                </a:cubicBezTo>
                <a:cubicBezTo>
                  <a:pt x="2121822" y="16840"/>
                  <a:pt x="2213494" y="-18555"/>
                  <a:pt x="2482499" y="0"/>
                </a:cubicBezTo>
                <a:cubicBezTo>
                  <a:pt x="2751504" y="18555"/>
                  <a:pt x="3004132" y="-28750"/>
                  <a:pt x="3182691" y="0"/>
                </a:cubicBezTo>
                <a:cubicBezTo>
                  <a:pt x="3183133" y="4516"/>
                  <a:pt x="3181864" y="12266"/>
                  <a:pt x="3182691" y="18288"/>
                </a:cubicBezTo>
                <a:cubicBezTo>
                  <a:pt x="2947041" y="16687"/>
                  <a:pt x="2875741" y="22937"/>
                  <a:pt x="2609807" y="18288"/>
                </a:cubicBezTo>
                <a:cubicBezTo>
                  <a:pt x="2343873" y="13639"/>
                  <a:pt x="2331203" y="31729"/>
                  <a:pt x="2068749" y="18288"/>
                </a:cubicBezTo>
                <a:cubicBezTo>
                  <a:pt x="1806295" y="4847"/>
                  <a:pt x="1713773" y="47088"/>
                  <a:pt x="1432211" y="18288"/>
                </a:cubicBezTo>
                <a:cubicBezTo>
                  <a:pt x="1150649" y="-10512"/>
                  <a:pt x="982765" y="3747"/>
                  <a:pt x="859327" y="18288"/>
                </a:cubicBezTo>
                <a:cubicBezTo>
                  <a:pt x="735889" y="32829"/>
                  <a:pt x="254183" y="35231"/>
                  <a:pt x="0" y="18288"/>
                </a:cubicBezTo>
                <a:cubicBezTo>
                  <a:pt x="-306" y="11477"/>
                  <a:pt x="485" y="4355"/>
                  <a:pt x="0" y="0"/>
                </a:cubicBezTo>
                <a:close/>
              </a:path>
              <a:path w="3182691" h="18288" stroke="0" extrusionOk="0">
                <a:moveTo>
                  <a:pt x="0" y="0"/>
                </a:moveTo>
                <a:cubicBezTo>
                  <a:pt x="247695" y="-19360"/>
                  <a:pt x="392581" y="-28596"/>
                  <a:pt x="572884" y="0"/>
                </a:cubicBezTo>
                <a:cubicBezTo>
                  <a:pt x="753187" y="28596"/>
                  <a:pt x="922042" y="4121"/>
                  <a:pt x="1113942" y="0"/>
                </a:cubicBezTo>
                <a:cubicBezTo>
                  <a:pt x="1305842" y="-4121"/>
                  <a:pt x="1501806" y="28092"/>
                  <a:pt x="1686826" y="0"/>
                </a:cubicBezTo>
                <a:cubicBezTo>
                  <a:pt x="1871846" y="-28092"/>
                  <a:pt x="2170181" y="-20672"/>
                  <a:pt x="2323364" y="0"/>
                </a:cubicBezTo>
                <a:cubicBezTo>
                  <a:pt x="2476547" y="20672"/>
                  <a:pt x="2919163" y="6097"/>
                  <a:pt x="3182691" y="0"/>
                </a:cubicBezTo>
                <a:cubicBezTo>
                  <a:pt x="3183268" y="4624"/>
                  <a:pt x="3183510" y="11191"/>
                  <a:pt x="3182691" y="18288"/>
                </a:cubicBezTo>
                <a:cubicBezTo>
                  <a:pt x="3026064" y="-10849"/>
                  <a:pt x="2775005" y="23067"/>
                  <a:pt x="2546153" y="18288"/>
                </a:cubicBezTo>
                <a:cubicBezTo>
                  <a:pt x="2317301" y="13509"/>
                  <a:pt x="2164351" y="-9884"/>
                  <a:pt x="1845961" y="18288"/>
                </a:cubicBezTo>
                <a:cubicBezTo>
                  <a:pt x="1527571" y="46460"/>
                  <a:pt x="1455006" y="5824"/>
                  <a:pt x="1304903" y="18288"/>
                </a:cubicBezTo>
                <a:cubicBezTo>
                  <a:pt x="1154800" y="30752"/>
                  <a:pt x="942107" y="-12056"/>
                  <a:pt x="604711" y="18288"/>
                </a:cubicBezTo>
                <a:cubicBezTo>
                  <a:pt x="267315" y="48632"/>
                  <a:pt x="141927" y="-8395"/>
                  <a:pt x="0" y="18288"/>
                </a:cubicBezTo>
                <a:cubicBezTo>
                  <a:pt x="-171" y="12755"/>
                  <a:pt x="-690" y="7930"/>
                  <a:pt x="0" y="0"/>
                </a:cubicBezTo>
                <a:close/>
              </a:path>
            </a:pathLst>
          </a:custGeom>
          <a:solidFill>
            <a:schemeClr val="accent2"/>
          </a:solidFill>
          <a:ln w="41275" cap="rnd">
            <a:solidFill>
              <a:schemeClr val="accent2"/>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oogle Shape;100;p1"/>
          <p:cNvPicPr preferRelativeResize="0"/>
          <p:nvPr/>
        </p:nvPicPr>
        <p:blipFill rotWithShape="1">
          <a:blip r:embed="rId2"/>
          <a:stretch>
            <a:fillRect/>
          </a:stretch>
        </p:blipFill>
        <p:spPr>
          <a:xfrm>
            <a:off x="2245737" y="6280224"/>
            <a:ext cx="4882650" cy="497183"/>
          </a:xfrm>
          <a:prstGeom prst="rect">
            <a:avLst/>
          </a:prstGeom>
          <a:noFill/>
        </p:spPr>
      </p:pic>
      <p:graphicFrame>
        <p:nvGraphicFramePr>
          <p:cNvPr id="5" name="Content Placeholder 2"/>
          <p:cNvGraphicFramePr>
            <a:graphicFrameLocks noGrp="1"/>
          </p:cNvGraphicFramePr>
          <p:nvPr>
            <p:ph idx="1"/>
          </p:nvPr>
        </p:nvGraphicFramePr>
        <p:xfrm>
          <a:off x="358138" y="2112265"/>
          <a:ext cx="7959951" cy="42702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 name="Εικόνα 2" descr="Εικόνα που περιέχει γραφικά, ζωγραφιά, σκίτσο/σχέδιο, clipart&#10;&#10;Το περιεχόμενο που δημιουργείται από AI ενδέχεται να είναι εσφαλμένο."/>
          <p:cNvPicPr>
            <a:picLocks noChangeAspect="1"/>
          </p:cNvPicPr>
          <p:nvPr/>
        </p:nvPicPr>
        <p:blipFill>
          <a:blip r:embed="rId8"/>
          <a:stretch>
            <a:fillRect/>
          </a:stretch>
        </p:blipFill>
        <p:spPr>
          <a:xfrm>
            <a:off x="5772914" y="625954"/>
            <a:ext cx="1229951" cy="1383694"/>
          </a:xfrm>
          <a:prstGeom prst="rect">
            <a:avLst/>
          </a:prstGeom>
        </p:spPr>
      </p:pic>
      <p:pic>
        <p:nvPicPr>
          <p:cNvPr id="6" name="Εικόνα 5" descr="Εικόνα που περιέχει άλογο, θηλαστικό&#10;&#10;Το περιεχόμενο που δημιουργείται από AI ενδέχεται να είναι εσφαλμένο."/>
          <p:cNvPicPr>
            <a:picLocks noChangeAspect="1"/>
          </p:cNvPicPr>
          <p:nvPr/>
        </p:nvPicPr>
        <p:blipFill>
          <a:blip r:embed="rId9">
            <a:alphaModFix amt="85000"/>
          </a:blip>
          <a:stretch>
            <a:fillRect/>
          </a:stretch>
        </p:blipFill>
        <p:spPr>
          <a:xfrm>
            <a:off x="7380442" y="596458"/>
            <a:ext cx="1383694" cy="1383694"/>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p:cNvSpPr>
            <a:spLocks noGrp="1" noRot="1" noChangeAspect="1" noMove="1" noResize="1" noEditPoints="1" noAdjustHandles="1" noChangeArrowheads="1" noChangeShapeType="1" noTextEdit="1"/>
          </p:cNvSpPr>
          <p:nvPr/>
        </p:nvSpPr>
        <p:spPr>
          <a:xfrm>
            <a:off x="0" y="0"/>
            <a:ext cx="9143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p:cNvGrpSpPr>
            <a:grpSpLocks noGrp="1" noUngrp="1" noRot="1" noChangeAspect="1" noMove="1" noResize="1"/>
          </p:cNvGrpSpPr>
          <p:nvPr/>
        </p:nvGrpSpPr>
        <p:grpSpPr>
          <a:xfrm>
            <a:off x="55725" y="2385102"/>
            <a:ext cx="430568" cy="2087796"/>
            <a:chOff x="209668" y="2857422"/>
            <a:chExt cx="463662" cy="2087796"/>
          </a:xfrm>
        </p:grpSpPr>
        <p:sp>
          <p:nvSpPr>
            <p:cNvPr id="11" name="Rectangle 10"/>
            <p:cNvSpPr/>
            <p:nvPr/>
          </p:nvSpPr>
          <p:spPr>
            <a:xfrm flipH="1" flipV="1">
              <a:off x="423947" y="2857422"/>
              <a:ext cx="249383" cy="208779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p:cNvCxnSpPr/>
            <p:nvPr/>
          </p:nvCxnSpPr>
          <p:spPr>
            <a:xfrm flipH="1">
              <a:off x="209668" y="2857423"/>
              <a:ext cx="1" cy="208779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p:cNvSpPr>
            <a:spLocks noGrp="1" noRot="1" noChangeAspect="1" noMove="1" noResize="1" noEditPoints="1" noAdjustHandles="1" noChangeArrowheads="1" noChangeShapeType="1" noTextEdit="1"/>
          </p:cNvSpPr>
          <p:nvPr/>
        </p:nvSpPr>
        <p:spPr>
          <a:xfrm flipH="1">
            <a:off x="8023252" y="0"/>
            <a:ext cx="1120748"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a:spLocks noGrp="1" noRot="1" noChangeAspect="1" noMove="1" noResize="1" noEditPoints="1" noAdjustHandles="1" noChangeArrowheads="1" noChangeShapeType="1" noTextEdit="1"/>
          </p:cNvSpPr>
          <p:nvPr/>
        </p:nvSpPr>
        <p:spPr>
          <a:xfrm>
            <a:off x="434646" y="631767"/>
            <a:ext cx="8333796" cy="575240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65213" y="1239927"/>
            <a:ext cx="3006440" cy="4680583"/>
          </a:xfrm>
        </p:spPr>
        <p:txBody>
          <a:bodyPr anchor="ctr">
            <a:normAutofit/>
          </a:bodyPr>
          <a:lstStyle/>
          <a:p>
            <a:r>
              <a:rPr lang="el-GR" sz="3500"/>
              <a:t>Στάδιο 1: Εκδήλωση Ενδιαφέροντος</a:t>
            </a:r>
          </a:p>
        </p:txBody>
      </p:sp>
      <p:graphicFrame>
        <p:nvGraphicFramePr>
          <p:cNvPr id="18" name="Content Placeholder 2"/>
          <p:cNvGraphicFramePr>
            <a:graphicFrameLocks noGrp="1"/>
          </p:cNvGraphicFramePr>
          <p:nvPr>
            <p:ph idx="1"/>
          </p:nvPr>
        </p:nvGraphicFramePr>
        <p:xfrm>
          <a:off x="2821858" y="88490"/>
          <a:ext cx="5625953" cy="61377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Εικόνα 3" descr="Εικόνα που περιέχει άλογο, θηλαστικό&#10;&#10;Το περιεχόμενο που δημιουργείται από AI ενδέχεται να είναι εσφαλμένο."/>
          <p:cNvPicPr>
            <a:picLocks noChangeAspect="1"/>
          </p:cNvPicPr>
          <p:nvPr/>
        </p:nvPicPr>
        <p:blipFill>
          <a:blip r:embed="rId7">
            <a:alphaModFix amt="85000"/>
          </a:blip>
          <a:stretch>
            <a:fillRect/>
          </a:stretch>
        </p:blipFill>
        <p:spPr>
          <a:xfrm>
            <a:off x="2066085" y="618595"/>
            <a:ext cx="1229950" cy="1229950"/>
          </a:xfrm>
          <a:prstGeom prst="rect">
            <a:avLst/>
          </a:prstGeom>
        </p:spPr>
      </p:pic>
      <p:pic>
        <p:nvPicPr>
          <p:cNvPr id="6" name="Google Shape;100;p1"/>
          <p:cNvPicPr preferRelativeResize="0"/>
          <p:nvPr/>
        </p:nvPicPr>
        <p:blipFill rotWithShape="1">
          <a:blip r:embed="rId8"/>
          <a:stretch>
            <a:fillRect/>
          </a:stretch>
        </p:blipFill>
        <p:spPr>
          <a:xfrm>
            <a:off x="899348" y="5561974"/>
            <a:ext cx="3059724" cy="290673"/>
          </a:xfrm>
          <a:prstGeom prst="rect">
            <a:avLst/>
          </a:prstGeom>
          <a:noFill/>
        </p:spPr>
      </p:pic>
      <p:pic>
        <p:nvPicPr>
          <p:cNvPr id="3" name="Εικόνα 2" descr="Εικόνα που περιέχει γραφικά, ζωγραφιά, σκίτσο/σχέδιο, clipart&#10;&#10;Το περιεχόμενο που δημιουργείται από AI ενδέχεται να είναι εσφαλμένο."/>
          <p:cNvPicPr>
            <a:picLocks noChangeAspect="1"/>
          </p:cNvPicPr>
          <p:nvPr/>
        </p:nvPicPr>
        <p:blipFill>
          <a:blip r:embed="rId9"/>
          <a:stretch>
            <a:fillRect/>
          </a:stretch>
        </p:blipFill>
        <p:spPr>
          <a:xfrm>
            <a:off x="486293" y="619052"/>
            <a:ext cx="1229951" cy="1383694"/>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p:cNvSpPr>
            <a:spLocks noGrp="1" noRot="1" noChangeAspect="1" noMove="1" noResize="1" noEditPoints="1" noAdjustHandles="1" noChangeArrowheads="1" noChangeShapeType="1" noTextEdit="1"/>
          </p:cNvSpPr>
          <p:nvPr/>
        </p:nvSpPr>
        <p:spPr>
          <a:xfrm>
            <a:off x="-857250" y="5842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p:cNvSpPr>
            <a:spLocks noGrp="1" noRot="1" noChangeAspect="1" noMove="1" noResize="1" noEditPoints="1" noAdjustHandles="1" noChangeArrowheads="1" noChangeShapeType="1" noTextEdit="1"/>
          </p:cNvSpPr>
          <p:nvPr/>
        </p:nvSpPr>
        <p:spPr>
          <a:xfrm flipH="1">
            <a:off x="6432540" y="3335867"/>
            <a:ext cx="246888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a:spLocks noGrp="1" noRot="1" noChangeAspect="1" noMove="1" noResize="1" noEditPoints="1" noAdjustHandles="1" noChangeArrowheads="1" noChangeShapeType="1" noTextEdit="1"/>
          </p:cNvSpPr>
          <p:nvPr/>
        </p:nvSpPr>
        <p:spPr>
          <a:xfrm>
            <a:off x="481330" y="623275"/>
            <a:ext cx="8178790"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54126" y="870589"/>
            <a:ext cx="2731375" cy="4480726"/>
          </a:xfrm>
        </p:spPr>
        <p:txBody>
          <a:bodyPr>
            <a:normAutofit/>
          </a:bodyPr>
          <a:lstStyle/>
          <a:p>
            <a:pPr>
              <a:lnSpc>
                <a:spcPct val="90000"/>
              </a:lnSpc>
            </a:pPr>
            <a:r>
              <a:rPr lang="el-GR" sz="2800"/>
              <a:t>Προθεσμία</a:t>
            </a:r>
            <a:br>
              <a:rPr lang="el-GR" sz="2800"/>
            </a:br>
            <a:r>
              <a:rPr lang="el-GR" sz="2800"/>
              <a:t>Εκδήλωσης Ενδιαφέροντος</a:t>
            </a:r>
            <a:br>
              <a:rPr lang="el-GR" sz="2800"/>
            </a:br>
            <a:br>
              <a:rPr lang="el-GR" sz="2800"/>
            </a:br>
            <a:r>
              <a:rPr lang="el-GR" sz="2800">
                <a:hlinkClick r:id="rId2"/>
              </a:rPr>
              <a:t>ΣΤΑΔΙΟ 1</a:t>
            </a:r>
            <a:endParaRPr lang="el-GR" sz="2800"/>
          </a:p>
        </p:txBody>
      </p:sp>
      <p:cxnSp>
        <p:nvCxnSpPr>
          <p:cNvPr id="14" name="Straight Connector 13"/>
          <p:cNvCxnSpPr>
            <a:cxnSpLocks noGrp="1" noRot="1" noChangeAspect="1" noMove="1" noResize="1" noEditPoints="1" noAdjustHandles="1" noChangeArrowheads="1" noChangeShapeType="1"/>
          </p:cNvCxnSpPr>
          <p:nvPr/>
        </p:nvCxnSpPr>
        <p:spPr>
          <a:xfrm>
            <a:off x="3490722"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2880843" y="1611745"/>
            <a:ext cx="5907559" cy="2847456"/>
          </a:xfrm>
        </p:spPr>
        <p:txBody>
          <a:bodyPr anchor="ctr">
            <a:normAutofit/>
          </a:bodyPr>
          <a:lstStyle/>
          <a:p>
            <a:pPr algn="ctr"/>
            <a:endParaRPr lang="el-GR" sz="2100" dirty="0"/>
          </a:p>
          <a:p>
            <a:pPr marL="0" indent="0" algn="ctr">
              <a:buNone/>
              <a:defRPr sz="2000"/>
            </a:pPr>
            <a:r>
              <a:rPr lang="el-GR" sz="2800" b="1" dirty="0"/>
              <a:t>10/03/2026 – 25/03/2025</a:t>
            </a:r>
          </a:p>
          <a:p>
            <a:pPr marL="0" indent="0" algn="ctr">
              <a:buNone/>
              <a:defRPr sz="2000"/>
            </a:pPr>
            <a:endParaRPr lang="el-GR" sz="2800" b="1" dirty="0"/>
          </a:p>
          <a:p>
            <a:pPr marL="0" indent="0" algn="ctr">
              <a:buNone/>
              <a:defRPr sz="2000"/>
            </a:pPr>
            <a:r>
              <a:rPr lang="el-GR" sz="1800" b="1" dirty="0"/>
              <a:t>	</a:t>
            </a:r>
            <a:r>
              <a:rPr lang="el-GR" sz="1600" b="1" dirty="0"/>
              <a:t>*Όσοι/όσες κάνουν 2</a:t>
            </a:r>
            <a:r>
              <a:rPr lang="el-GR" sz="1600" b="1" baseline="30000" dirty="0"/>
              <a:t>η</a:t>
            </a:r>
            <a:r>
              <a:rPr lang="el-GR" sz="1600" b="1" dirty="0"/>
              <a:t> φορά Π.Α. θα κάνουν ακριβώς 	 την ίδια διαδικασία υποβολών στη Μέριμνα και φέτος.</a:t>
            </a:r>
            <a:endParaRPr lang="el-GR" sz="1800" b="1" dirty="0"/>
          </a:p>
          <a:p>
            <a:pPr marL="0" indent="0" algn="ctr">
              <a:buNone/>
              <a:defRPr sz="2000"/>
            </a:pPr>
            <a:endParaRPr lang="el-GR" sz="2800" b="1" dirty="0"/>
          </a:p>
        </p:txBody>
      </p:sp>
      <p:sp>
        <p:nvSpPr>
          <p:cNvPr id="4" name="Content Placeholder 2"/>
          <p:cNvSpPr txBox="1"/>
          <p:nvPr/>
        </p:nvSpPr>
        <p:spPr>
          <a:xfrm>
            <a:off x="481330" y="5029408"/>
            <a:ext cx="8178789" cy="1258385"/>
          </a:xfrm>
          <a:prstGeom prst="rect">
            <a:avLst/>
          </a:prstGeom>
        </p:spPr>
        <p:txBody>
          <a:bodyPr vert="horz" lIns="91440" tIns="45720" rIns="91440" bIns="45720" rtlCol="0" anchor="ctr">
            <a:normAutofit fontScale="70000" lnSpcReduction="20000"/>
          </a:bodyPr>
          <a:lstStyle>
            <a:lvl1pPr marL="342900" indent="-342900" algn="l" defTabSz="457200" rtl="0" eaLnBrk="1" latinLnBrk="0" hangingPunct="1">
              <a:spcBef>
                <a:spcPct val="20000"/>
              </a:spcBef>
              <a:buFont typeface="Arial" panose="020B0604020202020204"/>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panose="020B0604020202020204"/>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panose="020B0604020202020204"/>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9pPr>
          </a:lstStyle>
          <a:p>
            <a:pPr algn="ctr"/>
            <a:endParaRPr lang="el-GR" sz="2100"/>
          </a:p>
          <a:p>
            <a:pPr marL="0" indent="0" algn="ctr">
              <a:buFont typeface="Arial" panose="020B0604020202020204"/>
              <a:buNone/>
              <a:defRPr sz="2000"/>
            </a:pPr>
            <a:r>
              <a:rPr lang="el-GR" sz="3000" b="1"/>
              <a:t>ΠΡΟΣΟΧΗ ΣΤΙΣ </a:t>
            </a:r>
            <a:r>
              <a:rPr lang="el-GR" sz="3000" b="1">
                <a:hlinkClick r:id="rId2"/>
              </a:rPr>
              <a:t>ΠΡΟΘΕΣΜΙΕΣ</a:t>
            </a:r>
            <a:endParaRPr lang="el-GR" sz="3000" b="1"/>
          </a:p>
          <a:p>
            <a:pPr marL="0" indent="0" algn="ctr">
              <a:buFont typeface="Arial" panose="020B0604020202020204"/>
              <a:buNone/>
              <a:defRPr sz="2000"/>
            </a:pPr>
            <a:r>
              <a:rPr lang="el-GR" sz="3000" b="1"/>
              <a:t>Μετά την λήξη τους δεν θα γίνονται δεκτές αιτήσεις </a:t>
            </a:r>
          </a:p>
          <a:p>
            <a:pPr marL="0" indent="0" algn="ctr">
              <a:buFont typeface="Arial" panose="020B0604020202020204"/>
              <a:buNone/>
              <a:defRPr sz="2000"/>
            </a:pPr>
            <a:r>
              <a:rPr lang="el-GR" sz="3000" b="1"/>
              <a:t>(κλείνει αυτόματα το σύστημα)</a:t>
            </a:r>
          </a:p>
          <a:p>
            <a:pPr marL="0" indent="0" algn="ctr">
              <a:buFont typeface="Arial" panose="020B0604020202020204"/>
              <a:buNone/>
              <a:defRPr sz="2000"/>
            </a:pPr>
            <a:endParaRPr lang="el-GR"/>
          </a:p>
        </p:txBody>
      </p:sp>
      <p:pic>
        <p:nvPicPr>
          <p:cNvPr id="5" name="Google Shape;100;p1"/>
          <p:cNvPicPr preferRelativeResize="0"/>
          <p:nvPr/>
        </p:nvPicPr>
        <p:blipFill rotWithShape="1">
          <a:blip r:embed="rId3"/>
          <a:stretch>
            <a:fillRect/>
          </a:stretch>
        </p:blipFill>
        <p:spPr>
          <a:xfrm>
            <a:off x="2000568" y="6278811"/>
            <a:ext cx="5420139" cy="514912"/>
          </a:xfrm>
          <a:prstGeom prst="rect">
            <a:avLst/>
          </a:prstGeom>
          <a:noFill/>
        </p:spPr>
      </p:pic>
      <p:pic>
        <p:nvPicPr>
          <p:cNvPr id="7" name="Εικόνα 6" descr="Εικόνα που περιέχει άλογο, θηλαστικό&#10;&#10;Το περιεχόμενο που δημιουργείται από AI ενδέχεται να είναι εσφαλμένο."/>
          <p:cNvPicPr>
            <a:picLocks noChangeAspect="1"/>
          </p:cNvPicPr>
          <p:nvPr/>
        </p:nvPicPr>
        <p:blipFill>
          <a:blip r:embed="rId4">
            <a:alphaModFix amt="5000"/>
          </a:blip>
          <a:stretch>
            <a:fillRect/>
          </a:stretch>
        </p:blipFill>
        <p:spPr>
          <a:xfrm>
            <a:off x="624859" y="2144787"/>
            <a:ext cx="2684687" cy="2684687"/>
          </a:xfrm>
          <a:prstGeom prst="rect">
            <a:avLst/>
          </a:prstGeom>
        </p:spPr>
      </p:pic>
      <p:pic>
        <p:nvPicPr>
          <p:cNvPr id="6" name="Εικόνα 5" descr="Εικόνα που περιέχει γραφικά, ζωγραφιά, σκίτσο/σχέδιο, clipart&#10;&#10;Το περιεχόμενο που δημιουργείται από AI ενδέχεται να είναι εσφαλμένο."/>
          <p:cNvPicPr>
            <a:picLocks noChangeAspect="1"/>
          </p:cNvPicPr>
          <p:nvPr/>
        </p:nvPicPr>
        <p:blipFill>
          <a:blip r:embed="rId5"/>
          <a:stretch>
            <a:fillRect/>
          </a:stretch>
        </p:blipFill>
        <p:spPr>
          <a:xfrm>
            <a:off x="7672109" y="223407"/>
            <a:ext cx="1229951" cy="1383694"/>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3"/>
          <p:cNvSpPr>
            <a:spLocks noGrp="1" noRot="1" noChangeAspect="1" noMove="1" noResize="1" noEditPoints="1" noAdjustHandles="1" noChangeArrowheads="1" noChangeShapeType="1" noTextEdit="1"/>
          </p:cNvSpPr>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480060" y="-241097"/>
            <a:ext cx="5170932" cy="1783080"/>
          </a:xfrm>
          <a:prstGeom prst="rect">
            <a:avLst/>
          </a:prstGeom>
        </p:spPr>
        <p:txBody>
          <a:bodyPr vert="horz" lIns="91440" tIns="45720" rIns="91440" bIns="45720" rtlCol="0" anchor="b">
            <a:normAutofit/>
          </a:bodyPr>
          <a:lstStyle/>
          <a:p>
            <a:pPr defTabSz="914400">
              <a:lnSpc>
                <a:spcPct val="90000"/>
              </a:lnSpc>
              <a:spcBef>
                <a:spcPct val="0"/>
              </a:spcBef>
              <a:spcAft>
                <a:spcPts val="600"/>
              </a:spcAft>
            </a:pPr>
            <a:r>
              <a:rPr lang="en-US" sz="4700" err="1">
                <a:latin typeface="+mj-lt"/>
                <a:ea typeface="+mj-ea"/>
                <a:cs typeface="+mj-cs"/>
              </a:rPr>
              <a:t>Στάδιο</a:t>
            </a:r>
            <a:r>
              <a:rPr lang="en-US" sz="4700">
                <a:latin typeface="+mj-lt"/>
                <a:ea typeface="+mj-ea"/>
                <a:cs typeface="+mj-cs"/>
              </a:rPr>
              <a:t> 1: </a:t>
            </a:r>
            <a:r>
              <a:rPr lang="en-US" sz="4700" err="1">
                <a:latin typeface="+mj-lt"/>
                <a:ea typeface="+mj-ea"/>
                <a:cs typeface="+mj-cs"/>
              </a:rPr>
              <a:t>Εκδήλωση</a:t>
            </a:r>
            <a:r>
              <a:rPr lang="en-US" sz="4700">
                <a:latin typeface="+mj-lt"/>
                <a:ea typeface="+mj-ea"/>
                <a:cs typeface="+mj-cs"/>
              </a:rPr>
              <a:t> </a:t>
            </a:r>
            <a:r>
              <a:rPr lang="en-US" sz="4700" err="1">
                <a:latin typeface="+mj-lt"/>
                <a:ea typeface="+mj-ea"/>
                <a:cs typeface="+mj-cs"/>
              </a:rPr>
              <a:t>Ενδι</a:t>
            </a:r>
            <a:r>
              <a:rPr lang="en-US" sz="4700">
                <a:latin typeface="+mj-lt"/>
                <a:ea typeface="+mj-ea"/>
                <a:cs typeface="+mj-cs"/>
              </a:rPr>
              <a:t>αφέροντος</a:t>
            </a:r>
          </a:p>
        </p:txBody>
      </p:sp>
      <p:sp>
        <p:nvSpPr>
          <p:cNvPr id="12" name="sketch line"/>
          <p:cNvSpPr>
            <a:spLocks noGrp="1" noRot="1" noChangeAspect="1" noMove="1" noResize="1" noEditPoints="1" noAdjustHandles="1" noChangeArrowheads="1" noChangeShapeType="1" noTextEdit="1"/>
          </p:cNvSpPr>
          <p:nvPr/>
        </p:nvSpPr>
        <p:spPr>
          <a:xfrm>
            <a:off x="569214" y="2395728"/>
            <a:ext cx="3182691" cy="18288"/>
          </a:xfrm>
          <a:custGeom>
            <a:avLst/>
            <a:gdLst>
              <a:gd name="csX0" fmla="*/ 0 w 3182691"/>
              <a:gd name="csY0" fmla="*/ 0 h 18288"/>
              <a:gd name="csX1" fmla="*/ 636538 w 3182691"/>
              <a:gd name="csY1" fmla="*/ 0 h 18288"/>
              <a:gd name="csX2" fmla="*/ 1273076 w 3182691"/>
              <a:gd name="csY2" fmla="*/ 0 h 18288"/>
              <a:gd name="csX3" fmla="*/ 1909615 w 3182691"/>
              <a:gd name="csY3" fmla="*/ 0 h 18288"/>
              <a:gd name="csX4" fmla="*/ 2482499 w 3182691"/>
              <a:gd name="csY4" fmla="*/ 0 h 18288"/>
              <a:gd name="csX5" fmla="*/ 3182691 w 3182691"/>
              <a:gd name="csY5" fmla="*/ 0 h 18288"/>
              <a:gd name="csX6" fmla="*/ 3182691 w 3182691"/>
              <a:gd name="csY6" fmla="*/ 18288 h 18288"/>
              <a:gd name="csX7" fmla="*/ 2609807 w 3182691"/>
              <a:gd name="csY7" fmla="*/ 18288 h 18288"/>
              <a:gd name="csX8" fmla="*/ 2068749 w 3182691"/>
              <a:gd name="csY8" fmla="*/ 18288 h 18288"/>
              <a:gd name="csX9" fmla="*/ 1432211 w 3182691"/>
              <a:gd name="csY9" fmla="*/ 18288 h 18288"/>
              <a:gd name="csX10" fmla="*/ 859327 w 3182691"/>
              <a:gd name="csY10" fmla="*/ 18288 h 18288"/>
              <a:gd name="csX11" fmla="*/ 0 w 3182691"/>
              <a:gd name="csY11" fmla="*/ 18288 h 18288"/>
              <a:gd name="csX12" fmla="*/ 0 w 3182691"/>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182691" h="18288" fill="none" extrusionOk="0">
                <a:moveTo>
                  <a:pt x="0" y="0"/>
                </a:moveTo>
                <a:cubicBezTo>
                  <a:pt x="253588" y="25878"/>
                  <a:pt x="409323" y="-5359"/>
                  <a:pt x="636538" y="0"/>
                </a:cubicBezTo>
                <a:cubicBezTo>
                  <a:pt x="863753" y="5359"/>
                  <a:pt x="1013406" y="3458"/>
                  <a:pt x="1273076" y="0"/>
                </a:cubicBezTo>
                <a:cubicBezTo>
                  <a:pt x="1532746" y="-3458"/>
                  <a:pt x="1697408" y="-16840"/>
                  <a:pt x="1909615" y="0"/>
                </a:cubicBezTo>
                <a:cubicBezTo>
                  <a:pt x="2121822" y="16840"/>
                  <a:pt x="2213494" y="-18555"/>
                  <a:pt x="2482499" y="0"/>
                </a:cubicBezTo>
                <a:cubicBezTo>
                  <a:pt x="2751504" y="18555"/>
                  <a:pt x="3004132" y="-28750"/>
                  <a:pt x="3182691" y="0"/>
                </a:cubicBezTo>
                <a:cubicBezTo>
                  <a:pt x="3183133" y="4516"/>
                  <a:pt x="3181864" y="12266"/>
                  <a:pt x="3182691" y="18288"/>
                </a:cubicBezTo>
                <a:cubicBezTo>
                  <a:pt x="2947041" y="16687"/>
                  <a:pt x="2875741" y="22937"/>
                  <a:pt x="2609807" y="18288"/>
                </a:cubicBezTo>
                <a:cubicBezTo>
                  <a:pt x="2343873" y="13639"/>
                  <a:pt x="2331203" y="31729"/>
                  <a:pt x="2068749" y="18288"/>
                </a:cubicBezTo>
                <a:cubicBezTo>
                  <a:pt x="1806295" y="4847"/>
                  <a:pt x="1713773" y="47088"/>
                  <a:pt x="1432211" y="18288"/>
                </a:cubicBezTo>
                <a:cubicBezTo>
                  <a:pt x="1150649" y="-10512"/>
                  <a:pt x="982765" y="3747"/>
                  <a:pt x="859327" y="18288"/>
                </a:cubicBezTo>
                <a:cubicBezTo>
                  <a:pt x="735889" y="32829"/>
                  <a:pt x="254183" y="35231"/>
                  <a:pt x="0" y="18288"/>
                </a:cubicBezTo>
                <a:cubicBezTo>
                  <a:pt x="-306" y="11477"/>
                  <a:pt x="485" y="4355"/>
                  <a:pt x="0" y="0"/>
                </a:cubicBezTo>
                <a:close/>
              </a:path>
              <a:path w="3182691" h="18288" stroke="0" extrusionOk="0">
                <a:moveTo>
                  <a:pt x="0" y="0"/>
                </a:moveTo>
                <a:cubicBezTo>
                  <a:pt x="247695" y="-19360"/>
                  <a:pt x="392581" y="-28596"/>
                  <a:pt x="572884" y="0"/>
                </a:cubicBezTo>
                <a:cubicBezTo>
                  <a:pt x="753187" y="28596"/>
                  <a:pt x="922042" y="4121"/>
                  <a:pt x="1113942" y="0"/>
                </a:cubicBezTo>
                <a:cubicBezTo>
                  <a:pt x="1305842" y="-4121"/>
                  <a:pt x="1501806" y="28092"/>
                  <a:pt x="1686826" y="0"/>
                </a:cubicBezTo>
                <a:cubicBezTo>
                  <a:pt x="1871846" y="-28092"/>
                  <a:pt x="2170181" y="-20672"/>
                  <a:pt x="2323364" y="0"/>
                </a:cubicBezTo>
                <a:cubicBezTo>
                  <a:pt x="2476547" y="20672"/>
                  <a:pt x="2919163" y="6097"/>
                  <a:pt x="3182691" y="0"/>
                </a:cubicBezTo>
                <a:cubicBezTo>
                  <a:pt x="3183268" y="4624"/>
                  <a:pt x="3183510" y="11191"/>
                  <a:pt x="3182691" y="18288"/>
                </a:cubicBezTo>
                <a:cubicBezTo>
                  <a:pt x="3026064" y="-10849"/>
                  <a:pt x="2775005" y="23067"/>
                  <a:pt x="2546153" y="18288"/>
                </a:cubicBezTo>
                <a:cubicBezTo>
                  <a:pt x="2317301" y="13509"/>
                  <a:pt x="2164351" y="-9884"/>
                  <a:pt x="1845961" y="18288"/>
                </a:cubicBezTo>
                <a:cubicBezTo>
                  <a:pt x="1527571" y="46460"/>
                  <a:pt x="1455006" y="5824"/>
                  <a:pt x="1304903" y="18288"/>
                </a:cubicBezTo>
                <a:cubicBezTo>
                  <a:pt x="1154800" y="30752"/>
                  <a:pt x="942107" y="-12056"/>
                  <a:pt x="604711" y="18288"/>
                </a:cubicBezTo>
                <a:cubicBezTo>
                  <a:pt x="267315" y="48632"/>
                  <a:pt x="141927" y="-8395"/>
                  <a:pt x="0" y="18288"/>
                </a:cubicBezTo>
                <a:cubicBezTo>
                  <a:pt x="-171" y="12755"/>
                  <a:pt x="-690" y="7930"/>
                  <a:pt x="0" y="0"/>
                </a:cubicBezTo>
                <a:close/>
              </a:path>
            </a:pathLst>
          </a:custGeom>
          <a:solidFill>
            <a:schemeClr val="accent2"/>
          </a:solidFill>
          <a:ln w="41275" cap="rnd">
            <a:solidFill>
              <a:schemeClr val="accent2"/>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Εικόνα 1" descr="Εικόνα που περιέχει γραφικά, ζωγραφιά, σκίτσο/σχέδιο, clipart&#10;&#10;Το περιεχόμενο που δημιουργείται από AI ενδέχεται να είναι εσφαλμένο."/>
          <p:cNvPicPr>
            <a:picLocks noChangeAspect="1"/>
          </p:cNvPicPr>
          <p:nvPr/>
        </p:nvPicPr>
        <p:blipFill>
          <a:blip r:embed="rId2"/>
          <a:stretch>
            <a:fillRect/>
          </a:stretch>
        </p:blipFill>
        <p:spPr>
          <a:xfrm>
            <a:off x="7531251" y="316747"/>
            <a:ext cx="965541" cy="1086233"/>
          </a:xfrm>
          <a:prstGeom prst="rect">
            <a:avLst/>
          </a:prstGeom>
        </p:spPr>
      </p:pic>
      <p:pic>
        <p:nvPicPr>
          <p:cNvPr id="7" name="Google Shape;100;p1"/>
          <p:cNvPicPr preferRelativeResize="0"/>
          <p:nvPr/>
        </p:nvPicPr>
        <p:blipFill rotWithShape="1">
          <a:blip r:embed="rId3"/>
          <a:stretch>
            <a:fillRect/>
          </a:stretch>
        </p:blipFill>
        <p:spPr>
          <a:xfrm>
            <a:off x="2438400" y="6329821"/>
            <a:ext cx="4267200" cy="423712"/>
          </a:xfrm>
          <a:prstGeom prst="rect">
            <a:avLst/>
          </a:prstGeom>
          <a:noFill/>
        </p:spPr>
      </p:pic>
      <p:pic>
        <p:nvPicPr>
          <p:cNvPr id="9" name="Εικόνα 8" descr="Εικόνα που περιέχει άλογο, θηλαστικό&#10;&#10;Το περιεχόμενο που δημιουργείται από AI ενδέχεται να είναι εσφαλμένο."/>
          <p:cNvPicPr>
            <a:picLocks noChangeAspect="1"/>
          </p:cNvPicPr>
          <p:nvPr/>
        </p:nvPicPr>
        <p:blipFill>
          <a:blip r:embed="rId4">
            <a:alphaModFix amt="70000"/>
          </a:blip>
          <a:stretch>
            <a:fillRect/>
          </a:stretch>
        </p:blipFill>
        <p:spPr>
          <a:xfrm>
            <a:off x="6131052" y="187796"/>
            <a:ext cx="1233356" cy="1233356"/>
          </a:xfrm>
          <a:prstGeom prst="rect">
            <a:avLst/>
          </a:prstGeom>
        </p:spPr>
      </p:pic>
      <p:graphicFrame>
        <p:nvGraphicFramePr>
          <p:cNvPr id="6" name="Content Placeholder 2"/>
          <p:cNvGraphicFramePr/>
          <p:nvPr/>
        </p:nvGraphicFramePr>
        <p:xfrm>
          <a:off x="480060" y="1681316"/>
          <a:ext cx="7226466" cy="4509172"/>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p:cNvSpPr>
            <a:spLocks noGrp="1" noRot="1" noChangeAspect="1" noMove="1" noResize="1" noEditPoints="1" noAdjustHandles="1" noChangeArrowheads="1" noChangeShapeType="1" noTextEdit="1"/>
          </p:cNvSpPr>
          <p:nvPr/>
        </p:nvSpPr>
        <p:spPr>
          <a:xfrm>
            <a:off x="0" y="0"/>
            <a:ext cx="9143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p:cNvGrpSpPr>
            <a:grpSpLocks noGrp="1" noUngrp="1" noRot="1" noChangeAspect="1" noMove="1" noResize="1"/>
          </p:cNvGrpSpPr>
          <p:nvPr/>
        </p:nvGrpSpPr>
        <p:grpSpPr>
          <a:xfrm>
            <a:off x="55725" y="2385102"/>
            <a:ext cx="430568" cy="2087796"/>
            <a:chOff x="209668" y="2857422"/>
            <a:chExt cx="463662" cy="2087796"/>
          </a:xfrm>
        </p:grpSpPr>
        <p:sp>
          <p:nvSpPr>
            <p:cNvPr id="11" name="Rectangle 10"/>
            <p:cNvSpPr/>
            <p:nvPr/>
          </p:nvSpPr>
          <p:spPr>
            <a:xfrm flipH="1" flipV="1">
              <a:off x="423947" y="2857422"/>
              <a:ext cx="249383" cy="208779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p:cNvCxnSpPr/>
            <p:nvPr/>
          </p:nvCxnSpPr>
          <p:spPr>
            <a:xfrm flipH="1">
              <a:off x="209668" y="2857423"/>
              <a:ext cx="1" cy="208779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p:cNvSpPr>
            <a:spLocks noGrp="1" noRot="1" noChangeAspect="1" noMove="1" noResize="1" noEditPoints="1" noAdjustHandles="1" noChangeArrowheads="1" noChangeShapeType="1" noTextEdit="1"/>
          </p:cNvSpPr>
          <p:nvPr/>
        </p:nvSpPr>
        <p:spPr>
          <a:xfrm flipH="1">
            <a:off x="8023252" y="0"/>
            <a:ext cx="1120748"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a:spLocks noGrp="1" noRot="1" noChangeAspect="1" noMove="1" noResize="1" noEditPoints="1" noAdjustHandles="1" noChangeArrowheads="1" noChangeShapeType="1" noTextEdit="1"/>
          </p:cNvSpPr>
          <p:nvPr/>
        </p:nvSpPr>
        <p:spPr>
          <a:xfrm>
            <a:off x="434646" y="631767"/>
            <a:ext cx="8333796" cy="575240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65212" y="966624"/>
            <a:ext cx="3093859" cy="4680583"/>
          </a:xfrm>
        </p:spPr>
        <p:txBody>
          <a:bodyPr anchor="ctr">
            <a:normAutofit/>
          </a:bodyPr>
          <a:lstStyle/>
          <a:p>
            <a:r>
              <a:rPr lang="el-GR" sz="3600"/>
              <a:t>Στάδιο 2: Αίτηση + Δικαιολογητικά</a:t>
            </a:r>
            <a:endParaRPr lang="el-GR" sz="3500"/>
          </a:p>
        </p:txBody>
      </p:sp>
      <p:graphicFrame>
        <p:nvGraphicFramePr>
          <p:cNvPr id="18" name="Content Placeholder 2"/>
          <p:cNvGraphicFramePr>
            <a:graphicFrameLocks noGrp="1"/>
          </p:cNvGraphicFramePr>
          <p:nvPr>
            <p:ph idx="1"/>
          </p:nvPr>
        </p:nvGraphicFramePr>
        <p:xfrm>
          <a:off x="3028647" y="-9832"/>
          <a:ext cx="5594243" cy="638417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Εικόνα 3" descr="Εικόνα που περιέχει άλογο, θηλαστικό&#10;&#10;Το περιεχόμενο που δημιουργείται από AI ενδέχεται να είναι εσφαλμένο."/>
          <p:cNvPicPr>
            <a:picLocks noChangeAspect="1"/>
          </p:cNvPicPr>
          <p:nvPr/>
        </p:nvPicPr>
        <p:blipFill>
          <a:blip r:embed="rId7">
            <a:alphaModFix amt="85000"/>
          </a:blip>
          <a:stretch>
            <a:fillRect/>
          </a:stretch>
        </p:blipFill>
        <p:spPr>
          <a:xfrm>
            <a:off x="2675085" y="473829"/>
            <a:ext cx="1463922" cy="1463922"/>
          </a:xfrm>
          <a:prstGeom prst="rect">
            <a:avLst/>
          </a:prstGeom>
        </p:spPr>
      </p:pic>
      <p:pic>
        <p:nvPicPr>
          <p:cNvPr id="6" name="Google Shape;100;p1"/>
          <p:cNvPicPr preferRelativeResize="0"/>
          <p:nvPr/>
        </p:nvPicPr>
        <p:blipFill rotWithShape="1">
          <a:blip r:embed="rId8"/>
          <a:stretch>
            <a:fillRect/>
          </a:stretch>
        </p:blipFill>
        <p:spPr>
          <a:xfrm>
            <a:off x="899348" y="5561974"/>
            <a:ext cx="3059724" cy="290673"/>
          </a:xfrm>
          <a:prstGeom prst="rect">
            <a:avLst/>
          </a:prstGeom>
          <a:noFill/>
        </p:spPr>
      </p:pic>
      <p:pic>
        <p:nvPicPr>
          <p:cNvPr id="3" name="Εικόνα 2" descr="Εικόνα που περιέχει γραφικά, ζωγραφιά, σκίτσο/σχέδιο, clipart&#10;&#10;Το περιεχόμενο που δημιουργείται από AI ενδέχεται να είναι εσφαλμένο."/>
          <p:cNvPicPr>
            <a:picLocks noChangeAspect="1"/>
          </p:cNvPicPr>
          <p:nvPr/>
        </p:nvPicPr>
        <p:blipFill>
          <a:blip r:embed="rId9"/>
          <a:stretch>
            <a:fillRect/>
          </a:stretch>
        </p:blipFill>
        <p:spPr>
          <a:xfrm>
            <a:off x="899348" y="554057"/>
            <a:ext cx="1229951" cy="1383694"/>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p:cNvSpPr>
            <a:spLocks noGrp="1" noRot="1" noChangeAspect="1" noMove="1" noResize="1" noEditPoints="1" noAdjustHandles="1" noChangeArrowheads="1" noChangeShapeType="1" noTextEdit="1"/>
          </p:cNvSpPr>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p:cNvSpPr>
            <a:spLocks noGrp="1" noRot="1" noChangeAspect="1" noMove="1" noResize="1" noEditPoints="1" noAdjustHandles="1" noChangeArrowheads="1" noChangeShapeType="1" noTextEdit="1"/>
          </p:cNvSpPr>
          <p:nvPr/>
        </p:nvSpPr>
        <p:spPr>
          <a:xfrm flipH="1">
            <a:off x="6432540" y="3335867"/>
            <a:ext cx="246888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a:spLocks noGrp="1" noRot="1" noChangeAspect="1" noMove="1" noResize="1" noEditPoints="1" noAdjustHandles="1" noChangeArrowheads="1" noChangeShapeType="1" noTextEdit="1"/>
          </p:cNvSpPr>
          <p:nvPr/>
        </p:nvSpPr>
        <p:spPr>
          <a:xfrm>
            <a:off x="481330" y="623275"/>
            <a:ext cx="8178790"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54126" y="732938"/>
            <a:ext cx="2731375" cy="4480726"/>
          </a:xfrm>
        </p:spPr>
        <p:txBody>
          <a:bodyPr>
            <a:normAutofit/>
          </a:bodyPr>
          <a:lstStyle/>
          <a:p>
            <a:pPr>
              <a:lnSpc>
                <a:spcPct val="90000"/>
              </a:lnSpc>
            </a:pPr>
            <a:r>
              <a:rPr lang="el-GR" sz="2800"/>
              <a:t>Προθεσμία Αιτήσεων</a:t>
            </a:r>
            <a:br>
              <a:rPr lang="el-GR" sz="2800"/>
            </a:br>
            <a:br>
              <a:rPr lang="el-GR" sz="2800"/>
            </a:br>
            <a:r>
              <a:rPr lang="el-GR" sz="2800">
                <a:hlinkClick r:id="rId2"/>
              </a:rPr>
              <a:t>ΣΤΑΔΙΟ 2</a:t>
            </a:r>
            <a:endParaRPr lang="el-GR" sz="2800"/>
          </a:p>
        </p:txBody>
      </p:sp>
      <p:cxnSp>
        <p:nvCxnSpPr>
          <p:cNvPr id="14" name="Straight Connector 13"/>
          <p:cNvCxnSpPr>
            <a:cxnSpLocks noGrp="1" noRot="1" noChangeAspect="1" noMove="1" noResize="1" noEditPoints="1" noAdjustHandles="1" noChangeArrowheads="1" noChangeShapeType="1"/>
          </p:cNvCxnSpPr>
          <p:nvPr/>
        </p:nvCxnSpPr>
        <p:spPr>
          <a:xfrm>
            <a:off x="3490722"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3558297" y="1635503"/>
            <a:ext cx="4862607" cy="2196250"/>
          </a:xfrm>
        </p:spPr>
        <p:txBody>
          <a:bodyPr anchor="ctr">
            <a:normAutofit/>
          </a:bodyPr>
          <a:lstStyle/>
          <a:p>
            <a:pPr algn="ctr"/>
            <a:endParaRPr lang="el-GR" sz="2100"/>
          </a:p>
          <a:p>
            <a:pPr marL="0" indent="0" algn="ctr">
              <a:buNone/>
              <a:defRPr sz="2000"/>
            </a:pPr>
            <a:r>
              <a:rPr lang="el-GR" sz="3000" b="1">
                <a:hlinkClick r:id="rId2"/>
              </a:rPr>
              <a:t>ΘΑ ΑΝΑΚΟΙΝΩΘΟΥΝ ΣΤΟ </a:t>
            </a:r>
            <a:r>
              <a:rPr lang="en-US" sz="3000" b="1">
                <a:hlinkClick r:id="rId2"/>
              </a:rPr>
              <a:t>SITE </a:t>
            </a:r>
            <a:r>
              <a:rPr lang="el-GR" sz="3000" b="1">
                <a:hlinkClick r:id="rId2"/>
              </a:rPr>
              <a:t>ΤΗΣ ΠΑ</a:t>
            </a:r>
            <a:endParaRPr lang="el-GR" sz="3000" b="1"/>
          </a:p>
          <a:p>
            <a:pPr marL="0" indent="0" algn="ctr">
              <a:buNone/>
              <a:defRPr sz="2000"/>
            </a:pPr>
            <a:endParaRPr lang="el-GR" sz="2100"/>
          </a:p>
        </p:txBody>
      </p:sp>
      <p:sp>
        <p:nvSpPr>
          <p:cNvPr id="4" name="Content Placeholder 2"/>
          <p:cNvSpPr txBox="1"/>
          <p:nvPr/>
        </p:nvSpPr>
        <p:spPr>
          <a:xfrm>
            <a:off x="481330" y="5029408"/>
            <a:ext cx="8178789" cy="1258385"/>
          </a:xfrm>
          <a:prstGeom prst="rect">
            <a:avLst/>
          </a:prstGeom>
        </p:spPr>
        <p:txBody>
          <a:bodyPr vert="horz" lIns="91440" tIns="45720" rIns="91440" bIns="45720" rtlCol="0" anchor="ctr">
            <a:normAutofit fontScale="70000" lnSpcReduction="20000"/>
          </a:bodyPr>
          <a:lstStyle>
            <a:lvl1pPr marL="342900" indent="-342900" algn="l" defTabSz="457200" rtl="0" eaLnBrk="1" latinLnBrk="0" hangingPunct="1">
              <a:spcBef>
                <a:spcPct val="20000"/>
              </a:spcBef>
              <a:buFont typeface="Arial" panose="020B0604020202020204"/>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panose="020B0604020202020204"/>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panose="020B0604020202020204"/>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9pPr>
          </a:lstStyle>
          <a:p>
            <a:pPr algn="ctr"/>
            <a:endParaRPr lang="el-GR" sz="2100"/>
          </a:p>
          <a:p>
            <a:pPr marL="0" indent="0" algn="ctr">
              <a:buFont typeface="Arial" panose="020B0604020202020204"/>
              <a:buNone/>
              <a:defRPr sz="2000"/>
            </a:pPr>
            <a:r>
              <a:rPr lang="el-GR" sz="3000" b="1"/>
              <a:t>ΠΡΟΣΟΧΗ ΣΤΙΣ </a:t>
            </a:r>
            <a:r>
              <a:rPr lang="el-GR" sz="3000" b="1">
                <a:hlinkClick r:id="rId2"/>
              </a:rPr>
              <a:t>ΠΡΟΘΕΣΜΙΕΣ</a:t>
            </a:r>
            <a:endParaRPr lang="el-GR" sz="3000" b="1"/>
          </a:p>
          <a:p>
            <a:pPr marL="0" indent="0" algn="ctr">
              <a:buFont typeface="Arial" panose="020B0604020202020204"/>
              <a:buNone/>
              <a:defRPr sz="2000"/>
            </a:pPr>
            <a:r>
              <a:rPr lang="el-GR" sz="3000" b="1"/>
              <a:t>Μετά την λήξη τους δεν θα γίνονται δεκτές αιτήσεις </a:t>
            </a:r>
          </a:p>
          <a:p>
            <a:pPr marL="0" indent="0" algn="ctr">
              <a:buFont typeface="Arial" panose="020B0604020202020204"/>
              <a:buNone/>
              <a:defRPr sz="2000"/>
            </a:pPr>
            <a:r>
              <a:rPr lang="el-GR" sz="3000" b="1"/>
              <a:t>(κλείνει αυτόματα το σύστημα)</a:t>
            </a:r>
          </a:p>
          <a:p>
            <a:pPr marL="0" indent="0" algn="ctr">
              <a:buFont typeface="Arial" panose="020B0604020202020204"/>
              <a:buNone/>
              <a:defRPr sz="2000"/>
            </a:pPr>
            <a:endParaRPr lang="el-GR"/>
          </a:p>
        </p:txBody>
      </p:sp>
      <p:pic>
        <p:nvPicPr>
          <p:cNvPr id="5" name="Google Shape;100;p1"/>
          <p:cNvPicPr preferRelativeResize="0"/>
          <p:nvPr/>
        </p:nvPicPr>
        <p:blipFill rotWithShape="1">
          <a:blip r:embed="rId3"/>
          <a:stretch>
            <a:fillRect/>
          </a:stretch>
        </p:blipFill>
        <p:spPr>
          <a:xfrm>
            <a:off x="2000568" y="6278811"/>
            <a:ext cx="5420139" cy="514912"/>
          </a:xfrm>
          <a:prstGeom prst="rect">
            <a:avLst/>
          </a:prstGeom>
          <a:noFill/>
        </p:spPr>
      </p:pic>
      <p:pic>
        <p:nvPicPr>
          <p:cNvPr id="6" name="Εικόνα 5" descr="Εικόνα που περιέχει γραφικά, ζωγραφιά, σκίτσο/σχέδιο, clipart&#10;&#10;Το περιεχόμενο που δημιουργείται από AI ενδέχεται να είναι εσφαλμένο."/>
          <p:cNvPicPr>
            <a:picLocks noChangeAspect="1"/>
          </p:cNvPicPr>
          <p:nvPr/>
        </p:nvPicPr>
        <p:blipFill>
          <a:blip r:embed="rId4"/>
          <a:stretch>
            <a:fillRect/>
          </a:stretch>
        </p:blipFill>
        <p:spPr>
          <a:xfrm>
            <a:off x="7672109" y="223407"/>
            <a:ext cx="1229951" cy="1383694"/>
          </a:xfrm>
          <a:prstGeom prst="rect">
            <a:avLst/>
          </a:prstGeom>
        </p:spPr>
      </p:pic>
      <p:pic>
        <p:nvPicPr>
          <p:cNvPr id="11" name="Εικόνα 10" descr="Εικόνα που περιέχει άλογο, θηλαστικό&#10;&#10;Το περιεχόμενο που δημιουργείται από AI ενδέχεται να είναι εσφαλμένο."/>
          <p:cNvPicPr>
            <a:picLocks noChangeAspect="1"/>
          </p:cNvPicPr>
          <p:nvPr/>
        </p:nvPicPr>
        <p:blipFill>
          <a:blip r:embed="rId5">
            <a:alphaModFix amt="5000"/>
          </a:blip>
          <a:stretch>
            <a:fillRect/>
          </a:stretch>
        </p:blipFill>
        <p:spPr>
          <a:xfrm>
            <a:off x="753424" y="1828592"/>
            <a:ext cx="2684687" cy="2684687"/>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839418" y="251983"/>
            <a:ext cx="7930660" cy="769441"/>
          </a:xfrm>
          <a:prstGeom prst="rect">
            <a:avLst/>
          </a:prstGeom>
          <a:noFill/>
        </p:spPr>
        <p:txBody>
          <a:bodyPr wrap="square">
            <a:spAutoFit/>
          </a:bodyPr>
          <a:lstStyle/>
          <a:p>
            <a:pPr algn="ctr"/>
            <a:r>
              <a:rPr lang="el-GR" sz="4400"/>
              <a:t>Στάδιο 2: Αίτηση </a:t>
            </a:r>
            <a:endParaRPr lang="el-GR" sz="4400">
              <a:latin typeface="+mj-lt"/>
            </a:endParaRPr>
          </a:p>
        </p:txBody>
      </p:sp>
      <p:graphicFrame>
        <p:nvGraphicFramePr>
          <p:cNvPr id="6" name="Content Placeholder 2"/>
          <p:cNvGraphicFramePr/>
          <p:nvPr/>
        </p:nvGraphicFramePr>
        <p:xfrm>
          <a:off x="123092" y="1276106"/>
          <a:ext cx="8897815" cy="521676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Google Shape;100;p1"/>
          <p:cNvPicPr preferRelativeResize="0"/>
          <p:nvPr/>
        </p:nvPicPr>
        <p:blipFill rotWithShape="1">
          <a:blip r:embed="rId7"/>
          <a:stretch>
            <a:fillRect/>
          </a:stretch>
        </p:blipFill>
        <p:spPr>
          <a:xfrm>
            <a:off x="2706180" y="6469792"/>
            <a:ext cx="3731638" cy="300848"/>
          </a:xfrm>
          <a:prstGeom prst="rect">
            <a:avLst/>
          </a:prstGeom>
          <a:noFill/>
        </p:spPr>
      </p:pic>
      <p:pic>
        <p:nvPicPr>
          <p:cNvPr id="9" name="Εικόνα 8" descr="Εικόνα που περιέχει άλογο, θηλαστικό&#10;&#10;Το περιεχόμενο που δημιουργείται από AI ενδέχεται να είναι εσφαλμένο."/>
          <p:cNvPicPr>
            <a:picLocks noChangeAspect="1"/>
          </p:cNvPicPr>
          <p:nvPr/>
        </p:nvPicPr>
        <p:blipFill>
          <a:blip r:embed="rId8">
            <a:alphaModFix amt="50000"/>
          </a:blip>
          <a:stretch>
            <a:fillRect/>
          </a:stretch>
        </p:blipFill>
        <p:spPr>
          <a:xfrm>
            <a:off x="45246" y="36093"/>
            <a:ext cx="1233356" cy="1233356"/>
          </a:xfrm>
          <a:prstGeom prst="rect">
            <a:avLst/>
          </a:prstGeom>
        </p:spPr>
      </p:pic>
      <p:pic>
        <p:nvPicPr>
          <p:cNvPr id="2" name="Εικόνα 1" descr="Εικόνα που περιέχει γραφικά, ζωγραφιά, σκίτσο/σχέδιο, clipart&#10;&#10;Το περιεχόμενο που δημιουργείται από AI ενδέχεται να είναι εσφαλμένο."/>
          <p:cNvPicPr>
            <a:picLocks noChangeAspect="1"/>
          </p:cNvPicPr>
          <p:nvPr/>
        </p:nvPicPr>
        <p:blipFill>
          <a:blip r:embed="rId9"/>
          <a:stretch>
            <a:fillRect/>
          </a:stretch>
        </p:blipFill>
        <p:spPr>
          <a:xfrm>
            <a:off x="8014021" y="62532"/>
            <a:ext cx="965541" cy="1086233"/>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Θέση περιεχομένου 2"/>
          <p:cNvGraphicFramePr/>
          <p:nvPr/>
        </p:nvGraphicFramePr>
        <p:xfrm>
          <a:off x="802714" y="784850"/>
          <a:ext cx="7816057" cy="51139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TextBox 6"/>
          <p:cNvSpPr txBox="1"/>
          <p:nvPr/>
        </p:nvSpPr>
        <p:spPr>
          <a:xfrm>
            <a:off x="1555181" y="223907"/>
            <a:ext cx="6081251" cy="646331"/>
          </a:xfrm>
          <a:prstGeom prst="rect">
            <a:avLst/>
          </a:prstGeom>
          <a:noFill/>
        </p:spPr>
        <p:txBody>
          <a:bodyPr wrap="square">
            <a:spAutoFit/>
          </a:bodyPr>
          <a:lstStyle/>
          <a:p>
            <a:pPr algn="ctr" defTabSz="914400">
              <a:lnSpc>
                <a:spcPct val="90000"/>
              </a:lnSpc>
              <a:spcBef>
                <a:spcPct val="0"/>
              </a:spcBef>
              <a:spcAft>
                <a:spcPts val="600"/>
              </a:spcAft>
            </a:pPr>
            <a:r>
              <a:rPr lang="en-US" sz="4000" err="1">
                <a:latin typeface="+mj-lt"/>
                <a:ea typeface="+mj-ea"/>
                <a:cs typeface="+mj-cs"/>
              </a:rPr>
              <a:t>Στάδιο</a:t>
            </a:r>
            <a:r>
              <a:rPr lang="en-US" sz="4000">
                <a:latin typeface="+mj-lt"/>
                <a:ea typeface="+mj-ea"/>
                <a:cs typeface="+mj-cs"/>
              </a:rPr>
              <a:t> 2: </a:t>
            </a:r>
            <a:r>
              <a:rPr lang="en-US" sz="4000" err="1">
                <a:latin typeface="+mj-lt"/>
                <a:ea typeface="+mj-ea"/>
                <a:cs typeface="+mj-cs"/>
              </a:rPr>
              <a:t>Δικ</a:t>
            </a:r>
            <a:r>
              <a:rPr lang="en-US" sz="4000">
                <a:latin typeface="+mj-lt"/>
                <a:ea typeface="+mj-ea"/>
                <a:cs typeface="+mj-cs"/>
              </a:rPr>
              <a:t>αιολογητικά</a:t>
            </a:r>
          </a:p>
        </p:txBody>
      </p:sp>
      <p:pic>
        <p:nvPicPr>
          <p:cNvPr id="8" name="Google Shape;100;p1"/>
          <p:cNvPicPr preferRelativeResize="0"/>
          <p:nvPr/>
        </p:nvPicPr>
        <p:blipFill rotWithShape="1">
          <a:blip r:embed="rId7"/>
          <a:stretch>
            <a:fillRect/>
          </a:stretch>
        </p:blipFill>
        <p:spPr>
          <a:xfrm>
            <a:off x="2000568" y="6278811"/>
            <a:ext cx="5420139" cy="514912"/>
          </a:xfrm>
          <a:prstGeom prst="rect">
            <a:avLst/>
          </a:prstGeom>
          <a:noFill/>
        </p:spPr>
      </p:pic>
      <p:sp>
        <p:nvSpPr>
          <p:cNvPr id="3" name="TextBox 2"/>
          <p:cNvSpPr txBox="1"/>
          <p:nvPr/>
        </p:nvSpPr>
        <p:spPr>
          <a:xfrm>
            <a:off x="-1" y="5714166"/>
            <a:ext cx="8948057" cy="341632"/>
          </a:xfrm>
          <a:prstGeom prst="rect">
            <a:avLst/>
          </a:prstGeom>
          <a:noFill/>
        </p:spPr>
        <p:txBody>
          <a:bodyPr wrap="square">
            <a:spAutoFit/>
          </a:bodyPr>
          <a:lstStyle/>
          <a:p>
            <a:pPr algn="ctr" defTabSz="914400">
              <a:lnSpc>
                <a:spcPct val="90000"/>
              </a:lnSpc>
              <a:spcBef>
                <a:spcPct val="0"/>
              </a:spcBef>
              <a:spcAft>
                <a:spcPts val="600"/>
              </a:spcAft>
            </a:pPr>
            <a:r>
              <a:rPr lang="el-GR" sz="1800">
                <a:latin typeface="+mj-lt"/>
                <a:ea typeface="+mj-ea"/>
                <a:cs typeface="+mj-cs"/>
              </a:rPr>
              <a:t>Τα δικαιολογητικά ανεβαίνουν σε μορφή </a:t>
            </a:r>
            <a:r>
              <a:rPr lang="en-US" sz="1800">
                <a:latin typeface="+mj-lt"/>
                <a:ea typeface="+mj-ea"/>
                <a:cs typeface="+mj-cs"/>
              </a:rPr>
              <a:t>pdf</a:t>
            </a:r>
            <a:r>
              <a:rPr lang="el-GR" sz="1800">
                <a:latin typeface="+mj-lt"/>
                <a:ea typeface="+mj-ea"/>
                <a:cs typeface="+mj-cs"/>
              </a:rPr>
              <a:t> κάτω των 2ΜΒ</a:t>
            </a:r>
            <a:endParaRPr lang="en-US" sz="1800">
              <a:latin typeface="+mj-lt"/>
              <a:ea typeface="+mj-ea"/>
              <a:cs typeface="+mj-cs"/>
            </a:endParaRPr>
          </a:p>
        </p:txBody>
      </p:sp>
      <p:pic>
        <p:nvPicPr>
          <p:cNvPr id="2" name="Εικόνα 1" descr="Εικόνα που περιέχει γραφικά, ζωγραφιά, σκίτσο/σχέδιο, clipart&#10;&#10;Το περιεχόμενο που δημιουργείται από AI ενδέχεται να είναι εσφαλμένο."/>
          <p:cNvPicPr>
            <a:picLocks noChangeAspect="1"/>
          </p:cNvPicPr>
          <p:nvPr/>
        </p:nvPicPr>
        <p:blipFill>
          <a:blip r:embed="rId8"/>
          <a:stretch>
            <a:fillRect/>
          </a:stretch>
        </p:blipFill>
        <p:spPr>
          <a:xfrm>
            <a:off x="1" y="2566218"/>
            <a:ext cx="1379458" cy="1551889"/>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8" name="Rectangle 7"/>
          <p:cNvSpPr>
            <a:spLocks noGrp="1" noRot="1" noChangeAspect="1" noMove="1" noResize="1" noEditPoints="1" noAdjustHandles="1" noChangeArrowheads="1" noChangeShapeType="1" noTextEdit="1"/>
          </p:cNvSpPr>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Εικόνα 2" descr="Εικόνα που περιέχει κείμενο, ανθρώπινο πρόσωπο, άτομο, άνδρας&#10;&#10;Το περιεχόμενο που δημιουργείται από AI ενδέχεται να είναι εσφαλμένο."/>
          <p:cNvPicPr>
            <a:picLocks noChangeAspect="1"/>
          </p:cNvPicPr>
          <p:nvPr/>
        </p:nvPicPr>
        <p:blipFill>
          <a:blip r:embed="rId2"/>
          <a:stretch>
            <a:fillRect/>
          </a:stretch>
        </p:blipFill>
        <p:spPr>
          <a:xfrm>
            <a:off x="68819" y="1776171"/>
            <a:ext cx="4570931" cy="4570931"/>
          </a:xfrm>
          <a:prstGeom prst="rect">
            <a:avLst/>
          </a:prstGeom>
        </p:spPr>
      </p:pic>
      <p:sp>
        <p:nvSpPr>
          <p:cNvPr id="39" name="Freeform: Shape 9"/>
          <p:cNvSpPr>
            <a:spLocks noGrp="1" noRot="1" noChangeAspect="1" noMove="1" noResize="1" noEditPoints="1" noAdjustHandles="1" noChangeArrowheads="1" noChangeShapeType="1" noTextEdit="1"/>
          </p:cNvSpPr>
          <p:nvPr/>
        </p:nvSpPr>
        <p:spPr>
          <a:xfrm flipH="1">
            <a:off x="7656372" y="0"/>
            <a:ext cx="1487628" cy="6858000"/>
          </a:xfrm>
          <a:custGeom>
            <a:avLst/>
            <a:gdLst>
              <a:gd name="connsiteX0" fmla="*/ 0 w 1983504"/>
              <a:gd name="connsiteY0" fmla="*/ 0 h 6858000"/>
              <a:gd name="connsiteX1" fmla="*/ 1376658 w 1983504"/>
              <a:gd name="connsiteY1" fmla="*/ 0 h 6858000"/>
              <a:gd name="connsiteX2" fmla="*/ 1690650 w 1983504"/>
              <a:gd name="connsiteY2" fmla="*/ 110269 h 6858000"/>
              <a:gd name="connsiteX3" fmla="*/ 1645361 w 1983504"/>
              <a:gd name="connsiteY3" fmla="*/ 135168 h 6858000"/>
              <a:gd name="connsiteX4" fmla="*/ 1373640 w 1983504"/>
              <a:gd name="connsiteY4" fmla="*/ 71141 h 6858000"/>
              <a:gd name="connsiteX5" fmla="*/ 1319295 w 1983504"/>
              <a:gd name="connsiteY5" fmla="*/ 88927 h 6858000"/>
              <a:gd name="connsiteX6" fmla="*/ 1346468 w 1983504"/>
              <a:gd name="connsiteY6" fmla="*/ 163625 h 6858000"/>
              <a:gd name="connsiteX7" fmla="*/ 1464213 w 1983504"/>
              <a:gd name="connsiteY7" fmla="*/ 192082 h 6858000"/>
              <a:gd name="connsiteX8" fmla="*/ 1648381 w 1983504"/>
              <a:gd name="connsiteY8" fmla="*/ 373491 h 6858000"/>
              <a:gd name="connsiteX9" fmla="*/ 1370620 w 1983504"/>
              <a:gd name="connsiteY9" fmla="*/ 352148 h 6858000"/>
              <a:gd name="connsiteX10" fmla="*/ 1322314 w 1983504"/>
              <a:gd name="connsiteY10" fmla="*/ 394834 h 6858000"/>
              <a:gd name="connsiteX11" fmla="*/ 1304199 w 1983504"/>
              <a:gd name="connsiteY11" fmla="*/ 451747 h 6858000"/>
              <a:gd name="connsiteX12" fmla="*/ 1222682 w 1983504"/>
              <a:gd name="connsiteY12" fmla="*/ 359262 h 6858000"/>
              <a:gd name="connsiteX13" fmla="*/ 1153242 w 1983504"/>
              <a:gd name="connsiteY13" fmla="*/ 334364 h 6858000"/>
              <a:gd name="connsiteX14" fmla="*/ 1132108 w 1983504"/>
              <a:gd name="connsiteY14" fmla="*/ 416176 h 6858000"/>
              <a:gd name="connsiteX15" fmla="*/ 1195509 w 1983504"/>
              <a:gd name="connsiteY15" fmla="*/ 505101 h 6858000"/>
              <a:gd name="connsiteX16" fmla="*/ 1364582 w 1983504"/>
              <a:gd name="connsiteY16" fmla="*/ 558458 h 6858000"/>
              <a:gd name="connsiteX17" fmla="*/ 1183434 w 1983504"/>
              <a:gd name="connsiteY17" fmla="*/ 558458 h 6858000"/>
              <a:gd name="connsiteX18" fmla="*/ 975114 w 1983504"/>
              <a:gd name="connsiteY18" fmla="*/ 522887 h 6858000"/>
              <a:gd name="connsiteX19" fmla="*/ 754716 w 1983504"/>
              <a:gd name="connsiteY19" fmla="*/ 533558 h 6858000"/>
              <a:gd name="connsiteX20" fmla="*/ 546395 w 1983504"/>
              <a:gd name="connsiteY20" fmla="*/ 462417 h 6858000"/>
              <a:gd name="connsiteX21" fmla="*/ 335056 w 1983504"/>
              <a:gd name="connsiteY21" fmla="*/ 465975 h 6858000"/>
              <a:gd name="connsiteX22" fmla="*/ 1270988 w 1983504"/>
              <a:gd name="connsiteY22" fmla="*/ 910606 h 6858000"/>
              <a:gd name="connsiteX23" fmla="*/ 1225701 w 1983504"/>
              <a:gd name="connsiteY23" fmla="*/ 921277 h 6858000"/>
              <a:gd name="connsiteX24" fmla="*/ 1165318 w 1983504"/>
              <a:gd name="connsiteY24" fmla="*/ 949734 h 6858000"/>
              <a:gd name="connsiteX25" fmla="*/ 1210606 w 1983504"/>
              <a:gd name="connsiteY25" fmla="*/ 1006647 h 6858000"/>
              <a:gd name="connsiteX26" fmla="*/ 1455156 w 1983504"/>
              <a:gd name="connsiteY26" fmla="*/ 1113358 h 6858000"/>
              <a:gd name="connsiteX27" fmla="*/ 1515538 w 1983504"/>
              <a:gd name="connsiteY27" fmla="*/ 1220069 h 6858000"/>
              <a:gd name="connsiteX28" fmla="*/ 1440060 w 1983504"/>
              <a:gd name="connsiteY28" fmla="*/ 1209399 h 6858000"/>
              <a:gd name="connsiteX29" fmla="*/ 1373640 w 1983504"/>
              <a:gd name="connsiteY29" fmla="*/ 1230741 h 6858000"/>
              <a:gd name="connsiteX30" fmla="*/ 1400810 w 1983504"/>
              <a:gd name="connsiteY30" fmla="*/ 1365909 h 6858000"/>
              <a:gd name="connsiteX31" fmla="*/ 1748012 w 1983504"/>
              <a:gd name="connsiteY31" fmla="*/ 1540204 h 6858000"/>
              <a:gd name="connsiteX32" fmla="*/ 1778203 w 1983504"/>
              <a:gd name="connsiteY32" fmla="*/ 1597117 h 6858000"/>
              <a:gd name="connsiteX33" fmla="*/ 1735936 w 1983504"/>
              <a:gd name="connsiteY33" fmla="*/ 1636245 h 6858000"/>
              <a:gd name="connsiteX34" fmla="*/ 1624228 w 1983504"/>
              <a:gd name="connsiteY34" fmla="*/ 1657587 h 6858000"/>
              <a:gd name="connsiteX35" fmla="*/ 1781223 w 1983504"/>
              <a:gd name="connsiteY35" fmla="*/ 1849668 h 6858000"/>
              <a:gd name="connsiteX36" fmla="*/ 1838587 w 1983504"/>
              <a:gd name="connsiteY36" fmla="*/ 1903025 h 6858000"/>
              <a:gd name="connsiteX37" fmla="*/ 1938218 w 1983504"/>
              <a:gd name="connsiteY37" fmla="*/ 1984836 h 6858000"/>
              <a:gd name="connsiteX38" fmla="*/ 1938218 w 1983504"/>
              <a:gd name="connsiteY38" fmla="*/ 2013292 h 6858000"/>
              <a:gd name="connsiteX39" fmla="*/ 1805376 w 1983504"/>
              <a:gd name="connsiteY39" fmla="*/ 2102219 h 6858000"/>
              <a:gd name="connsiteX40" fmla="*/ 1563844 w 1983504"/>
              <a:gd name="connsiteY40" fmla="*/ 2077320 h 6858000"/>
              <a:gd name="connsiteX41" fmla="*/ 1920104 w 1983504"/>
              <a:gd name="connsiteY41" fmla="*/ 2208931 h 6858000"/>
              <a:gd name="connsiteX42" fmla="*/ 766792 w 1983504"/>
              <a:gd name="connsiteY42" fmla="*/ 1892353 h 6858000"/>
              <a:gd name="connsiteX43" fmla="*/ 839252 w 1983504"/>
              <a:gd name="connsiteY43" fmla="*/ 1974165 h 6858000"/>
              <a:gd name="connsiteX44" fmla="*/ 1243816 w 1983504"/>
              <a:gd name="connsiteY44" fmla="*/ 2191146 h 6858000"/>
              <a:gd name="connsiteX45" fmla="*/ 1358543 w 1983504"/>
              <a:gd name="connsiteY45" fmla="*/ 2326314 h 6858000"/>
              <a:gd name="connsiteX46" fmla="*/ 1479310 w 1983504"/>
              <a:gd name="connsiteY46" fmla="*/ 2401012 h 6858000"/>
              <a:gd name="connsiteX47" fmla="*/ 1648381 w 1983504"/>
              <a:gd name="connsiteY47" fmla="*/ 2401012 h 6858000"/>
              <a:gd name="connsiteX48" fmla="*/ 1769146 w 1983504"/>
              <a:gd name="connsiteY48" fmla="*/ 2518395 h 6858000"/>
              <a:gd name="connsiteX49" fmla="*/ 1645361 w 1983504"/>
              <a:gd name="connsiteY49" fmla="*/ 2543294 h 6858000"/>
              <a:gd name="connsiteX50" fmla="*/ 1500444 w 1983504"/>
              <a:gd name="connsiteY50" fmla="*/ 2525509 h 6858000"/>
              <a:gd name="connsiteX51" fmla="*/ 1337410 w 1983504"/>
              <a:gd name="connsiteY51" fmla="*/ 2564636 h 6858000"/>
              <a:gd name="connsiteX52" fmla="*/ 1186452 w 1983504"/>
              <a:gd name="connsiteY52" fmla="*/ 2532623 h 6858000"/>
              <a:gd name="connsiteX53" fmla="*/ 1005304 w 1983504"/>
              <a:gd name="connsiteY53" fmla="*/ 2553965 h 6858000"/>
              <a:gd name="connsiteX54" fmla="*/ 947940 w 1983504"/>
              <a:gd name="connsiteY54" fmla="*/ 2692689 h 6858000"/>
              <a:gd name="connsiteX55" fmla="*/ 929826 w 1983504"/>
              <a:gd name="connsiteY55" fmla="*/ 2703362 h 6858000"/>
              <a:gd name="connsiteX56" fmla="*/ 594701 w 1983504"/>
              <a:gd name="connsiteY56" fmla="*/ 2923898 h 6858000"/>
              <a:gd name="connsiteX57" fmla="*/ 501108 w 1983504"/>
              <a:gd name="connsiteY57" fmla="*/ 2941684 h 6858000"/>
              <a:gd name="connsiteX58" fmla="*/ 1053610 w 1983504"/>
              <a:gd name="connsiteY58" fmla="*/ 3329402 h 6858000"/>
              <a:gd name="connsiteX59" fmla="*/ 682256 w 1983504"/>
              <a:gd name="connsiteY59" fmla="*/ 3229805 h 6858000"/>
              <a:gd name="connsiteX60" fmla="*/ 630932 w 1983504"/>
              <a:gd name="connsiteY60" fmla="*/ 3393429 h 6858000"/>
              <a:gd name="connsiteX61" fmla="*/ 806041 w 1983504"/>
              <a:gd name="connsiteY61" fmla="*/ 3539269 h 6858000"/>
              <a:gd name="connsiteX62" fmla="*/ 869444 w 1983504"/>
              <a:gd name="connsiteY62" fmla="*/ 3827390 h 6858000"/>
              <a:gd name="connsiteX63" fmla="*/ 839252 w 1983504"/>
              <a:gd name="connsiteY63" fmla="*/ 4090612 h 6858000"/>
              <a:gd name="connsiteX64" fmla="*/ 763774 w 1983504"/>
              <a:gd name="connsiteY64" fmla="*/ 4172424 h 6858000"/>
              <a:gd name="connsiteX65" fmla="*/ 655085 w 1983504"/>
              <a:gd name="connsiteY65" fmla="*/ 4321821 h 6858000"/>
              <a:gd name="connsiteX66" fmla="*/ 588662 w 1983504"/>
              <a:gd name="connsiteY66" fmla="*/ 4414305 h 6858000"/>
              <a:gd name="connsiteX67" fmla="*/ 356189 w 1983504"/>
              <a:gd name="connsiteY67" fmla="*/ 4378734 h 6858000"/>
              <a:gd name="connsiteX68" fmla="*/ 667160 w 1983504"/>
              <a:gd name="connsiteY68" fmla="*/ 4613499 h 6858000"/>
              <a:gd name="connsiteX69" fmla="*/ 416573 w 1983504"/>
              <a:gd name="connsiteY69" fmla="*/ 4585042 h 6858000"/>
              <a:gd name="connsiteX70" fmla="*/ 335056 w 1983504"/>
              <a:gd name="connsiteY70" fmla="*/ 4602828 h 6858000"/>
              <a:gd name="connsiteX71" fmla="*/ 380342 w 1983504"/>
              <a:gd name="connsiteY71" fmla="*/ 4677526 h 6858000"/>
              <a:gd name="connsiteX72" fmla="*/ 564510 w 1983504"/>
              <a:gd name="connsiteY72" fmla="*/ 4805580 h 6858000"/>
              <a:gd name="connsiteX73" fmla="*/ 944922 w 1983504"/>
              <a:gd name="connsiteY73" fmla="*/ 5154171 h 6858000"/>
              <a:gd name="connsiteX74" fmla="*/ 576586 w 1983504"/>
              <a:gd name="connsiteY74" fmla="*/ 4994104 h 6858000"/>
              <a:gd name="connsiteX75" fmla="*/ 963036 w 1983504"/>
              <a:gd name="connsiteY75" fmla="*/ 5353367 h 6858000"/>
              <a:gd name="connsiteX76" fmla="*/ 1047572 w 1983504"/>
              <a:gd name="connsiteY76" fmla="*/ 5474306 h 6858000"/>
              <a:gd name="connsiteX77" fmla="*/ 1222682 w 1983504"/>
              <a:gd name="connsiteY77" fmla="*/ 5769542 h 6858000"/>
              <a:gd name="connsiteX78" fmla="*/ 1213626 w 1983504"/>
              <a:gd name="connsiteY78" fmla="*/ 5801555 h 6858000"/>
              <a:gd name="connsiteX79" fmla="*/ 1014361 w 1983504"/>
              <a:gd name="connsiteY79" fmla="*/ 5755314 h 6858000"/>
              <a:gd name="connsiteX80" fmla="*/ 1274008 w 1983504"/>
              <a:gd name="connsiteY80" fmla="*/ 6004307 h 6858000"/>
              <a:gd name="connsiteX81" fmla="*/ 1542711 w 1983504"/>
              <a:gd name="connsiteY81" fmla="*/ 6196388 h 6858000"/>
              <a:gd name="connsiteX82" fmla="*/ 1352504 w 1983504"/>
              <a:gd name="connsiteY82" fmla="*/ 6167932 h 6858000"/>
              <a:gd name="connsiteX83" fmla="*/ 1089840 w 1983504"/>
              <a:gd name="connsiteY83" fmla="*/ 6057663 h 6858000"/>
              <a:gd name="connsiteX84" fmla="*/ 999266 w 1983504"/>
              <a:gd name="connsiteY84" fmla="*/ 6100347 h 6858000"/>
              <a:gd name="connsiteX85" fmla="*/ 1246836 w 1983504"/>
              <a:gd name="connsiteY85" fmla="*/ 6281757 h 6858000"/>
              <a:gd name="connsiteX86" fmla="*/ 1388735 w 1983504"/>
              <a:gd name="connsiteY86" fmla="*/ 6367127 h 6858000"/>
              <a:gd name="connsiteX87" fmla="*/ 1446099 w 1983504"/>
              <a:gd name="connsiteY87" fmla="*/ 6431153 h 6858000"/>
              <a:gd name="connsiteX88" fmla="*/ 1609132 w 1983504"/>
              <a:gd name="connsiteY88" fmla="*/ 6658805 h 6858000"/>
              <a:gd name="connsiteX89" fmla="*/ 1983504 w 1983504"/>
              <a:gd name="connsiteY89" fmla="*/ 6858000 h 6858000"/>
              <a:gd name="connsiteX90" fmla="*/ 0 w 1983504"/>
              <a:gd name="connsiteY9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1983504" h="6858000">
                <a:moveTo>
                  <a:pt x="0" y="0"/>
                </a:moveTo>
                <a:lnTo>
                  <a:pt x="1376658" y="0"/>
                </a:lnTo>
                <a:cubicBezTo>
                  <a:pt x="1482328" y="35571"/>
                  <a:pt x="1584980" y="78255"/>
                  <a:pt x="1690650" y="110269"/>
                </a:cubicBezTo>
                <a:cubicBezTo>
                  <a:pt x="1675553" y="145839"/>
                  <a:pt x="1660458" y="138725"/>
                  <a:pt x="1645361" y="135168"/>
                </a:cubicBezTo>
                <a:cubicBezTo>
                  <a:pt x="1554788" y="120941"/>
                  <a:pt x="1461194" y="110269"/>
                  <a:pt x="1373640" y="71141"/>
                </a:cubicBezTo>
                <a:cubicBezTo>
                  <a:pt x="1352504" y="64027"/>
                  <a:pt x="1328352" y="64027"/>
                  <a:pt x="1319295" y="88927"/>
                </a:cubicBezTo>
                <a:cubicBezTo>
                  <a:pt x="1304199" y="124497"/>
                  <a:pt x="1325332" y="145839"/>
                  <a:pt x="1346468" y="163625"/>
                </a:cubicBezTo>
                <a:cubicBezTo>
                  <a:pt x="1382696" y="195638"/>
                  <a:pt x="1424964" y="188525"/>
                  <a:pt x="1464213" y="192082"/>
                </a:cubicBezTo>
                <a:cubicBezTo>
                  <a:pt x="1572902" y="209867"/>
                  <a:pt x="1624228" y="259665"/>
                  <a:pt x="1648381" y="373491"/>
                </a:cubicBezTo>
                <a:cubicBezTo>
                  <a:pt x="1554788" y="327250"/>
                  <a:pt x="1461194" y="384162"/>
                  <a:pt x="1370620" y="352148"/>
                </a:cubicBezTo>
                <a:cubicBezTo>
                  <a:pt x="1346468" y="345034"/>
                  <a:pt x="1310237" y="355706"/>
                  <a:pt x="1322314" y="394834"/>
                </a:cubicBezTo>
                <a:cubicBezTo>
                  <a:pt x="1334390" y="430405"/>
                  <a:pt x="1373640" y="458860"/>
                  <a:pt x="1304199" y="451747"/>
                </a:cubicBezTo>
                <a:cubicBezTo>
                  <a:pt x="1252873" y="448189"/>
                  <a:pt x="1237778" y="405504"/>
                  <a:pt x="1222682" y="359262"/>
                </a:cubicBezTo>
                <a:cubicBezTo>
                  <a:pt x="1210606" y="334364"/>
                  <a:pt x="1177395" y="320135"/>
                  <a:pt x="1153242" y="334364"/>
                </a:cubicBezTo>
                <a:cubicBezTo>
                  <a:pt x="1123051" y="348592"/>
                  <a:pt x="1132108" y="387720"/>
                  <a:pt x="1132108" y="416176"/>
                </a:cubicBezTo>
                <a:cubicBezTo>
                  <a:pt x="1129088" y="469532"/>
                  <a:pt x="1153242" y="494431"/>
                  <a:pt x="1195509" y="505101"/>
                </a:cubicBezTo>
                <a:cubicBezTo>
                  <a:pt x="1246836" y="519330"/>
                  <a:pt x="1298160" y="537116"/>
                  <a:pt x="1364582" y="558458"/>
                </a:cubicBezTo>
                <a:cubicBezTo>
                  <a:pt x="1292122" y="594028"/>
                  <a:pt x="1237778" y="586915"/>
                  <a:pt x="1183434" y="558458"/>
                </a:cubicBezTo>
                <a:cubicBezTo>
                  <a:pt x="1117012" y="526444"/>
                  <a:pt x="1029458" y="483759"/>
                  <a:pt x="975114" y="522887"/>
                </a:cubicBezTo>
                <a:cubicBezTo>
                  <a:pt x="893597" y="579800"/>
                  <a:pt x="827176" y="544229"/>
                  <a:pt x="754716" y="533558"/>
                </a:cubicBezTo>
                <a:cubicBezTo>
                  <a:pt x="603758" y="512216"/>
                  <a:pt x="697352" y="480203"/>
                  <a:pt x="546395" y="462417"/>
                </a:cubicBezTo>
                <a:cubicBezTo>
                  <a:pt x="486012" y="455303"/>
                  <a:pt x="422610" y="426847"/>
                  <a:pt x="335056" y="465975"/>
                </a:cubicBezTo>
                <a:cubicBezTo>
                  <a:pt x="730563" y="672284"/>
                  <a:pt x="917750" y="658055"/>
                  <a:pt x="1270988" y="910606"/>
                </a:cubicBezTo>
                <a:cubicBezTo>
                  <a:pt x="1255893" y="935506"/>
                  <a:pt x="1240798" y="924835"/>
                  <a:pt x="1225701" y="921277"/>
                </a:cubicBezTo>
                <a:cubicBezTo>
                  <a:pt x="1201548" y="917720"/>
                  <a:pt x="1171356" y="903491"/>
                  <a:pt x="1165318" y="949734"/>
                </a:cubicBezTo>
                <a:cubicBezTo>
                  <a:pt x="1162298" y="985305"/>
                  <a:pt x="1180415" y="1003089"/>
                  <a:pt x="1210606" y="1006647"/>
                </a:cubicBezTo>
                <a:cubicBezTo>
                  <a:pt x="1298160" y="1020875"/>
                  <a:pt x="1376658" y="1070674"/>
                  <a:pt x="1455156" y="1113358"/>
                </a:cubicBezTo>
                <a:cubicBezTo>
                  <a:pt x="1491385" y="1131144"/>
                  <a:pt x="1530634" y="1156043"/>
                  <a:pt x="1515538" y="1220069"/>
                </a:cubicBezTo>
                <a:cubicBezTo>
                  <a:pt x="1485348" y="1237855"/>
                  <a:pt x="1464213" y="1212955"/>
                  <a:pt x="1440060" y="1209399"/>
                </a:cubicBezTo>
                <a:cubicBezTo>
                  <a:pt x="1415907" y="1205842"/>
                  <a:pt x="1358543" y="1220069"/>
                  <a:pt x="1373640" y="1230741"/>
                </a:cubicBezTo>
                <a:cubicBezTo>
                  <a:pt x="1443080" y="1269868"/>
                  <a:pt x="1316276" y="1365909"/>
                  <a:pt x="1400810" y="1365909"/>
                </a:cubicBezTo>
                <a:cubicBezTo>
                  <a:pt x="1539691" y="1365909"/>
                  <a:pt x="1615170" y="1536647"/>
                  <a:pt x="1748012" y="1540204"/>
                </a:cubicBezTo>
                <a:cubicBezTo>
                  <a:pt x="1769146" y="1540204"/>
                  <a:pt x="1778203" y="1572219"/>
                  <a:pt x="1778203" y="1597117"/>
                </a:cubicBezTo>
                <a:cubicBezTo>
                  <a:pt x="1778203" y="1629132"/>
                  <a:pt x="1757070" y="1632688"/>
                  <a:pt x="1735936" y="1636245"/>
                </a:cubicBezTo>
                <a:cubicBezTo>
                  <a:pt x="1702725" y="1639802"/>
                  <a:pt x="1666496" y="1597117"/>
                  <a:pt x="1624228" y="1657587"/>
                </a:cubicBezTo>
                <a:cubicBezTo>
                  <a:pt x="1702725" y="1693158"/>
                  <a:pt x="1784242" y="1728729"/>
                  <a:pt x="1781223" y="1849668"/>
                </a:cubicBezTo>
                <a:cubicBezTo>
                  <a:pt x="1781223" y="1881683"/>
                  <a:pt x="1814434" y="1895910"/>
                  <a:pt x="1838587" y="1903025"/>
                </a:cubicBezTo>
                <a:cubicBezTo>
                  <a:pt x="1880854" y="1917252"/>
                  <a:pt x="1914065" y="1938595"/>
                  <a:pt x="1938218" y="1984836"/>
                </a:cubicBezTo>
                <a:cubicBezTo>
                  <a:pt x="1938218" y="1995507"/>
                  <a:pt x="1938218" y="2002622"/>
                  <a:pt x="1938218" y="2013292"/>
                </a:cubicBezTo>
                <a:cubicBezTo>
                  <a:pt x="1932180" y="2123562"/>
                  <a:pt x="1871798" y="2120004"/>
                  <a:pt x="1805376" y="2102219"/>
                </a:cubicBezTo>
                <a:cubicBezTo>
                  <a:pt x="1726878" y="2080877"/>
                  <a:pt x="1648381" y="2038192"/>
                  <a:pt x="1563844" y="2077320"/>
                </a:cubicBezTo>
                <a:cubicBezTo>
                  <a:pt x="1681592" y="2130676"/>
                  <a:pt x="1811414" y="2134233"/>
                  <a:pt x="1920104" y="2208931"/>
                </a:cubicBezTo>
                <a:cubicBezTo>
                  <a:pt x="1515538" y="2223159"/>
                  <a:pt x="1159280" y="1984836"/>
                  <a:pt x="766792" y="1892353"/>
                </a:cubicBezTo>
                <a:cubicBezTo>
                  <a:pt x="778869" y="1952823"/>
                  <a:pt x="812080" y="1967051"/>
                  <a:pt x="839252" y="1974165"/>
                </a:cubicBezTo>
                <a:cubicBezTo>
                  <a:pt x="984170" y="2020407"/>
                  <a:pt x="1110974" y="2112891"/>
                  <a:pt x="1243816" y="2191146"/>
                </a:cubicBezTo>
                <a:cubicBezTo>
                  <a:pt x="1298160" y="2223159"/>
                  <a:pt x="1337410" y="2258731"/>
                  <a:pt x="1358543" y="2326314"/>
                </a:cubicBezTo>
                <a:cubicBezTo>
                  <a:pt x="1376658" y="2390340"/>
                  <a:pt x="1412888" y="2418796"/>
                  <a:pt x="1479310" y="2401012"/>
                </a:cubicBezTo>
                <a:cubicBezTo>
                  <a:pt x="1533654" y="2386784"/>
                  <a:pt x="1591018" y="2393898"/>
                  <a:pt x="1648381" y="2401012"/>
                </a:cubicBezTo>
                <a:cubicBezTo>
                  <a:pt x="1711782" y="2408126"/>
                  <a:pt x="1784242" y="2479267"/>
                  <a:pt x="1769146" y="2518395"/>
                </a:cubicBezTo>
                <a:cubicBezTo>
                  <a:pt x="1738956" y="2582422"/>
                  <a:pt x="1687630" y="2550408"/>
                  <a:pt x="1645361" y="2543294"/>
                </a:cubicBezTo>
                <a:cubicBezTo>
                  <a:pt x="1594036" y="2536181"/>
                  <a:pt x="1500444" y="2518395"/>
                  <a:pt x="1500444" y="2525509"/>
                </a:cubicBezTo>
                <a:cubicBezTo>
                  <a:pt x="1467232" y="2685576"/>
                  <a:pt x="1391754" y="2564636"/>
                  <a:pt x="1337410" y="2564636"/>
                </a:cubicBezTo>
                <a:cubicBezTo>
                  <a:pt x="1286084" y="2564636"/>
                  <a:pt x="1234759" y="2546851"/>
                  <a:pt x="1186452" y="2532623"/>
                </a:cubicBezTo>
                <a:cubicBezTo>
                  <a:pt x="1123051" y="2514837"/>
                  <a:pt x="1065688" y="2546851"/>
                  <a:pt x="1005304" y="2553965"/>
                </a:cubicBezTo>
                <a:cubicBezTo>
                  <a:pt x="950960" y="2561080"/>
                  <a:pt x="981150" y="2653563"/>
                  <a:pt x="947940" y="2692689"/>
                </a:cubicBezTo>
                <a:cubicBezTo>
                  <a:pt x="941903" y="2703362"/>
                  <a:pt x="935864" y="2703362"/>
                  <a:pt x="929826" y="2703362"/>
                </a:cubicBezTo>
                <a:cubicBezTo>
                  <a:pt x="911711" y="2980812"/>
                  <a:pt x="594701" y="2913227"/>
                  <a:pt x="594701" y="2923898"/>
                </a:cubicBezTo>
                <a:cubicBezTo>
                  <a:pt x="567529" y="2941684"/>
                  <a:pt x="534318" y="2899000"/>
                  <a:pt x="501108" y="2941684"/>
                </a:cubicBezTo>
                <a:cubicBezTo>
                  <a:pt x="643007" y="3137322"/>
                  <a:pt x="860386" y="3183563"/>
                  <a:pt x="1053610" y="3329402"/>
                </a:cubicBezTo>
                <a:cubicBezTo>
                  <a:pt x="893597" y="3379202"/>
                  <a:pt x="800002" y="3208463"/>
                  <a:pt x="682256" y="3229805"/>
                </a:cubicBezTo>
                <a:cubicBezTo>
                  <a:pt x="624893" y="3283162"/>
                  <a:pt x="796984" y="3368530"/>
                  <a:pt x="630932" y="3393429"/>
                </a:cubicBezTo>
                <a:cubicBezTo>
                  <a:pt x="703390" y="3439672"/>
                  <a:pt x="754716" y="3485914"/>
                  <a:pt x="806041" y="3539269"/>
                </a:cubicBezTo>
                <a:cubicBezTo>
                  <a:pt x="893597" y="3635309"/>
                  <a:pt x="911711" y="3699337"/>
                  <a:pt x="869444" y="3827390"/>
                </a:cubicBezTo>
                <a:cubicBezTo>
                  <a:pt x="842270" y="3912759"/>
                  <a:pt x="803022" y="3991015"/>
                  <a:pt x="839252" y="4090612"/>
                </a:cubicBezTo>
                <a:cubicBezTo>
                  <a:pt x="863405" y="4158196"/>
                  <a:pt x="854347" y="4204438"/>
                  <a:pt x="763774" y="4172424"/>
                </a:cubicBezTo>
                <a:cubicBezTo>
                  <a:pt x="667160" y="4140411"/>
                  <a:pt x="630932" y="4200882"/>
                  <a:pt x="655085" y="4321821"/>
                </a:cubicBezTo>
                <a:cubicBezTo>
                  <a:pt x="670179" y="4400076"/>
                  <a:pt x="655085" y="4424975"/>
                  <a:pt x="588662" y="4414305"/>
                </a:cubicBezTo>
                <a:cubicBezTo>
                  <a:pt x="516204" y="4403633"/>
                  <a:pt x="446764" y="4353835"/>
                  <a:pt x="356189" y="4378734"/>
                </a:cubicBezTo>
                <a:cubicBezTo>
                  <a:pt x="428648" y="4521016"/>
                  <a:pt x="582626" y="4478331"/>
                  <a:pt x="667160" y="4613499"/>
                </a:cubicBezTo>
                <a:cubicBezTo>
                  <a:pt x="567529" y="4613499"/>
                  <a:pt x="489031" y="4613499"/>
                  <a:pt x="416573" y="4585042"/>
                </a:cubicBezTo>
                <a:cubicBezTo>
                  <a:pt x="386381" y="4574373"/>
                  <a:pt x="353170" y="4560144"/>
                  <a:pt x="335056" y="4602828"/>
                </a:cubicBezTo>
                <a:cubicBezTo>
                  <a:pt x="313920" y="4652628"/>
                  <a:pt x="356189" y="4670412"/>
                  <a:pt x="380342" y="4677526"/>
                </a:cubicBezTo>
                <a:cubicBezTo>
                  <a:pt x="449784" y="4702425"/>
                  <a:pt x="504126" y="4759339"/>
                  <a:pt x="564510" y="4805580"/>
                </a:cubicBezTo>
                <a:cubicBezTo>
                  <a:pt x="694332" y="4905177"/>
                  <a:pt x="836233" y="4990547"/>
                  <a:pt x="944922" y="5154171"/>
                </a:cubicBezTo>
                <a:cubicBezTo>
                  <a:pt x="809060" y="5111487"/>
                  <a:pt x="706410" y="5011889"/>
                  <a:pt x="576586" y="4994104"/>
                </a:cubicBezTo>
                <a:cubicBezTo>
                  <a:pt x="688296" y="5143500"/>
                  <a:pt x="830194" y="5243097"/>
                  <a:pt x="963036" y="5353367"/>
                </a:cubicBezTo>
                <a:cubicBezTo>
                  <a:pt x="1002286" y="5385379"/>
                  <a:pt x="1041534" y="5406721"/>
                  <a:pt x="1047572" y="5474306"/>
                </a:cubicBezTo>
                <a:cubicBezTo>
                  <a:pt x="1065688" y="5605917"/>
                  <a:pt x="1113992" y="5712629"/>
                  <a:pt x="1222682" y="5769542"/>
                </a:cubicBezTo>
                <a:cubicBezTo>
                  <a:pt x="1222682" y="5769542"/>
                  <a:pt x="1216644" y="5790884"/>
                  <a:pt x="1213626" y="5801555"/>
                </a:cubicBezTo>
                <a:cubicBezTo>
                  <a:pt x="1147203" y="5805112"/>
                  <a:pt x="1095878" y="5726858"/>
                  <a:pt x="1014361" y="5755314"/>
                </a:cubicBezTo>
                <a:cubicBezTo>
                  <a:pt x="1095878" y="5862025"/>
                  <a:pt x="1162298" y="5954508"/>
                  <a:pt x="1274008" y="6004307"/>
                </a:cubicBezTo>
                <a:cubicBezTo>
                  <a:pt x="1364582" y="6043434"/>
                  <a:pt x="1476290" y="6068335"/>
                  <a:pt x="1542711" y="6196388"/>
                </a:cubicBezTo>
                <a:cubicBezTo>
                  <a:pt x="1467232" y="6221287"/>
                  <a:pt x="1409868" y="6189274"/>
                  <a:pt x="1352504" y="6167932"/>
                </a:cubicBezTo>
                <a:cubicBezTo>
                  <a:pt x="1264950" y="6132361"/>
                  <a:pt x="1177395" y="6093234"/>
                  <a:pt x="1089840" y="6057663"/>
                </a:cubicBezTo>
                <a:cubicBezTo>
                  <a:pt x="1056628" y="6043434"/>
                  <a:pt x="1020400" y="6036320"/>
                  <a:pt x="999266" y="6100347"/>
                </a:cubicBezTo>
                <a:cubicBezTo>
                  <a:pt x="1110974" y="6114575"/>
                  <a:pt x="1177395" y="6199945"/>
                  <a:pt x="1246836" y="6281757"/>
                </a:cubicBezTo>
                <a:cubicBezTo>
                  <a:pt x="1286084" y="6327999"/>
                  <a:pt x="1319295" y="6388469"/>
                  <a:pt x="1388735" y="6367127"/>
                </a:cubicBezTo>
                <a:cubicBezTo>
                  <a:pt x="1424964" y="6356456"/>
                  <a:pt x="1449118" y="6388469"/>
                  <a:pt x="1446099" y="6431153"/>
                </a:cubicBezTo>
                <a:cubicBezTo>
                  <a:pt x="1431002" y="6580550"/>
                  <a:pt x="1518558" y="6630349"/>
                  <a:pt x="1609132" y="6658805"/>
                </a:cubicBezTo>
                <a:cubicBezTo>
                  <a:pt x="1741974" y="6701489"/>
                  <a:pt x="1859720" y="6786859"/>
                  <a:pt x="1983504" y="6858000"/>
                </a:cubicBezTo>
                <a:lnTo>
                  <a:pt x="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5" name="TextBox 4"/>
          <p:cNvSpPr txBox="1"/>
          <p:nvPr/>
        </p:nvSpPr>
        <p:spPr>
          <a:xfrm rot="16200000">
            <a:off x="2669458" y="3638767"/>
            <a:ext cx="4572000" cy="923330"/>
          </a:xfrm>
          <a:prstGeom prst="rect">
            <a:avLst/>
          </a:prstGeom>
          <a:noFill/>
        </p:spPr>
        <p:txBody>
          <a:bodyPr wrap="square">
            <a:spAutoFit/>
          </a:bodyPr>
          <a:lstStyle/>
          <a:p>
            <a:pPr algn="ctr"/>
            <a:r>
              <a:rPr lang="el-GR" sz="5400" b="1">
                <a:solidFill>
                  <a:schemeClr val="dk1"/>
                </a:solidFill>
                <a:latin typeface="Corbel" panose="020B0503020204020204"/>
                <a:ea typeface="Corbel" panose="020B0503020204020204"/>
                <a:cs typeface="Corbel" panose="020B0503020204020204"/>
                <a:sym typeface="Corbel" panose="020B0503020204020204"/>
              </a:rPr>
              <a:t> </a:t>
            </a:r>
            <a:r>
              <a:rPr lang="el-GR" sz="5400" b="1">
                <a:solidFill>
                  <a:schemeClr val="accent2">
                    <a:lumMod val="60000"/>
                    <a:lumOff val="40000"/>
                  </a:schemeClr>
                </a:solidFill>
                <a:latin typeface="Corbel" panose="020B0503020204020204"/>
                <a:ea typeface="Corbel" panose="020B0503020204020204"/>
                <a:cs typeface="Corbel" panose="020B0503020204020204"/>
                <a:sym typeface="Corbel" panose="020B0503020204020204"/>
              </a:rPr>
              <a:t>ΠΑΡΑΔΕΙΓΜΑ</a:t>
            </a:r>
            <a:endParaRPr lang="el-GR" sz="6000" b="1">
              <a:solidFill>
                <a:schemeClr val="accent2">
                  <a:lumMod val="60000"/>
                  <a:lumOff val="40000"/>
                </a:schemeClr>
              </a:solidFill>
              <a:latin typeface="Corbel" panose="020B0503020204020204"/>
              <a:ea typeface="Corbel" panose="020B0503020204020204"/>
              <a:cs typeface="Corbel" panose="020B0503020204020204"/>
              <a:sym typeface="Corbel" panose="020B0503020204020204"/>
            </a:endParaRPr>
          </a:p>
        </p:txBody>
      </p:sp>
      <p:sp>
        <p:nvSpPr>
          <p:cNvPr id="7" name="TextBox 6"/>
          <p:cNvSpPr txBox="1"/>
          <p:nvPr/>
        </p:nvSpPr>
        <p:spPr>
          <a:xfrm>
            <a:off x="580102" y="191481"/>
            <a:ext cx="8121445" cy="1077218"/>
          </a:xfrm>
          <a:prstGeom prst="rect">
            <a:avLst/>
          </a:prstGeom>
          <a:noFill/>
        </p:spPr>
        <p:txBody>
          <a:bodyPr wrap="square">
            <a:spAutoFit/>
          </a:bodyPr>
          <a:lstStyle/>
          <a:p>
            <a:pPr marL="514350" lvl="0" indent="-514350" algn="ctr">
              <a:buAutoNum type="arabicPeriod"/>
            </a:pPr>
            <a:r>
              <a:rPr lang="el-GR" sz="3200" b="1"/>
              <a:t>ΑΔΤ</a:t>
            </a:r>
            <a:r>
              <a:rPr lang="el-GR" sz="3200"/>
              <a:t> Αστυνομική ταυτότητα</a:t>
            </a:r>
            <a:endParaRPr lang="en-US" sz="3200"/>
          </a:p>
          <a:p>
            <a:pPr lvl="0" algn="ctr"/>
            <a:r>
              <a:rPr lang="el-GR" sz="3200"/>
              <a:t> (και τις δύο πλευρές σε 1 σελίδα)</a:t>
            </a:r>
            <a:endParaRPr lang="en-US" sz="3200"/>
          </a:p>
        </p:txBody>
      </p:sp>
      <p:sp>
        <p:nvSpPr>
          <p:cNvPr id="17" name="TextBox 16"/>
          <p:cNvSpPr txBox="1"/>
          <p:nvPr/>
        </p:nvSpPr>
        <p:spPr>
          <a:xfrm>
            <a:off x="5777580" y="2762156"/>
            <a:ext cx="3118512" cy="1569660"/>
          </a:xfrm>
          <a:prstGeom prst="rect">
            <a:avLst/>
          </a:prstGeom>
          <a:noFill/>
        </p:spPr>
        <p:txBody>
          <a:bodyPr wrap="square">
            <a:spAutoFit/>
          </a:bodyPr>
          <a:lstStyle/>
          <a:p>
            <a:pPr lvl="0"/>
            <a:r>
              <a:rPr lang="el-GR" sz="1600"/>
              <a:t>*</a:t>
            </a:r>
            <a:r>
              <a:rPr lang="el-GR" sz="1600" b="1" u="sng"/>
              <a:t>ΣΥΜΒΟΥΛΗ: </a:t>
            </a:r>
            <a:r>
              <a:rPr lang="el-GR" sz="1600"/>
              <a:t>Εάν έχετε ακόμα ταυτότητα παλαιού τύπου και κάνετε την αίτηση με αυτήν, καλό θα ήταν να </a:t>
            </a:r>
            <a:r>
              <a:rPr lang="el-GR" sz="1600" b="1"/>
              <a:t>μην</a:t>
            </a:r>
            <a:r>
              <a:rPr lang="el-GR" sz="1600"/>
              <a:t> την αλλάξετε κατά την διάρκεια της ΠΑ για να μην υπάρξει πρόβλημα στο τέλος.</a:t>
            </a:r>
            <a:endParaRPr lang="en-US" sz="1600"/>
          </a:p>
        </p:txBody>
      </p:sp>
      <p:pic>
        <p:nvPicPr>
          <p:cNvPr id="21" name="Εικόνα 20" descr="Εικόνα που περιέχει άλογο, θηλαστικό&#10;&#10;Το περιεχόμενο που δημιουργείται από AI ενδέχεται να είναι εσφαλμένο."/>
          <p:cNvPicPr>
            <a:picLocks noChangeAspect="1"/>
          </p:cNvPicPr>
          <p:nvPr/>
        </p:nvPicPr>
        <p:blipFill>
          <a:blip r:embed="rId3">
            <a:alphaModFix amt="85000"/>
          </a:blip>
          <a:stretch>
            <a:fillRect/>
          </a:stretch>
        </p:blipFill>
        <p:spPr>
          <a:xfrm>
            <a:off x="7622902" y="5327026"/>
            <a:ext cx="1273190" cy="1273190"/>
          </a:xfrm>
          <a:prstGeom prst="rect">
            <a:avLst/>
          </a:prstGeom>
        </p:spPr>
      </p:pic>
      <p:pic>
        <p:nvPicPr>
          <p:cNvPr id="2" name="Εικόνα 1" descr="Εικόνα που περιέχει γραφικά, ζωγραφιά, σκίτσο/σχέδιο, clipart&#10;&#10;Το περιεχόμενο που δημιουργείται από AI ενδέχεται να είναι εσφαλμένο."/>
          <p:cNvPicPr>
            <a:picLocks noChangeAspect="1"/>
          </p:cNvPicPr>
          <p:nvPr/>
        </p:nvPicPr>
        <p:blipFill>
          <a:blip r:embed="rId4"/>
          <a:stretch>
            <a:fillRect/>
          </a:stretch>
        </p:blipFill>
        <p:spPr>
          <a:xfrm>
            <a:off x="5976334" y="5509694"/>
            <a:ext cx="965541" cy="1086233"/>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Shape 151"/>
        <p:cNvGrpSpPr/>
        <p:nvPr/>
      </p:nvGrpSpPr>
      <p:grpSpPr>
        <a:xfrm>
          <a:off x="0" y="0"/>
          <a:ext cx="0" cy="0"/>
          <a:chOff x="0" y="0"/>
          <a:chExt cx="0" cy="0"/>
        </a:xfrm>
      </p:grpSpPr>
      <p:sp useBgFill="1">
        <p:nvSpPr>
          <p:cNvPr id="197" name="Rectangle 186"/>
          <p:cNvSpPr>
            <a:spLocks noGrp="1" noRot="1" noChangeAspect="1" noMove="1" noResize="1" noEditPoints="1" noAdjustHandles="1" noChangeArrowheads="1" noChangeShapeType="1" noTextEdit="1"/>
          </p:cNvSpPr>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8" name="Rectangle 188"/>
          <p:cNvSpPr>
            <a:spLocks noGrp="1" noRot="1" noChangeAspect="1" noMove="1" noResize="1" noEditPoints="1" noAdjustHandles="1" noChangeArrowheads="1" noChangeShapeType="1" noTextEdit="1"/>
          </p:cNvSpPr>
          <p:nvPr/>
        </p:nvSpPr>
        <p:spPr>
          <a:xfrm>
            <a:off x="0" y="0"/>
            <a:ext cx="9144000"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cxnSp>
        <p:nvCxnSpPr>
          <p:cNvPr id="199" name="Straight Connector 190"/>
          <p:cNvCxnSpPr>
            <a:cxnSpLocks noGrp="1" noRot="1" noChangeAspect="1" noMove="1" noResize="1" noEditPoints="1" noAdjustHandles="1" noChangeArrowheads="1" noChangeShapeType="1"/>
          </p:cNvCxnSpPr>
          <p:nvPr/>
        </p:nvCxnSpPr>
        <p:spPr>
          <a:xfrm>
            <a:off x="4085491" y="1586816"/>
            <a:ext cx="0" cy="5259754"/>
          </a:xfrm>
          <a:prstGeom prst="line">
            <a:avLst/>
          </a:prstGeom>
          <a:ln w="25400" cap="sq">
            <a:solidFill>
              <a:srgbClr val="FFFFFF"/>
            </a:solidFill>
            <a:bevel/>
          </a:ln>
        </p:spPr>
        <p:style>
          <a:lnRef idx="1">
            <a:schemeClr val="accent1"/>
          </a:lnRef>
          <a:fillRef idx="0">
            <a:schemeClr val="accent1"/>
          </a:fillRef>
          <a:effectRef idx="0">
            <a:schemeClr val="accent1"/>
          </a:effectRef>
          <a:fontRef idx="minor">
            <a:schemeClr val="tx1"/>
          </a:fontRef>
        </p:style>
      </p:cxnSp>
      <p:pic>
        <p:nvPicPr>
          <p:cNvPr id="3" name="Εικόνα 2" descr="Εικόνα που περιέχει κείμενο, στιγμιότυπο οθόνης, γραμματοσειρά, τοποθεσία web&#10;&#10;Το περιεχόμενο που δημιουργείται από AI ενδέχεται να είναι εσφαλμένο.">
            <a:hlinkClick r:id="rId3"/>
          </p:cNvPr>
          <p:cNvPicPr>
            <a:picLocks noChangeAspect="1"/>
          </p:cNvPicPr>
          <p:nvPr/>
        </p:nvPicPr>
        <p:blipFill>
          <a:blip r:embed="rId4"/>
          <a:srcRect l="5357" t="-2" r="18381"/>
          <a:stretch>
            <a:fillRect/>
          </a:stretch>
        </p:blipFill>
        <p:spPr>
          <a:xfrm>
            <a:off x="3263353" y="11430"/>
            <a:ext cx="5880646" cy="3716325"/>
          </a:xfrm>
          <a:prstGeom prst="rect">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grpSp>
        <p:nvGrpSpPr>
          <p:cNvPr id="200" name="Group 192"/>
          <p:cNvGrpSpPr>
            <a:grpSpLocks noGrp="1" noUngrp="1" noRot="1" noChangeAspect="1" noMove="1" noResize="1"/>
          </p:cNvGrpSpPr>
          <p:nvPr/>
        </p:nvGrpSpPr>
        <p:grpSpPr>
          <a:xfrm>
            <a:off x="8634057" y="1267063"/>
            <a:ext cx="276361" cy="519967"/>
            <a:chOff x="11512034" y="1267063"/>
            <a:chExt cx="368480" cy="519967"/>
          </a:xfrm>
          <a:solidFill>
            <a:srgbClr val="FFFFFF"/>
          </a:solidFill>
        </p:grpSpPr>
        <p:sp>
          <p:nvSpPr>
            <p:cNvPr id="194" name="Graphic 17"/>
            <p:cNvSpPr/>
            <p:nvPr/>
          </p:nvSpPr>
          <p:spPr>
            <a:xfrm>
              <a:off x="11512034" y="1267063"/>
              <a:ext cx="139037" cy="139039"/>
            </a:xfrm>
            <a:custGeom>
              <a:avLst/>
              <a:gdLst>
                <a:gd name="connsiteX0" fmla="*/ 129600 w 139037"/>
                <a:gd name="connsiteY0" fmla="*/ 60082 h 139039"/>
                <a:gd name="connsiteX1" fmla="*/ 78955 w 139037"/>
                <a:gd name="connsiteY1" fmla="*/ 60082 h 139039"/>
                <a:gd name="connsiteX2" fmla="*/ 78955 w 139037"/>
                <a:gd name="connsiteY2" fmla="*/ 9437 h 139039"/>
                <a:gd name="connsiteX3" fmla="*/ 69519 w 139037"/>
                <a:gd name="connsiteY3" fmla="*/ 0 h 139039"/>
                <a:gd name="connsiteX4" fmla="*/ 60082 w 139037"/>
                <a:gd name="connsiteY4" fmla="*/ 9437 h 139039"/>
                <a:gd name="connsiteX5" fmla="*/ 60082 w 139037"/>
                <a:gd name="connsiteY5" fmla="*/ 60082 h 139039"/>
                <a:gd name="connsiteX6" fmla="*/ 9437 w 139037"/>
                <a:gd name="connsiteY6" fmla="*/ 60082 h 139039"/>
                <a:gd name="connsiteX7" fmla="*/ 0 w 139037"/>
                <a:gd name="connsiteY7" fmla="*/ 69520 h 139039"/>
                <a:gd name="connsiteX8" fmla="*/ 9437 w 139037"/>
                <a:gd name="connsiteY8" fmla="*/ 78957 h 139039"/>
                <a:gd name="connsiteX9" fmla="*/ 60082 w 139037"/>
                <a:gd name="connsiteY9" fmla="*/ 78957 h 139039"/>
                <a:gd name="connsiteX10" fmla="*/ 60082 w 139037"/>
                <a:gd name="connsiteY10" fmla="*/ 129602 h 139039"/>
                <a:gd name="connsiteX11" fmla="*/ 69519 w 139037"/>
                <a:gd name="connsiteY11" fmla="*/ 139039 h 139039"/>
                <a:gd name="connsiteX12" fmla="*/ 78955 w 139037"/>
                <a:gd name="connsiteY12" fmla="*/ 129602 h 139039"/>
                <a:gd name="connsiteX13" fmla="*/ 78955 w 139037"/>
                <a:gd name="connsiteY13" fmla="*/ 78957 h 139039"/>
                <a:gd name="connsiteX14" fmla="*/ 129600 w 139037"/>
                <a:gd name="connsiteY14" fmla="*/ 78957 h 139039"/>
                <a:gd name="connsiteX15" fmla="*/ 139037 w 139037"/>
                <a:gd name="connsiteY15" fmla="*/ 69520 h 139039"/>
                <a:gd name="connsiteX16" fmla="*/ 129600 w 139037"/>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7" h="139039">
                  <a:moveTo>
                    <a:pt x="129600" y="60082"/>
                  </a:moveTo>
                  <a:lnTo>
                    <a:pt x="78955" y="60082"/>
                  </a:lnTo>
                  <a:lnTo>
                    <a:pt x="78955" y="9437"/>
                  </a:lnTo>
                  <a:cubicBezTo>
                    <a:pt x="78955" y="4225"/>
                    <a:pt x="74730" y="0"/>
                    <a:pt x="69519" y="0"/>
                  </a:cubicBezTo>
                  <a:cubicBezTo>
                    <a:pt x="64307"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7" y="139039"/>
                    <a:pt x="69519" y="139039"/>
                  </a:cubicBezTo>
                  <a:cubicBezTo>
                    <a:pt x="74730" y="139039"/>
                    <a:pt x="78955" y="134814"/>
                    <a:pt x="78955" y="129602"/>
                  </a:cubicBezTo>
                  <a:lnTo>
                    <a:pt x="78955" y="78957"/>
                  </a:lnTo>
                  <a:lnTo>
                    <a:pt x="129600" y="78957"/>
                  </a:lnTo>
                  <a:cubicBezTo>
                    <a:pt x="134812" y="78957"/>
                    <a:pt x="139037" y="74731"/>
                    <a:pt x="139037" y="69520"/>
                  </a:cubicBezTo>
                  <a:cubicBezTo>
                    <a:pt x="139037" y="64308"/>
                    <a:pt x="134812" y="60082"/>
                    <a:pt x="129600" y="60082"/>
                  </a:cubicBezTo>
                  <a:close/>
                </a:path>
              </a:pathLst>
            </a:custGeom>
            <a:grpFill/>
            <a:ln w="603" cap="flat">
              <a:noFill/>
              <a:prstDash val="solid"/>
              <a:miter/>
            </a:ln>
          </p:spPr>
          <p:txBody>
            <a:bodyPr rtlCol="0" anchor="ctr"/>
            <a:lstStyle/>
            <a:p>
              <a:endParaRPr lang="en-US">
                <a:solidFill>
                  <a:srgbClr val="FFFFFF"/>
                </a:solidFill>
              </a:endParaRPr>
            </a:p>
          </p:txBody>
        </p:sp>
        <p:sp>
          <p:nvSpPr>
            <p:cNvPr id="201" name="Graphic 21"/>
            <p:cNvSpPr/>
            <p:nvPr/>
          </p:nvSpPr>
          <p:spPr>
            <a:xfrm>
              <a:off x="11752801" y="1659316"/>
              <a:ext cx="127713" cy="127714"/>
            </a:xfrm>
            <a:custGeom>
              <a:avLst/>
              <a:gdLst>
                <a:gd name="connsiteX0" fmla="*/ 63857 w 127713"/>
                <a:gd name="connsiteY0" fmla="*/ 18874 h 127714"/>
                <a:gd name="connsiteX1" fmla="*/ 108839 w 127713"/>
                <a:gd name="connsiteY1" fmla="*/ 63857 h 127714"/>
                <a:gd name="connsiteX2" fmla="*/ 63857 w 127713"/>
                <a:gd name="connsiteY2" fmla="*/ 108840 h 127714"/>
                <a:gd name="connsiteX3" fmla="*/ 18874 w 127713"/>
                <a:gd name="connsiteY3" fmla="*/ 63857 h 127714"/>
                <a:gd name="connsiteX4" fmla="*/ 63857 w 127713"/>
                <a:gd name="connsiteY4" fmla="*/ 18874 h 127714"/>
                <a:gd name="connsiteX5" fmla="*/ 63857 w 127713"/>
                <a:gd name="connsiteY5" fmla="*/ 0 h 127714"/>
                <a:gd name="connsiteX6" fmla="*/ 0 w 127713"/>
                <a:gd name="connsiteY6" fmla="*/ 63857 h 127714"/>
                <a:gd name="connsiteX7" fmla="*/ 63857 w 127713"/>
                <a:gd name="connsiteY7" fmla="*/ 127714 h 127714"/>
                <a:gd name="connsiteX8" fmla="*/ 127713 w 127713"/>
                <a:gd name="connsiteY8" fmla="*/ 63857 h 127714"/>
                <a:gd name="connsiteX9" fmla="*/ 63857 w 127713"/>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4">
                  <a:moveTo>
                    <a:pt x="63857" y="18874"/>
                  </a:moveTo>
                  <a:cubicBezTo>
                    <a:pt x="88700" y="18874"/>
                    <a:pt x="108839" y="39014"/>
                    <a:pt x="108839" y="63857"/>
                  </a:cubicBezTo>
                  <a:cubicBezTo>
                    <a:pt x="108839" y="88700"/>
                    <a:pt x="88700" y="108840"/>
                    <a:pt x="63857" y="108840"/>
                  </a:cubicBezTo>
                  <a:cubicBezTo>
                    <a:pt x="39013" y="108840"/>
                    <a:pt x="18874" y="88700"/>
                    <a:pt x="18874" y="63857"/>
                  </a:cubicBezTo>
                  <a:cubicBezTo>
                    <a:pt x="18898" y="39024"/>
                    <a:pt x="39023" y="18898"/>
                    <a:pt x="63857" y="18874"/>
                  </a:cubicBezTo>
                  <a:moveTo>
                    <a:pt x="63857" y="0"/>
                  </a:moveTo>
                  <a:cubicBezTo>
                    <a:pt x="28590" y="0"/>
                    <a:pt x="0" y="28590"/>
                    <a:pt x="0" y="63857"/>
                  </a:cubicBezTo>
                  <a:cubicBezTo>
                    <a:pt x="0" y="99124"/>
                    <a:pt x="28590" y="127714"/>
                    <a:pt x="63857" y="127714"/>
                  </a:cubicBezTo>
                  <a:cubicBezTo>
                    <a:pt x="99124" y="127714"/>
                    <a:pt x="127713" y="99124"/>
                    <a:pt x="127713" y="63857"/>
                  </a:cubicBezTo>
                  <a:cubicBezTo>
                    <a:pt x="127713" y="28590"/>
                    <a:pt x="99124" y="0"/>
                    <a:pt x="63857" y="0"/>
                  </a:cubicBezTo>
                  <a:close/>
                </a:path>
              </a:pathLst>
            </a:custGeom>
            <a:grpFill/>
            <a:ln w="610" cap="flat">
              <a:noFill/>
              <a:prstDash val="solid"/>
              <a:miter/>
            </a:ln>
          </p:spPr>
          <p:txBody>
            <a:bodyPr rtlCol="0" anchor="ctr"/>
            <a:lstStyle/>
            <a:p>
              <a:endParaRPr lang="en-US">
                <a:solidFill>
                  <a:srgbClr val="FFFFFF"/>
                </a:solidFill>
              </a:endParaRPr>
            </a:p>
          </p:txBody>
        </p:sp>
      </p:grpSp>
      <p:pic>
        <p:nvPicPr>
          <p:cNvPr id="7" name="Εικόνα 6" descr="Εικόνα που περιέχει κείμενο, στιγμιότυπο οθόνης, ιστοσελίδα, γραμματοσειρά&#10;&#10;Το περιεχόμενο που δημιουργείται από AI ενδέχεται να είναι εσφαλμένο."/>
          <p:cNvPicPr>
            <a:picLocks noChangeAspect="1"/>
          </p:cNvPicPr>
          <p:nvPr/>
        </p:nvPicPr>
        <p:blipFill>
          <a:blip r:embed="rId5"/>
          <a:srcRect t="-1" r="18100" b="-1"/>
          <a:stretch>
            <a:fillRect/>
          </a:stretch>
        </p:blipFill>
        <p:spPr>
          <a:xfrm>
            <a:off x="1" y="3429000"/>
            <a:ext cx="5880646" cy="3429000"/>
          </a:xfrm>
          <a:prstGeom prst="rect">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52" name="Google Shape;152;g349446efb14_0_1"/>
          <p:cNvSpPr txBox="1"/>
          <p:nvPr/>
        </p:nvSpPr>
        <p:spPr>
          <a:xfrm>
            <a:off x="1420350" y="6355505"/>
            <a:ext cx="7446300" cy="307800"/>
          </a:xfrm>
          <a:prstGeom prst="rect">
            <a:avLst/>
          </a:prstGeom>
          <a:noFill/>
          <a:ln>
            <a:noFill/>
          </a:ln>
        </p:spPr>
        <p:txBody>
          <a:bodyPr spcFirstLastPara="1" wrap="square" lIns="91425" tIns="45700" rIns="91425" bIns="45700" anchor="t" anchorCtr="0">
            <a:spAutoFit/>
          </a:bodyPr>
          <a:lstStyle/>
          <a:p>
            <a:pPr>
              <a:buClr>
                <a:srgbClr val="000000"/>
              </a:buClr>
              <a:buSzPts val="1400"/>
            </a:pPr>
            <a:endParaRPr sz="1400">
              <a:solidFill>
                <a:srgbClr val="000000"/>
              </a:solidFill>
              <a:latin typeface="Arial" panose="020B0604020202020204"/>
              <a:ea typeface="Arial" panose="020B0604020202020204"/>
              <a:cs typeface="Arial" panose="020B0604020202020204"/>
              <a:sym typeface="Arial" panose="020B0604020202020204"/>
            </a:endParaRPr>
          </a:p>
        </p:txBody>
      </p:sp>
      <p:sp>
        <p:nvSpPr>
          <p:cNvPr id="9" name="TextBox 8"/>
          <p:cNvSpPr txBox="1"/>
          <p:nvPr/>
        </p:nvSpPr>
        <p:spPr>
          <a:xfrm>
            <a:off x="277350" y="4887998"/>
            <a:ext cx="1820196" cy="1651820"/>
          </a:xfrm>
          <a:prstGeom prst="rect">
            <a:avLst/>
          </a:prstGeom>
        </p:spPr>
        <p:txBody>
          <a:bodyPr vert="horz" lIns="91440" tIns="45720" rIns="91440" bIns="45720" rtlCol="0" anchor="t">
            <a:normAutofit/>
          </a:bodyPr>
          <a:lstStyle/>
          <a:p>
            <a:pPr lvl="0" algn="ctr" defTabSz="914400">
              <a:lnSpc>
                <a:spcPct val="90000"/>
              </a:lnSpc>
              <a:spcBef>
                <a:spcPct val="0"/>
              </a:spcBef>
              <a:spcAft>
                <a:spcPts val="600"/>
              </a:spcAft>
            </a:pPr>
            <a:r>
              <a:rPr lang="el-GR" sz="4900" kern="1200">
                <a:solidFill>
                  <a:srgbClr val="00B050"/>
                </a:solidFill>
                <a:latin typeface="+mj-lt"/>
                <a:ea typeface="+mj-ea"/>
                <a:cs typeface="+mj-cs"/>
              </a:rPr>
              <a:t>2</a:t>
            </a:r>
            <a:endParaRPr lang="en-US" sz="4900" kern="1200">
              <a:solidFill>
                <a:srgbClr val="00B050"/>
              </a:solidFill>
              <a:latin typeface="+mj-lt"/>
              <a:ea typeface="+mj-ea"/>
              <a:cs typeface="+mj-cs"/>
            </a:endParaRPr>
          </a:p>
        </p:txBody>
      </p:sp>
      <p:sp>
        <p:nvSpPr>
          <p:cNvPr id="10" name="TextBox 9"/>
          <p:cNvSpPr txBox="1"/>
          <p:nvPr/>
        </p:nvSpPr>
        <p:spPr>
          <a:xfrm>
            <a:off x="-78658" y="117987"/>
            <a:ext cx="3238957" cy="3116318"/>
          </a:xfrm>
          <a:prstGeom prst="rect">
            <a:avLst/>
          </a:prstGeom>
        </p:spPr>
        <p:txBody>
          <a:bodyPr vert="horz" lIns="91440" tIns="45720" rIns="91440" bIns="45720" rtlCol="0" anchor="t">
            <a:normAutofit/>
          </a:bodyPr>
          <a:lstStyle/>
          <a:p>
            <a:pPr lvl="0" algn="ctr" defTabSz="914400">
              <a:lnSpc>
                <a:spcPct val="90000"/>
              </a:lnSpc>
              <a:spcBef>
                <a:spcPct val="0"/>
              </a:spcBef>
              <a:spcAft>
                <a:spcPts val="600"/>
              </a:spcAft>
            </a:pPr>
            <a:r>
              <a:rPr lang="en-US" sz="4000" kern="1200">
                <a:solidFill>
                  <a:srgbClr val="FFFFFF"/>
                </a:solidFill>
                <a:latin typeface="+mj-lt"/>
                <a:ea typeface="+mj-ea"/>
                <a:cs typeface="+mj-cs"/>
              </a:rPr>
              <a:t>2. </a:t>
            </a:r>
            <a:r>
              <a:rPr lang="en-US" sz="4000" kern="1200" err="1">
                <a:solidFill>
                  <a:srgbClr val="FFFFFF"/>
                </a:solidFill>
                <a:latin typeface="+mj-lt"/>
                <a:ea typeface="+mj-ea"/>
                <a:cs typeface="+mj-cs"/>
                <a:hlinkClick r:id="rId3"/>
              </a:rPr>
              <a:t>Βε</a:t>
            </a:r>
            <a:r>
              <a:rPr lang="en-US" sz="4000" kern="1200">
                <a:solidFill>
                  <a:srgbClr val="FFFFFF"/>
                </a:solidFill>
                <a:latin typeface="+mj-lt"/>
                <a:ea typeface="+mj-ea"/>
                <a:cs typeface="+mj-cs"/>
                <a:hlinkClick r:id="rId3"/>
              </a:rPr>
              <a:t>βαίωση Απόδοσης </a:t>
            </a:r>
            <a:r>
              <a:rPr lang="en-US" sz="4000" b="1" kern="1200">
                <a:solidFill>
                  <a:srgbClr val="FFFFFF"/>
                </a:solidFill>
                <a:latin typeface="+mj-lt"/>
                <a:ea typeface="+mj-ea"/>
                <a:cs typeface="+mj-cs"/>
                <a:hlinkClick r:id="rId3"/>
              </a:rPr>
              <a:t>ΑΦΜ</a:t>
            </a:r>
            <a:r>
              <a:rPr lang="en-US" sz="4000" kern="1200">
                <a:solidFill>
                  <a:srgbClr val="FFFFFF"/>
                </a:solidFill>
                <a:latin typeface="+mj-lt"/>
                <a:ea typeface="+mj-ea"/>
                <a:cs typeface="+mj-cs"/>
                <a:hlinkClick r:id="rId3"/>
              </a:rPr>
              <a:t> με ορατή τη Δ.Ο.Υ.  </a:t>
            </a:r>
            <a:endParaRPr lang="en-US" sz="4000" kern="1200">
              <a:solidFill>
                <a:srgbClr val="FFFFFF"/>
              </a:solidFill>
              <a:latin typeface="+mj-lt"/>
              <a:ea typeface="+mj-ea"/>
              <a:cs typeface="+mj-cs"/>
            </a:endParaRPr>
          </a:p>
        </p:txBody>
      </p:sp>
      <p:sp>
        <p:nvSpPr>
          <p:cNvPr id="11" name="TextBox 10"/>
          <p:cNvSpPr txBox="1"/>
          <p:nvPr/>
        </p:nvSpPr>
        <p:spPr>
          <a:xfrm>
            <a:off x="2647085" y="1999771"/>
            <a:ext cx="1820196" cy="1651820"/>
          </a:xfrm>
          <a:prstGeom prst="rect">
            <a:avLst/>
          </a:prstGeom>
        </p:spPr>
        <p:txBody>
          <a:bodyPr vert="horz" lIns="91440" tIns="45720" rIns="91440" bIns="45720" rtlCol="0" anchor="t">
            <a:normAutofit/>
          </a:bodyPr>
          <a:lstStyle/>
          <a:p>
            <a:pPr lvl="0" algn="ctr" defTabSz="914400">
              <a:lnSpc>
                <a:spcPct val="90000"/>
              </a:lnSpc>
              <a:spcBef>
                <a:spcPct val="0"/>
              </a:spcBef>
              <a:spcAft>
                <a:spcPts val="600"/>
              </a:spcAft>
            </a:pPr>
            <a:r>
              <a:rPr lang="el-GR" sz="4900" kern="1200">
                <a:solidFill>
                  <a:srgbClr val="D60093"/>
                </a:solidFill>
                <a:latin typeface="+mj-lt"/>
                <a:ea typeface="+mj-ea"/>
                <a:cs typeface="+mj-cs"/>
              </a:rPr>
              <a:t>1</a:t>
            </a:r>
            <a:endParaRPr lang="en-US" sz="4900" kern="1200">
              <a:solidFill>
                <a:srgbClr val="D60093"/>
              </a:solidFill>
              <a:latin typeface="+mj-lt"/>
              <a:ea typeface="+mj-ea"/>
              <a:cs typeface="+mj-cs"/>
            </a:endParaRPr>
          </a:p>
        </p:txBody>
      </p:sp>
      <p:pic>
        <p:nvPicPr>
          <p:cNvPr id="2" name="Εικόνα 1" descr="Εικόνα που περιέχει γραφικά, ζωγραφιά, σκίτσο/σχέδιο, clipart&#10;&#10;Το περιεχόμενο που δημιουργείται από AI ενδέχεται να είναι εσφαλμένο."/>
          <p:cNvPicPr>
            <a:picLocks noChangeAspect="1"/>
          </p:cNvPicPr>
          <p:nvPr/>
        </p:nvPicPr>
        <p:blipFill>
          <a:blip r:embed="rId6"/>
          <a:stretch>
            <a:fillRect/>
          </a:stretch>
        </p:blipFill>
        <p:spPr>
          <a:xfrm>
            <a:off x="6031842" y="3764753"/>
            <a:ext cx="2960962" cy="3081817"/>
          </a:xfrm>
          <a:prstGeom prst="rect">
            <a:avLst/>
          </a:prstGeom>
        </p:spPr>
      </p:pic>
      <p:sp>
        <p:nvSpPr>
          <p:cNvPr id="12" name="Οβάλ 11"/>
          <p:cNvSpPr/>
          <p:nvPr/>
        </p:nvSpPr>
        <p:spPr>
          <a:xfrm>
            <a:off x="4188546" y="1554984"/>
            <a:ext cx="1484667" cy="614345"/>
          </a:xfrm>
          <a:prstGeom prst="ellipse">
            <a:avLst/>
          </a:prstGeom>
          <a:noFill/>
          <a:ln w="57150">
            <a:solidFill>
              <a:srgbClr val="D60093"/>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l-GR" b="1">
              <a:ln w="22225">
                <a:solidFill>
                  <a:schemeClr val="accent2"/>
                </a:solidFill>
                <a:prstDash val="solid"/>
              </a:ln>
              <a:solidFill>
                <a:schemeClr val="accent2">
                  <a:lumMod val="40000"/>
                  <a:lumOff val="60000"/>
                </a:schemeClr>
              </a:solidFill>
            </a:endParaRPr>
          </a:p>
        </p:txBody>
      </p:sp>
      <p:sp>
        <p:nvSpPr>
          <p:cNvPr id="16" name="Οβάλ 15"/>
          <p:cNvSpPr/>
          <p:nvPr/>
        </p:nvSpPr>
        <p:spPr>
          <a:xfrm>
            <a:off x="2250263" y="5420853"/>
            <a:ext cx="1435509" cy="633130"/>
          </a:xfrm>
          <a:prstGeom prst="ellipse">
            <a:avLst/>
          </a:prstGeom>
          <a:noFill/>
          <a:ln w="57150">
            <a:solidFill>
              <a:srgbClr val="00B05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l-G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p:cNvSpPr>
            <a:spLocks noGrp="1" noRot="1" noChangeAspect="1" noMove="1" noResize="1" noEditPoints="1" noAdjustHandles="1" noChangeArrowheads="1" noChangeShapeType="1" noTextEdit="1"/>
          </p:cNvSpPr>
          <p:nvPr/>
        </p:nvSpPr>
        <p:spPr>
          <a:xfrm>
            <a:off x="0" y="0"/>
            <a:ext cx="9143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p:cNvGrpSpPr>
            <a:grpSpLocks noGrp="1" noUngrp="1" noRot="1" noChangeAspect="1" noMove="1" noResize="1"/>
          </p:cNvGrpSpPr>
          <p:nvPr/>
        </p:nvGrpSpPr>
        <p:grpSpPr>
          <a:xfrm rot="5400000">
            <a:off x="-1906051" y="2150362"/>
            <a:ext cx="5860051" cy="1559357"/>
            <a:chOff x="6081624" y="1998368"/>
            <a:chExt cx="5613457" cy="782175"/>
          </a:xfrm>
          <a:solidFill>
            <a:schemeClr val="accent4"/>
          </a:solidFill>
        </p:grpSpPr>
        <p:sp>
          <p:nvSpPr>
            <p:cNvPr id="11" name="Rectangle 10"/>
            <p:cNvSpPr/>
            <p:nvPr/>
          </p:nvSpPr>
          <p:spPr>
            <a:xfrm rot="5400000">
              <a:off x="11228040" y="2313027"/>
              <a:ext cx="781700" cy="15238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flipH="1" flipV="1">
              <a:off x="6081624" y="1998844"/>
              <a:ext cx="5372968" cy="781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p:cNvSpPr>
            <a:spLocks noGrp="1" noRot="1" noChangeAspect="1" noMove="1" noResize="1" noEditPoints="1" noAdjustHandles="1" noChangeArrowheads="1" noChangeShapeType="1" noTextEdit="1"/>
          </p:cNvSpPr>
          <p:nvPr/>
        </p:nvSpPr>
        <p:spPr>
          <a:xfrm>
            <a:off x="434646" y="466344"/>
            <a:ext cx="8333796" cy="591782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Εικόνα 2" descr="Εικόνα που περιέχει κείμενο, στιγμιότυπο οθόνης, λογισμικό, ιστοσελίδα&#10;&#10;Το περιεχόμενο που δημιουργείται από AI ενδέχεται να είναι εσφαλμένο.">
            <a:hlinkClick r:id="rId2"/>
          </p:cNvPr>
          <p:cNvPicPr>
            <a:picLocks noChangeAspect="1"/>
          </p:cNvPicPr>
          <p:nvPr/>
        </p:nvPicPr>
        <p:blipFill>
          <a:blip r:embed="rId3"/>
          <a:srcRect r="-1" b="2157"/>
          <a:stretch>
            <a:fillRect/>
          </a:stretch>
        </p:blipFill>
        <p:spPr>
          <a:xfrm>
            <a:off x="476970" y="2163038"/>
            <a:ext cx="6027608" cy="4113542"/>
          </a:xfrm>
          <a:prstGeom prst="rect">
            <a:avLst/>
          </a:prstGeom>
        </p:spPr>
      </p:pic>
      <p:sp>
        <p:nvSpPr>
          <p:cNvPr id="5" name="TextBox 4"/>
          <p:cNvSpPr txBox="1"/>
          <p:nvPr/>
        </p:nvSpPr>
        <p:spPr>
          <a:xfrm>
            <a:off x="919315" y="423085"/>
            <a:ext cx="7305367" cy="707886"/>
          </a:xfrm>
          <a:prstGeom prst="rect">
            <a:avLst/>
          </a:prstGeom>
          <a:noFill/>
        </p:spPr>
        <p:txBody>
          <a:bodyPr wrap="square">
            <a:spAutoFit/>
          </a:bodyPr>
          <a:lstStyle/>
          <a:p>
            <a:pPr lvl="0" algn="ctr"/>
            <a:r>
              <a:rPr lang="en-US" sz="4000" b="1"/>
              <a:t>3. </a:t>
            </a:r>
            <a:r>
              <a:rPr lang="el-GR" sz="4000" b="1">
                <a:hlinkClick r:id="rId2"/>
              </a:rPr>
              <a:t>ΑΜΚΑ</a:t>
            </a:r>
            <a:endParaRPr lang="en-US" sz="4000"/>
          </a:p>
        </p:txBody>
      </p:sp>
      <p:sp>
        <p:nvSpPr>
          <p:cNvPr id="7" name="TextBox 6"/>
          <p:cNvSpPr txBox="1"/>
          <p:nvPr/>
        </p:nvSpPr>
        <p:spPr>
          <a:xfrm rot="16200000">
            <a:off x="4641439" y="3751801"/>
            <a:ext cx="4356379" cy="923330"/>
          </a:xfrm>
          <a:prstGeom prst="rect">
            <a:avLst/>
          </a:prstGeom>
          <a:noFill/>
        </p:spPr>
        <p:txBody>
          <a:bodyPr wrap="square">
            <a:spAutoFit/>
          </a:bodyPr>
          <a:lstStyle/>
          <a:p>
            <a:pPr algn="ctr"/>
            <a:r>
              <a:rPr lang="el-GR" sz="5400" b="1">
                <a:solidFill>
                  <a:schemeClr val="accent2">
                    <a:lumMod val="60000"/>
                    <a:lumOff val="40000"/>
                  </a:schemeClr>
                </a:solidFill>
                <a:latin typeface="Corbel" panose="020B0503020204020204"/>
                <a:ea typeface="Corbel" panose="020B0503020204020204"/>
                <a:cs typeface="Corbel" panose="020B0503020204020204"/>
                <a:sym typeface="Corbel" panose="020B0503020204020204"/>
              </a:rPr>
              <a:t>ΠΑΡΑΔΕΙΓΜΑ</a:t>
            </a:r>
            <a:endParaRPr lang="el-GR" sz="5400">
              <a:solidFill>
                <a:schemeClr val="accent2">
                  <a:lumMod val="60000"/>
                  <a:lumOff val="40000"/>
                </a:schemeClr>
              </a:solidFill>
            </a:endParaRPr>
          </a:p>
        </p:txBody>
      </p:sp>
      <p:pic>
        <p:nvPicPr>
          <p:cNvPr id="2" name="Εικόνα 1" descr="Εικόνα που περιέχει γραφικά, ζωγραφιά, σκίτσο/σχέδιο, clipart&#10;&#10;Το περιεχόμενο που δημιουργείται από AI ενδέχεται να είναι εσφαλμένο."/>
          <p:cNvPicPr>
            <a:picLocks noChangeAspect="1"/>
          </p:cNvPicPr>
          <p:nvPr/>
        </p:nvPicPr>
        <p:blipFill>
          <a:blip r:embed="rId4"/>
          <a:stretch>
            <a:fillRect/>
          </a:stretch>
        </p:blipFill>
        <p:spPr>
          <a:xfrm>
            <a:off x="7587300" y="5190347"/>
            <a:ext cx="965541" cy="1086233"/>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Εικόνα 2" descr="Εικόνα που περιέχει κείμενο, στιγμιότυπο οθόνης, λογισμικό, ιστοσελίδα&#10;&#10;Το περιεχόμενο που δημιουργείται από AI ενδέχεται να είναι εσφαλμένο."/>
          <p:cNvPicPr>
            <a:picLocks noChangeAspect="1"/>
          </p:cNvPicPr>
          <p:nvPr/>
        </p:nvPicPr>
        <p:blipFill>
          <a:blip r:embed="rId2"/>
          <a:stretch>
            <a:fillRect/>
          </a:stretch>
        </p:blipFill>
        <p:spPr>
          <a:xfrm>
            <a:off x="2364920" y="2812026"/>
            <a:ext cx="6656513" cy="3865979"/>
          </a:xfrm>
          <a:prstGeom prst="rect">
            <a:avLst/>
          </a:prstGeom>
        </p:spPr>
      </p:pic>
      <p:sp>
        <p:nvSpPr>
          <p:cNvPr id="5" name="TextBox 4"/>
          <p:cNvSpPr txBox="1"/>
          <p:nvPr/>
        </p:nvSpPr>
        <p:spPr>
          <a:xfrm>
            <a:off x="481785" y="415974"/>
            <a:ext cx="8563897" cy="954107"/>
          </a:xfrm>
          <a:prstGeom prst="rect">
            <a:avLst/>
          </a:prstGeom>
          <a:noFill/>
        </p:spPr>
        <p:txBody>
          <a:bodyPr wrap="square">
            <a:spAutoFit/>
          </a:bodyPr>
          <a:lstStyle/>
          <a:p>
            <a:pPr lvl="0"/>
            <a:r>
              <a:rPr lang="en-US" sz="2800" b="1"/>
              <a:t>4. </a:t>
            </a:r>
            <a:r>
              <a:rPr lang="el-GR" sz="2800" b="1"/>
              <a:t>Βεβαίωση Τήρησης </a:t>
            </a:r>
            <a:r>
              <a:rPr lang="el-GR" sz="2800" b="1" err="1"/>
              <a:t>Καταθετικού</a:t>
            </a:r>
            <a:r>
              <a:rPr lang="el-GR" sz="2800" b="1"/>
              <a:t> Λογαριασμού – Εκτύπωση ΙΒΑΝ</a:t>
            </a:r>
            <a:endParaRPr lang="en-US" sz="2800"/>
          </a:p>
        </p:txBody>
      </p:sp>
      <p:sp>
        <p:nvSpPr>
          <p:cNvPr id="7" name="TextBox 6"/>
          <p:cNvSpPr txBox="1"/>
          <p:nvPr/>
        </p:nvSpPr>
        <p:spPr>
          <a:xfrm>
            <a:off x="852948" y="1484691"/>
            <a:ext cx="7438104" cy="1200329"/>
          </a:xfrm>
          <a:prstGeom prst="rect">
            <a:avLst/>
          </a:prstGeom>
          <a:noFill/>
        </p:spPr>
        <p:txBody>
          <a:bodyPr wrap="square">
            <a:spAutoFit/>
          </a:bodyPr>
          <a:lstStyle/>
          <a:p>
            <a:pPr lvl="0"/>
            <a:r>
              <a:rPr lang="el-GR" sz="2400" b="1" u="sng" dirty="0">
                <a:latin typeface="Corbel" panose="020B0503020204020204"/>
                <a:ea typeface="Corbel" panose="020B0503020204020204"/>
                <a:cs typeface="Corbel" panose="020B0503020204020204"/>
                <a:sym typeface="Corbel" panose="020B0503020204020204"/>
              </a:rPr>
              <a:t>ΣΙΓΟΥΡΕΥΤΕΙΤΕ ΟΤΙ:</a:t>
            </a:r>
          </a:p>
          <a:p>
            <a:pPr lvl="0"/>
            <a:r>
              <a:rPr lang="el-GR" sz="2400" b="0" i="0" u="none" strike="noStrike" cap="none" dirty="0">
                <a:latin typeface="Corbel" panose="020B0503020204020204"/>
                <a:ea typeface="Corbel" panose="020B0503020204020204"/>
                <a:cs typeface="Corbel" panose="020B0503020204020204"/>
                <a:sym typeface="Corbel" panose="020B0503020204020204"/>
              </a:rPr>
              <a:t>α)</a:t>
            </a:r>
            <a:r>
              <a:rPr lang="el-GR" sz="2400" dirty="0">
                <a:latin typeface="Corbel" panose="020B0503020204020204"/>
                <a:ea typeface="Corbel" panose="020B0503020204020204"/>
                <a:cs typeface="Corbel" panose="020B0503020204020204"/>
                <a:sym typeface="Corbel" panose="020B0503020204020204"/>
              </a:rPr>
              <a:t> είναι</a:t>
            </a:r>
            <a:r>
              <a:rPr lang="el-GR" sz="2400" b="0" i="0" u="none" strike="noStrike" cap="none" dirty="0">
                <a:latin typeface="Corbel" panose="020B0503020204020204"/>
                <a:ea typeface="Corbel" panose="020B0503020204020204"/>
                <a:cs typeface="Corbel" panose="020B0503020204020204"/>
                <a:sym typeface="Corbel" panose="020B0503020204020204"/>
              </a:rPr>
              <a:t> </a:t>
            </a:r>
            <a:r>
              <a:rPr lang="el-GR" sz="2400" b="1" i="0" u="none" strike="noStrike" cap="none" dirty="0">
                <a:solidFill>
                  <a:srgbClr val="FF0000"/>
                </a:solidFill>
                <a:latin typeface="Corbel" panose="020B0503020204020204"/>
                <a:ea typeface="Corbel" panose="020B0503020204020204"/>
                <a:cs typeface="Corbel" panose="020B0503020204020204"/>
                <a:sym typeface="Corbel" panose="020B0503020204020204"/>
              </a:rPr>
              <a:t>ΑΤΟΜΙΚΟΣ </a:t>
            </a:r>
            <a:r>
              <a:rPr lang="el-GR" sz="2400" i="0" u="none" strike="noStrike" cap="none" dirty="0">
                <a:latin typeface="Corbel" panose="020B0503020204020204"/>
                <a:ea typeface="Corbel" panose="020B0503020204020204"/>
                <a:cs typeface="Corbel" panose="020B0503020204020204"/>
                <a:sym typeface="Corbel" panose="020B0503020204020204"/>
              </a:rPr>
              <a:t>ή είστε ο </a:t>
            </a:r>
            <a:r>
              <a:rPr lang="el-GR" sz="2400" b="1" i="0" u="none" strike="noStrike" cap="none" dirty="0">
                <a:solidFill>
                  <a:srgbClr val="FF0000"/>
                </a:solidFill>
                <a:latin typeface="Corbel" panose="020B0503020204020204"/>
                <a:ea typeface="Corbel" panose="020B0503020204020204"/>
                <a:cs typeface="Corbel" panose="020B0503020204020204"/>
                <a:sym typeface="Corbel" panose="020B0503020204020204"/>
              </a:rPr>
              <a:t>ΚΥΡΙΟΣ ΔΙΚΑΙΟΥΧΟΣ </a:t>
            </a:r>
          </a:p>
          <a:p>
            <a:pPr lvl="0"/>
            <a:r>
              <a:rPr lang="el-GR" sz="2400" b="0" i="0" u="none" strike="noStrike" cap="none" dirty="0">
                <a:latin typeface="Corbel" panose="020B0503020204020204"/>
                <a:ea typeface="Corbel" panose="020B0503020204020204"/>
                <a:cs typeface="Corbel" panose="020B0503020204020204"/>
                <a:sym typeface="Corbel" panose="020B0503020204020204"/>
              </a:rPr>
              <a:t>β</a:t>
            </a:r>
            <a:r>
              <a:rPr lang="el-GR" sz="2000" b="1" i="0" u="none" strike="noStrike" cap="none" dirty="0">
                <a:latin typeface="Corbel" panose="020B0503020204020204"/>
                <a:ea typeface="Corbel" panose="020B0503020204020204"/>
                <a:cs typeface="Corbel" panose="020B0503020204020204"/>
                <a:sym typeface="Corbel" panose="020B0503020204020204"/>
              </a:rPr>
              <a:t>)</a:t>
            </a:r>
            <a:r>
              <a:rPr lang="el-GR" sz="2400" b="1" i="0" u="none" strike="noStrike" cap="none" dirty="0">
                <a:latin typeface="Corbel" panose="020B0503020204020204"/>
                <a:ea typeface="Corbel" panose="020B0503020204020204"/>
                <a:cs typeface="Corbel" panose="020B0503020204020204"/>
                <a:sym typeface="Corbel" panose="020B0503020204020204"/>
              </a:rPr>
              <a:t> </a:t>
            </a:r>
            <a:r>
              <a:rPr lang="el-GR" sz="2400" i="0" u="none" strike="noStrike" cap="none" dirty="0">
                <a:latin typeface="Corbel" panose="020B0503020204020204"/>
                <a:ea typeface="Corbel" panose="020B0503020204020204"/>
                <a:cs typeface="Corbel" panose="020B0503020204020204"/>
                <a:sym typeface="Corbel" panose="020B0503020204020204"/>
              </a:rPr>
              <a:t>είναι</a:t>
            </a:r>
            <a:r>
              <a:rPr lang="el-GR" sz="2400" b="1" i="0" u="none" strike="noStrike" cap="none" dirty="0">
                <a:latin typeface="Corbel" panose="020B0503020204020204"/>
                <a:ea typeface="Corbel" panose="020B0503020204020204"/>
                <a:cs typeface="Corbel" panose="020B0503020204020204"/>
                <a:sym typeface="Corbel" panose="020B0503020204020204"/>
              </a:rPr>
              <a:t> </a:t>
            </a:r>
            <a:r>
              <a:rPr lang="el-GR" sz="2400" b="1" i="0" u="none" strike="noStrike" cap="none" dirty="0">
                <a:solidFill>
                  <a:srgbClr val="FF0000"/>
                </a:solidFill>
                <a:latin typeface="Corbel" panose="020B0503020204020204"/>
                <a:ea typeface="Corbel" panose="020B0503020204020204"/>
                <a:cs typeface="Corbel" panose="020B0503020204020204"/>
                <a:sym typeface="Corbel" panose="020B0503020204020204"/>
              </a:rPr>
              <a:t>ΕΝΕΡΓΟΣ ΛΟΓΑΡΙΑΣΜΟΣ</a:t>
            </a:r>
            <a:endParaRPr lang="el-GR" sz="2400" b="1" dirty="0">
              <a:solidFill>
                <a:srgbClr val="FF0000"/>
              </a:solidFill>
            </a:endParaRPr>
          </a:p>
        </p:txBody>
      </p:sp>
      <p:sp>
        <p:nvSpPr>
          <p:cNvPr id="9" name="TextBox 8"/>
          <p:cNvSpPr txBox="1"/>
          <p:nvPr/>
        </p:nvSpPr>
        <p:spPr>
          <a:xfrm rot="16200000">
            <a:off x="-1012726" y="4360294"/>
            <a:ext cx="5928851" cy="769441"/>
          </a:xfrm>
          <a:prstGeom prst="rect">
            <a:avLst/>
          </a:prstGeom>
          <a:noFill/>
        </p:spPr>
        <p:txBody>
          <a:bodyPr wrap="square">
            <a:spAutoFit/>
          </a:bodyPr>
          <a:lstStyle/>
          <a:p>
            <a:pPr algn="ctr"/>
            <a:r>
              <a:rPr lang="el-GR" sz="4400" b="1">
                <a:solidFill>
                  <a:schemeClr val="accent2">
                    <a:lumMod val="60000"/>
                    <a:lumOff val="40000"/>
                  </a:schemeClr>
                </a:solidFill>
                <a:latin typeface="Corbel" panose="020B0503020204020204"/>
                <a:ea typeface="Corbel" panose="020B0503020204020204"/>
                <a:cs typeface="Corbel" panose="020B0503020204020204"/>
                <a:sym typeface="Corbel" panose="020B0503020204020204"/>
              </a:rPr>
              <a:t>ΠΑΡΑΔΕΙΓΜΑ</a:t>
            </a:r>
            <a:endParaRPr lang="el-GR" sz="4400">
              <a:solidFill>
                <a:schemeClr val="accent2">
                  <a:lumMod val="60000"/>
                  <a:lumOff val="40000"/>
                </a:schemeClr>
              </a:solidFill>
            </a:endParaRPr>
          </a:p>
        </p:txBody>
      </p:sp>
      <p:pic>
        <p:nvPicPr>
          <p:cNvPr id="2" name="Εικόνα 1" descr="Εικόνα που περιέχει γραφικά, ζωγραφιά, σκίτσο/σχέδιο, clipart&#10;&#10;Το περιεχόμενο που δημιουργείται από AI ενδέχεται να είναι εσφαλμένο."/>
          <p:cNvPicPr>
            <a:picLocks noChangeAspect="1"/>
          </p:cNvPicPr>
          <p:nvPr/>
        </p:nvPicPr>
        <p:blipFill>
          <a:blip r:embed="rId3"/>
          <a:stretch>
            <a:fillRect/>
          </a:stretch>
        </p:blipFill>
        <p:spPr>
          <a:xfrm>
            <a:off x="104417" y="5591772"/>
            <a:ext cx="965541" cy="1086233"/>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p:cNvSpPr>
            <a:spLocks noGrp="1" noRot="1" noChangeAspect="1" noMove="1" noResize="1" noEditPoints="1" noAdjustHandles="1" noChangeArrowheads="1" noChangeShapeType="1" noTextEdit="1"/>
          </p:cNvSpPr>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6211233" y="199224"/>
            <a:ext cx="2819820" cy="1913897"/>
          </a:xfrm>
          <a:prstGeom prst="rect">
            <a:avLst/>
          </a:prstGeom>
        </p:spPr>
        <p:txBody>
          <a:bodyPr vert="horz" lIns="91440" tIns="45720" rIns="91440" bIns="45720" rtlCol="0" anchor="ctr">
            <a:normAutofit fontScale="92500" lnSpcReduction="20000"/>
          </a:bodyPr>
          <a:lstStyle/>
          <a:p>
            <a:pPr lvl="0" algn="ctr" defTabSz="914400">
              <a:lnSpc>
                <a:spcPct val="90000"/>
              </a:lnSpc>
              <a:spcBef>
                <a:spcPct val="0"/>
              </a:spcBef>
              <a:spcAft>
                <a:spcPts val="600"/>
              </a:spcAft>
            </a:pPr>
            <a:r>
              <a:rPr lang="el-GR" sz="3200" b="1" dirty="0">
                <a:latin typeface="+mj-lt"/>
                <a:ea typeface="+mj-ea"/>
                <a:cs typeface="+mj-cs"/>
              </a:rPr>
              <a:t>5. </a:t>
            </a:r>
            <a:r>
              <a:rPr lang="en-US" sz="3200" b="1" dirty="0" err="1">
                <a:latin typeface="+mj-lt"/>
                <a:ea typeface="+mj-ea"/>
                <a:cs typeface="+mj-cs"/>
                <a:hlinkClick r:id="rId2"/>
              </a:rPr>
              <a:t>Βε</a:t>
            </a:r>
            <a:r>
              <a:rPr lang="en-US" sz="3200" b="1" dirty="0">
                <a:latin typeface="+mj-lt"/>
                <a:ea typeface="+mj-ea"/>
                <a:cs typeface="+mj-cs"/>
                <a:hlinkClick r:id="rId2"/>
              </a:rPr>
              <a:t>βαίωση Ασφαλιστική</a:t>
            </a:r>
            <a:r>
              <a:rPr lang="en-US" sz="3200" dirty="0">
                <a:latin typeface="+mj-lt"/>
                <a:ea typeface="+mj-ea"/>
                <a:cs typeface="+mj-cs"/>
                <a:hlinkClick r:id="rId2"/>
              </a:rPr>
              <a:t>ς </a:t>
            </a:r>
            <a:r>
              <a:rPr lang="en-US" sz="3200" b="1" dirty="0">
                <a:latin typeface="+mj-lt"/>
                <a:ea typeface="+mj-ea"/>
                <a:cs typeface="+mj-cs"/>
                <a:hlinkClick r:id="rId2"/>
              </a:rPr>
              <a:t>Ικανότητας</a:t>
            </a:r>
            <a:r>
              <a:rPr lang="en-US" sz="3200" dirty="0">
                <a:latin typeface="+mj-lt"/>
                <a:ea typeface="+mj-ea"/>
                <a:cs typeface="+mj-cs"/>
                <a:hlinkClick r:id="rId2"/>
              </a:rPr>
              <a:t> </a:t>
            </a:r>
            <a:endParaRPr lang="el-GR" sz="3200" dirty="0">
              <a:latin typeface="+mj-lt"/>
              <a:ea typeface="+mj-ea"/>
              <a:cs typeface="+mj-cs"/>
            </a:endParaRPr>
          </a:p>
          <a:p>
            <a:pPr lvl="0" algn="ctr" defTabSz="914400">
              <a:lnSpc>
                <a:spcPct val="90000"/>
              </a:lnSpc>
              <a:spcBef>
                <a:spcPct val="0"/>
              </a:spcBef>
              <a:spcAft>
                <a:spcPts val="600"/>
              </a:spcAft>
            </a:pPr>
            <a:r>
              <a:rPr lang="en-US" sz="3000" dirty="0">
                <a:latin typeface="+mj-lt"/>
                <a:ea typeface="+mj-ea"/>
                <a:cs typeface="+mj-cs"/>
              </a:rPr>
              <a:t>(να φα</a:t>
            </a:r>
            <a:r>
              <a:rPr lang="en-US" sz="3000" dirty="0" err="1">
                <a:latin typeface="+mj-lt"/>
                <a:ea typeface="+mj-ea"/>
                <a:cs typeface="+mj-cs"/>
              </a:rPr>
              <a:t>ίνετ</a:t>
            </a:r>
            <a:r>
              <a:rPr lang="en-US" sz="3000" dirty="0">
                <a:latin typeface="+mj-lt"/>
                <a:ea typeface="+mj-ea"/>
                <a:cs typeface="+mj-cs"/>
              </a:rPr>
              <a:t>αι η διάρκεια)</a:t>
            </a:r>
          </a:p>
        </p:txBody>
      </p:sp>
      <p:sp>
        <p:nvSpPr>
          <p:cNvPr id="30" name="sketch line"/>
          <p:cNvSpPr>
            <a:spLocks noGrp="1" noRot="1" noChangeAspect="1" noMove="1" noResize="1" noEditPoints="1" noAdjustHandles="1" noChangeArrowheads="1" noChangeShapeType="1" noTextEdit="1"/>
          </p:cNvSpPr>
          <p:nvPr/>
        </p:nvSpPr>
        <p:spPr>
          <a:xfrm>
            <a:off x="3337560" y="1850683"/>
            <a:ext cx="2468880" cy="18288"/>
          </a:xfrm>
          <a:custGeom>
            <a:avLst/>
            <a:gdLst>
              <a:gd name="csX0" fmla="*/ 0 w 2468880"/>
              <a:gd name="csY0" fmla="*/ 0 h 18288"/>
              <a:gd name="csX1" fmla="*/ 592531 w 2468880"/>
              <a:gd name="csY1" fmla="*/ 0 h 18288"/>
              <a:gd name="csX2" fmla="*/ 1160374 w 2468880"/>
              <a:gd name="csY2" fmla="*/ 0 h 18288"/>
              <a:gd name="csX3" fmla="*/ 1728216 w 2468880"/>
              <a:gd name="csY3" fmla="*/ 0 h 18288"/>
              <a:gd name="csX4" fmla="*/ 2468880 w 2468880"/>
              <a:gd name="csY4" fmla="*/ 0 h 18288"/>
              <a:gd name="csX5" fmla="*/ 2468880 w 2468880"/>
              <a:gd name="csY5" fmla="*/ 18288 h 18288"/>
              <a:gd name="csX6" fmla="*/ 1802282 w 2468880"/>
              <a:gd name="csY6" fmla="*/ 18288 h 18288"/>
              <a:gd name="csX7" fmla="*/ 1209751 w 2468880"/>
              <a:gd name="csY7" fmla="*/ 18288 h 18288"/>
              <a:gd name="csX8" fmla="*/ 641909 w 2468880"/>
              <a:gd name="csY8" fmla="*/ 18288 h 18288"/>
              <a:gd name="csX9" fmla="*/ 0 w 2468880"/>
              <a:gd name="csY9" fmla="*/ 18288 h 18288"/>
              <a:gd name="csX10" fmla="*/ 0 w 2468880"/>
              <a:gd name="csY10"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2468880" h="18288" fill="none" extrusionOk="0">
                <a:moveTo>
                  <a:pt x="0" y="0"/>
                </a:moveTo>
                <a:cubicBezTo>
                  <a:pt x="171523" y="-1510"/>
                  <a:pt x="416079" y="20036"/>
                  <a:pt x="592531" y="0"/>
                </a:cubicBezTo>
                <a:cubicBezTo>
                  <a:pt x="768983" y="-20036"/>
                  <a:pt x="878305" y="13110"/>
                  <a:pt x="1160374" y="0"/>
                </a:cubicBezTo>
                <a:cubicBezTo>
                  <a:pt x="1442443" y="-13110"/>
                  <a:pt x="1612108" y="24695"/>
                  <a:pt x="1728216" y="0"/>
                </a:cubicBezTo>
                <a:cubicBezTo>
                  <a:pt x="1844324" y="-24695"/>
                  <a:pt x="2271040" y="20667"/>
                  <a:pt x="2468880" y="0"/>
                </a:cubicBezTo>
                <a:cubicBezTo>
                  <a:pt x="2468302" y="4771"/>
                  <a:pt x="2469633" y="12323"/>
                  <a:pt x="2468880" y="18288"/>
                </a:cubicBezTo>
                <a:cubicBezTo>
                  <a:pt x="2229297" y="-14659"/>
                  <a:pt x="2066775" y="30253"/>
                  <a:pt x="1802282" y="18288"/>
                </a:cubicBezTo>
                <a:cubicBezTo>
                  <a:pt x="1537789" y="6323"/>
                  <a:pt x="1379930" y="22266"/>
                  <a:pt x="1209751" y="18288"/>
                </a:cubicBezTo>
                <a:cubicBezTo>
                  <a:pt x="1039572" y="14310"/>
                  <a:pt x="837025" y="12850"/>
                  <a:pt x="641909" y="18288"/>
                </a:cubicBezTo>
                <a:cubicBezTo>
                  <a:pt x="446793" y="23726"/>
                  <a:pt x="170561" y="18472"/>
                  <a:pt x="0" y="18288"/>
                </a:cubicBezTo>
                <a:cubicBezTo>
                  <a:pt x="841" y="12879"/>
                  <a:pt x="-726" y="3977"/>
                  <a:pt x="0" y="0"/>
                </a:cubicBezTo>
                <a:close/>
              </a:path>
              <a:path w="2468880" h="18288" stroke="0" extrusionOk="0">
                <a:moveTo>
                  <a:pt x="0" y="0"/>
                </a:moveTo>
                <a:cubicBezTo>
                  <a:pt x="190931" y="24910"/>
                  <a:pt x="333688" y="11559"/>
                  <a:pt x="567842" y="0"/>
                </a:cubicBezTo>
                <a:cubicBezTo>
                  <a:pt x="801996" y="-11559"/>
                  <a:pt x="939971" y="-5677"/>
                  <a:pt x="1234440" y="0"/>
                </a:cubicBezTo>
                <a:cubicBezTo>
                  <a:pt x="1528909" y="5677"/>
                  <a:pt x="1658539" y="5184"/>
                  <a:pt x="1777594" y="0"/>
                </a:cubicBezTo>
                <a:cubicBezTo>
                  <a:pt x="1896649" y="-5184"/>
                  <a:pt x="2186164" y="23915"/>
                  <a:pt x="2468880" y="0"/>
                </a:cubicBezTo>
                <a:cubicBezTo>
                  <a:pt x="2468266" y="8857"/>
                  <a:pt x="2469384" y="13619"/>
                  <a:pt x="2468880" y="18288"/>
                </a:cubicBezTo>
                <a:cubicBezTo>
                  <a:pt x="2271330" y="36599"/>
                  <a:pt x="2001027" y="31554"/>
                  <a:pt x="1876349" y="18288"/>
                </a:cubicBezTo>
                <a:cubicBezTo>
                  <a:pt x="1751671" y="5022"/>
                  <a:pt x="1364652" y="15063"/>
                  <a:pt x="1209751" y="18288"/>
                </a:cubicBezTo>
                <a:cubicBezTo>
                  <a:pt x="1054850" y="21513"/>
                  <a:pt x="748438" y="20074"/>
                  <a:pt x="617220" y="18288"/>
                </a:cubicBezTo>
                <a:cubicBezTo>
                  <a:pt x="486002" y="16502"/>
                  <a:pt x="237432" y="27200"/>
                  <a:pt x="0" y="18288"/>
                </a:cubicBezTo>
                <a:cubicBezTo>
                  <a:pt x="-487" y="10816"/>
                  <a:pt x="-839" y="6058"/>
                  <a:pt x="0" y="0"/>
                </a:cubicBezTo>
                <a:close/>
              </a:path>
            </a:pathLst>
          </a:custGeom>
          <a:solidFill>
            <a:schemeClr val="accent2"/>
          </a:solidFill>
          <a:ln w="41275" cap="rnd">
            <a:solidFill>
              <a:schemeClr val="accent2"/>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Εικόνα 4" descr="Εικόνα που περιέχει κείμενο, στιγμιότυπο οθόνης, ιστοσελίδα, λογισμικό&#10;&#10;Το περιεχόμενο που δημιουργείται από AI ενδέχεται να είναι εσφαλμένο.">
            <a:hlinkClick r:id="rId2"/>
          </p:cNvPr>
          <p:cNvPicPr>
            <a:picLocks noChangeAspect="1"/>
          </p:cNvPicPr>
          <p:nvPr/>
        </p:nvPicPr>
        <p:blipFill>
          <a:blip r:embed="rId3"/>
          <a:srcRect t="10823"/>
          <a:stretch>
            <a:fillRect/>
          </a:stretch>
        </p:blipFill>
        <p:spPr>
          <a:xfrm>
            <a:off x="47920" y="-24952"/>
            <a:ext cx="6098286" cy="3299079"/>
          </a:xfrm>
          <a:prstGeom prst="rect">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3" name="Εικόνα 2" descr="Εικόνα που περιέχει κείμενο, λογισμικό, ιστοσελίδα, τοποθεσία web&#10;&#10;Το περιεχόμενο που δημιουργείται από AI ενδέχεται να είναι εσφαλμένο."/>
          <p:cNvPicPr>
            <a:picLocks noChangeAspect="1"/>
          </p:cNvPicPr>
          <p:nvPr/>
        </p:nvPicPr>
        <p:blipFill>
          <a:blip r:embed="rId4"/>
          <a:srcRect r="3456" b="10525"/>
          <a:stretch>
            <a:fillRect/>
          </a:stretch>
        </p:blipFill>
        <p:spPr>
          <a:xfrm>
            <a:off x="3230022" y="3249174"/>
            <a:ext cx="5907267" cy="3451474"/>
          </a:xfrm>
          <a:prstGeom prst="rect">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9" name="Ορθογώνιο 8"/>
          <p:cNvSpPr/>
          <p:nvPr/>
        </p:nvSpPr>
        <p:spPr>
          <a:xfrm>
            <a:off x="19664" y="2209005"/>
            <a:ext cx="1120877" cy="228731"/>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10" name="Google Shape;241;p12"/>
          <p:cNvSpPr/>
          <p:nvPr/>
        </p:nvSpPr>
        <p:spPr>
          <a:xfrm rot="5400000">
            <a:off x="4335733" y="2266085"/>
            <a:ext cx="265497" cy="1131265"/>
          </a:xfrm>
          <a:prstGeom prst="downArrow">
            <a:avLst>
              <a:gd name="adj1" fmla="val 50000"/>
              <a:gd name="adj2" fmla="val 50000"/>
            </a:avLst>
          </a:prstGeom>
          <a:noFill/>
          <a:ln w="25400" cap="flat" cmpd="sng">
            <a:solidFill>
              <a:srgbClr val="FF0000"/>
            </a:solidFill>
            <a:prstDash val="solid"/>
            <a:round/>
            <a:headEnd type="none" w="sm" len="sm"/>
            <a:tailEnd type="none" w="sm" len="sm"/>
          </a:ln>
        </p:spPr>
        <p:txBody>
          <a:bodyPr spcFirstLastPara="1" wrap="square" lIns="91425" tIns="45700" rIns="91425" bIns="45700" anchor="ctr" anchorCtr="0">
            <a:noAutofit/>
          </a:bodyPr>
          <a:lstStyle/>
          <a:p>
            <a:pPr algn="ctr">
              <a:buClr>
                <a:srgbClr val="000000"/>
              </a:buClr>
              <a:buSzPts val="1800"/>
            </a:pPr>
            <a:endParaRPr>
              <a:solidFill>
                <a:schemeClr val="lt1"/>
              </a:solidFill>
              <a:latin typeface="Calibri" panose="020F0502020204030204"/>
              <a:ea typeface="Calibri" panose="020F0502020204030204"/>
              <a:cs typeface="Calibri" panose="020F0502020204030204"/>
              <a:sym typeface="Calibri" panose="020F0502020204030204"/>
            </a:endParaRPr>
          </a:p>
        </p:txBody>
      </p:sp>
      <p:sp>
        <p:nvSpPr>
          <p:cNvPr id="13" name="TextBox 12"/>
          <p:cNvSpPr txBox="1"/>
          <p:nvPr/>
        </p:nvSpPr>
        <p:spPr>
          <a:xfrm>
            <a:off x="3789471" y="2674882"/>
            <a:ext cx="1562772" cy="307777"/>
          </a:xfrm>
          <a:prstGeom prst="rect">
            <a:avLst/>
          </a:prstGeom>
          <a:noFill/>
        </p:spPr>
        <p:txBody>
          <a:bodyPr wrap="square">
            <a:spAutoFit/>
          </a:bodyPr>
          <a:lstStyle/>
          <a:p>
            <a:pPr algn="ctr">
              <a:buClr>
                <a:srgbClr val="000000"/>
              </a:buClr>
              <a:buSzPts val="1800"/>
            </a:pPr>
            <a:r>
              <a:rPr lang="el-GR" sz="1400" b="1">
                <a:solidFill>
                  <a:srgbClr val="FF0000"/>
                </a:solidFill>
                <a:latin typeface="Calibri" panose="020F0502020204030204"/>
                <a:ea typeface="Calibri" panose="020F0502020204030204"/>
                <a:cs typeface="Calibri" panose="020F0502020204030204"/>
                <a:sym typeface="Calibri" panose="020F0502020204030204"/>
              </a:rPr>
              <a:t>Πατάς εδώ</a:t>
            </a:r>
          </a:p>
        </p:txBody>
      </p:sp>
      <p:sp>
        <p:nvSpPr>
          <p:cNvPr id="24" name="TextBox 23"/>
          <p:cNvSpPr txBox="1"/>
          <p:nvPr/>
        </p:nvSpPr>
        <p:spPr>
          <a:xfrm>
            <a:off x="3806129" y="4139806"/>
            <a:ext cx="4680154" cy="523220"/>
          </a:xfrm>
          <a:prstGeom prst="rect">
            <a:avLst/>
          </a:prstGeom>
          <a:noFill/>
        </p:spPr>
        <p:txBody>
          <a:bodyPr wrap="square">
            <a:spAutoFit/>
          </a:bodyPr>
          <a:lstStyle/>
          <a:p>
            <a:pPr algn="ctr">
              <a:buClr>
                <a:srgbClr val="000000"/>
              </a:buClr>
              <a:buSzPts val="1800"/>
            </a:pPr>
            <a:r>
              <a:rPr lang="en-US" sz="2800" b="1">
                <a:solidFill>
                  <a:srgbClr val="FF0000"/>
                </a:solidFill>
                <a:latin typeface="Calibri" panose="020F0502020204030204"/>
                <a:ea typeface="Calibri" panose="020F0502020204030204"/>
                <a:cs typeface="Calibri" panose="020F0502020204030204"/>
                <a:sym typeface="Calibri" panose="020F0502020204030204"/>
              </a:rPr>
              <a:t>SCREEN SHOT </a:t>
            </a:r>
            <a:endParaRPr lang="el-GR" sz="2800" b="1">
              <a:solidFill>
                <a:srgbClr val="FF0000"/>
              </a:solidFill>
              <a:latin typeface="Calibri" panose="020F0502020204030204"/>
              <a:ea typeface="Calibri" panose="020F0502020204030204"/>
              <a:cs typeface="Calibri" panose="020F0502020204030204"/>
              <a:sym typeface="Calibri" panose="020F0502020204030204"/>
            </a:endParaRPr>
          </a:p>
        </p:txBody>
      </p:sp>
      <p:sp>
        <p:nvSpPr>
          <p:cNvPr id="4" name="TextBox 3"/>
          <p:cNvSpPr txBox="1"/>
          <p:nvPr/>
        </p:nvSpPr>
        <p:spPr>
          <a:xfrm rot="10800000" flipV="1">
            <a:off x="250846" y="3877076"/>
            <a:ext cx="2979176" cy="461665"/>
          </a:xfrm>
          <a:prstGeom prst="rect">
            <a:avLst/>
          </a:prstGeom>
          <a:noFill/>
        </p:spPr>
        <p:txBody>
          <a:bodyPr wrap="square">
            <a:spAutoFit/>
          </a:bodyPr>
          <a:lstStyle/>
          <a:p>
            <a:r>
              <a:rPr lang="el-GR" sz="2400">
                <a:hlinkClick r:id="rId5"/>
              </a:rPr>
              <a:t>ΟΔΗΓΙΕΣ σε </a:t>
            </a:r>
            <a:r>
              <a:rPr lang="en-US" sz="2400">
                <a:hlinkClick r:id="rId5"/>
              </a:rPr>
              <a:t>SITE </a:t>
            </a:r>
            <a:r>
              <a:rPr lang="el-GR" sz="2400">
                <a:hlinkClick r:id="rId5"/>
              </a:rPr>
              <a:t>ΠΑ</a:t>
            </a:r>
            <a:endParaRPr lang="el-GR" sz="2400">
              <a:solidFill>
                <a:srgbClr val="0000FF"/>
              </a:solidFill>
              <a:hlinkClick r:id="rId5"/>
            </a:endParaRPr>
          </a:p>
        </p:txBody>
      </p:sp>
      <p:pic>
        <p:nvPicPr>
          <p:cNvPr id="11" name="Εικόνα 10" descr="Εικόνα που περιέχει γραφικά, ζωγραφιά, σκίτσο/σχέδιο, clipart&#10;&#10;Το περιεχόμενο που δημιουργείται από AI ενδέχεται να είναι εσφαλμένο.">
            <a:hlinkClick r:id="rId5"/>
          </p:cNvPr>
          <p:cNvPicPr>
            <a:picLocks noChangeAspect="1"/>
          </p:cNvPicPr>
          <p:nvPr/>
        </p:nvPicPr>
        <p:blipFill>
          <a:blip r:embed="rId6"/>
          <a:stretch>
            <a:fillRect/>
          </a:stretch>
        </p:blipFill>
        <p:spPr>
          <a:xfrm>
            <a:off x="1009519" y="4623233"/>
            <a:ext cx="965541" cy="1086233"/>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66"/>
        <p:cNvGrpSpPr/>
        <p:nvPr/>
      </p:nvGrpSpPr>
      <p:grpSpPr>
        <a:xfrm>
          <a:off x="0" y="0"/>
          <a:ext cx="0" cy="0"/>
          <a:chOff x="0" y="0"/>
          <a:chExt cx="0" cy="0"/>
        </a:xfrm>
      </p:grpSpPr>
      <p:pic>
        <p:nvPicPr>
          <p:cNvPr id="270" name="Google Shape;270;p13">
            <a:hlinkClick r:id="rId3"/>
          </p:cNvPr>
          <p:cNvPicPr preferRelativeResize="0"/>
          <p:nvPr/>
        </p:nvPicPr>
        <p:blipFill rotWithShape="1">
          <a:blip r:embed="rId4"/>
          <a:srcRect l="3230" r="2381" b="18589"/>
          <a:stretch>
            <a:fillRect/>
          </a:stretch>
        </p:blipFill>
        <p:spPr>
          <a:xfrm>
            <a:off x="340723" y="2972689"/>
            <a:ext cx="8630692" cy="3241436"/>
          </a:xfrm>
          <a:prstGeom prst="rect">
            <a:avLst/>
          </a:prstGeom>
          <a:noFill/>
          <a:ln>
            <a:noFill/>
          </a:ln>
        </p:spPr>
      </p:pic>
      <p:sp>
        <p:nvSpPr>
          <p:cNvPr id="271" name="Google Shape;271;p13"/>
          <p:cNvSpPr txBox="1"/>
          <p:nvPr/>
        </p:nvSpPr>
        <p:spPr>
          <a:xfrm>
            <a:off x="1602658" y="1802989"/>
            <a:ext cx="5043947" cy="338514"/>
          </a:xfrm>
          <a:prstGeom prst="rect">
            <a:avLst/>
          </a:prstGeom>
          <a:noFill/>
          <a:ln>
            <a:noFill/>
          </a:ln>
        </p:spPr>
        <p:txBody>
          <a:bodyPr spcFirstLastPara="1" wrap="square" lIns="91425" tIns="45700" rIns="91425" bIns="45700" anchor="t" anchorCtr="0">
            <a:spAutoFit/>
          </a:bodyPr>
          <a:lstStyle/>
          <a:p>
            <a:pPr algn="ctr">
              <a:buClr>
                <a:srgbClr val="000000"/>
              </a:buClr>
              <a:buSzPts val="1400"/>
            </a:pPr>
            <a:r>
              <a:rPr lang="el-GR" sz="1600" dirty="0">
                <a:solidFill>
                  <a:srgbClr val="262626"/>
                </a:solidFill>
                <a:latin typeface="Corbel" panose="020B0503020204020204"/>
                <a:ea typeface="Corbel" panose="020B0503020204020204"/>
                <a:cs typeface="Corbel" panose="020B0503020204020204"/>
                <a:sym typeface="Corbel" panose="020B0503020204020204"/>
              </a:rPr>
              <a:t>* </a:t>
            </a:r>
            <a:r>
              <a:rPr lang="el-GR" sz="1600" dirty="0">
                <a:solidFill>
                  <a:srgbClr val="262626"/>
                </a:solidFill>
                <a:latin typeface="Corbel" panose="020B0503020204020204"/>
                <a:ea typeface="Corbel" panose="020B0503020204020204"/>
                <a:cs typeface="Corbel" panose="020B0503020204020204"/>
                <a:sym typeface="Corbel" panose="020B0503020204020204"/>
                <a:hlinkClick r:id="rId5"/>
              </a:rPr>
              <a:t>Οδηγίες</a:t>
            </a:r>
            <a:r>
              <a:rPr lang="el-GR" sz="1600" dirty="0">
                <a:solidFill>
                  <a:srgbClr val="262626"/>
                </a:solidFill>
                <a:latin typeface="Corbel" panose="020B0503020204020204"/>
                <a:ea typeface="Corbel" panose="020B0503020204020204"/>
                <a:cs typeface="Corbel" panose="020B0503020204020204"/>
                <a:sym typeface="Corbel" panose="020B0503020204020204"/>
              </a:rPr>
              <a:t> για την  </a:t>
            </a:r>
            <a:r>
              <a:rPr lang="el-GR" sz="1600" b="1" dirty="0">
                <a:solidFill>
                  <a:srgbClr val="262626"/>
                </a:solidFill>
                <a:latin typeface="Corbel" panose="020B0503020204020204"/>
                <a:ea typeface="Corbel" panose="020B0503020204020204"/>
                <a:cs typeface="Corbel" panose="020B0503020204020204"/>
                <a:sym typeface="Corbel" panose="020B0503020204020204"/>
              </a:rPr>
              <a:t>Έκδοση Αριθμού Συστήματος ΕΦΚΑ</a:t>
            </a:r>
            <a:r>
              <a:rPr lang="el-GR" sz="1600" dirty="0">
                <a:solidFill>
                  <a:srgbClr val="262626"/>
                </a:solidFill>
                <a:latin typeface="Corbel" panose="020B0503020204020204"/>
                <a:ea typeface="Corbel" panose="020B0503020204020204"/>
                <a:cs typeface="Corbel" panose="020B0503020204020204"/>
                <a:sym typeface="Corbel" panose="020B0503020204020204"/>
              </a:rPr>
              <a:t> </a:t>
            </a:r>
            <a:endParaRPr sz="1600" dirty="0">
              <a:solidFill>
                <a:srgbClr val="000000"/>
              </a:solidFill>
              <a:latin typeface="Arial" panose="020B0604020202020204"/>
              <a:ea typeface="Arial" panose="020B0604020202020204"/>
              <a:cs typeface="Arial" panose="020B0604020202020204"/>
              <a:sym typeface="Arial" panose="020B0604020202020204"/>
            </a:endParaRPr>
          </a:p>
        </p:txBody>
      </p:sp>
      <p:sp>
        <p:nvSpPr>
          <p:cNvPr id="272" name="Google Shape;272;p13"/>
          <p:cNvSpPr txBox="1"/>
          <p:nvPr/>
        </p:nvSpPr>
        <p:spPr>
          <a:xfrm>
            <a:off x="6803923" y="4780935"/>
            <a:ext cx="1524000" cy="369332"/>
          </a:xfrm>
          <a:prstGeom prst="rect">
            <a:avLst/>
          </a:prstGeom>
          <a:noFill/>
          <a:ln>
            <a:noFill/>
          </a:ln>
        </p:spPr>
        <p:txBody>
          <a:bodyPr spcFirstLastPara="1" wrap="square" lIns="91425" tIns="45700" rIns="91425" bIns="45700" anchor="t" anchorCtr="0">
            <a:spAutoFit/>
          </a:bodyPr>
          <a:lstStyle/>
          <a:p>
            <a:pPr>
              <a:buClr>
                <a:srgbClr val="000000"/>
              </a:buClr>
              <a:buSzPts val="1800"/>
            </a:pPr>
            <a:r>
              <a:rPr lang="el-GR">
                <a:solidFill>
                  <a:srgbClr val="FF0066"/>
                </a:solidFill>
                <a:latin typeface="Calibri" panose="020F0502020204030204"/>
                <a:ea typeface="Calibri" panose="020F0502020204030204"/>
                <a:cs typeface="Calibri" panose="020F0502020204030204"/>
                <a:sym typeface="Calibri" panose="020F0502020204030204"/>
              </a:rPr>
              <a:t>Πατάς εδώ</a:t>
            </a:r>
            <a:endParaRPr>
              <a:solidFill>
                <a:srgbClr val="FF0066"/>
              </a:solidFill>
              <a:latin typeface="Calibri" panose="020F0502020204030204"/>
              <a:ea typeface="Calibri" panose="020F0502020204030204"/>
              <a:cs typeface="Calibri" panose="020F0502020204030204"/>
              <a:sym typeface="Calibri" panose="020F0502020204030204"/>
            </a:endParaRPr>
          </a:p>
        </p:txBody>
      </p:sp>
      <p:sp>
        <p:nvSpPr>
          <p:cNvPr id="3" name="TextBox 2"/>
          <p:cNvSpPr txBox="1"/>
          <p:nvPr/>
        </p:nvSpPr>
        <p:spPr>
          <a:xfrm>
            <a:off x="501445" y="503751"/>
            <a:ext cx="8309248" cy="523220"/>
          </a:xfrm>
          <a:prstGeom prst="rect">
            <a:avLst/>
          </a:prstGeom>
          <a:noFill/>
        </p:spPr>
        <p:txBody>
          <a:bodyPr wrap="square">
            <a:spAutoFit/>
          </a:bodyPr>
          <a:lstStyle/>
          <a:p>
            <a:pPr lvl="0" algn="ctr"/>
            <a:r>
              <a:rPr lang="el-GR" sz="2800" b="1"/>
              <a:t>6. Αριθμός συστήματος </a:t>
            </a:r>
            <a:r>
              <a:rPr lang="el-GR" sz="2800" b="1">
                <a:hlinkClick r:id="rId3"/>
              </a:rPr>
              <a:t>ΕΦΚΑ</a:t>
            </a:r>
            <a:r>
              <a:rPr lang="el-GR" sz="2800" b="1"/>
              <a:t> </a:t>
            </a:r>
            <a:r>
              <a:rPr lang="el-GR" sz="2800"/>
              <a:t>(ΑΜΑ-ΙΚΑ)</a:t>
            </a:r>
          </a:p>
        </p:txBody>
      </p:sp>
      <p:pic>
        <p:nvPicPr>
          <p:cNvPr id="2" name="Εικόνα 1" descr="Εικόνα που περιέχει γραφικά, ζωγραφιά, σκίτσο/σχέδιο, clipart&#10;&#10;Το περιεχόμενο που δημιουργείται από AI ενδέχεται να είναι εσφαλμένο."/>
          <p:cNvPicPr>
            <a:picLocks noChangeAspect="1"/>
          </p:cNvPicPr>
          <p:nvPr/>
        </p:nvPicPr>
        <p:blipFill>
          <a:blip r:embed="rId6"/>
          <a:stretch>
            <a:fillRect/>
          </a:stretch>
        </p:blipFill>
        <p:spPr>
          <a:xfrm>
            <a:off x="6862917" y="1567609"/>
            <a:ext cx="965541" cy="1086233"/>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84"/>
        <p:cNvGrpSpPr/>
        <p:nvPr/>
      </p:nvGrpSpPr>
      <p:grpSpPr>
        <a:xfrm>
          <a:off x="0" y="0"/>
          <a:ext cx="0" cy="0"/>
          <a:chOff x="0" y="0"/>
          <a:chExt cx="0" cy="0"/>
        </a:xfrm>
      </p:grpSpPr>
      <p:sp>
        <p:nvSpPr>
          <p:cNvPr id="285" name="Google Shape;285;p14"/>
          <p:cNvSpPr txBox="1"/>
          <p:nvPr/>
        </p:nvSpPr>
        <p:spPr>
          <a:xfrm>
            <a:off x="817446" y="3736688"/>
            <a:ext cx="7764000" cy="2492950"/>
          </a:xfrm>
          <a:prstGeom prst="rect">
            <a:avLst/>
          </a:prstGeom>
          <a:noFill/>
          <a:ln>
            <a:noFill/>
          </a:ln>
        </p:spPr>
        <p:txBody>
          <a:bodyPr spcFirstLastPara="1" wrap="square" lIns="91425" tIns="45700" rIns="91425" bIns="45700" anchor="t" anchorCtr="0">
            <a:spAutoFit/>
          </a:bodyPr>
          <a:lstStyle/>
          <a:p>
            <a:pPr>
              <a:buClr>
                <a:srgbClr val="000000"/>
              </a:buClr>
              <a:buSzPts val="1200"/>
            </a:pPr>
            <a:r>
              <a:rPr lang="el-GR" sz="1200">
                <a:solidFill>
                  <a:schemeClr val="dk1"/>
                </a:solidFill>
                <a:latin typeface="Corbel" panose="020B0503020204020204"/>
                <a:ea typeface="Corbel" panose="020B0503020204020204"/>
                <a:cs typeface="Corbel" panose="020B0503020204020204"/>
                <a:sym typeface="Corbel" panose="020B0503020204020204"/>
              </a:rPr>
              <a:t>Με ατομική μου ευθύνη και γνωρίζοντας τις κυρώσεις (3), που προβλέπονται από τις διατάξεις της</a:t>
            </a:r>
            <a:endParaRPr sz="1400">
              <a:solidFill>
                <a:srgbClr val="000000"/>
              </a:solidFill>
              <a:latin typeface="Arial" panose="020B0604020202020204"/>
              <a:ea typeface="Arial" panose="020B0604020202020204"/>
              <a:cs typeface="Arial" panose="020B0604020202020204"/>
              <a:sym typeface="Arial" panose="020B0604020202020204"/>
            </a:endParaRPr>
          </a:p>
          <a:p>
            <a:pPr>
              <a:buClr>
                <a:srgbClr val="000000"/>
              </a:buClr>
              <a:buSzPts val="1200"/>
            </a:pPr>
            <a:r>
              <a:rPr lang="el-GR" sz="1200">
                <a:solidFill>
                  <a:schemeClr val="dk1"/>
                </a:solidFill>
                <a:latin typeface="Corbel" panose="020B0503020204020204"/>
                <a:ea typeface="Corbel" panose="020B0503020204020204"/>
                <a:cs typeface="Corbel" panose="020B0503020204020204"/>
                <a:sym typeface="Corbel" panose="020B0503020204020204"/>
              </a:rPr>
              <a:t>παρ. 6 του άρθρου 22 του Ν. 1599/1986, δηλώνω ότι:</a:t>
            </a:r>
            <a:endParaRPr sz="1400">
              <a:solidFill>
                <a:srgbClr val="000000"/>
              </a:solidFill>
              <a:latin typeface="Arial" panose="020B0604020202020204"/>
              <a:ea typeface="Arial" panose="020B0604020202020204"/>
              <a:cs typeface="Arial" panose="020B0604020202020204"/>
              <a:sym typeface="Arial" panose="020B0604020202020204"/>
            </a:endParaRPr>
          </a:p>
          <a:p>
            <a:pPr>
              <a:buClr>
                <a:srgbClr val="000000"/>
              </a:buClr>
              <a:buSzPts val="1200"/>
            </a:pPr>
            <a:r>
              <a:rPr lang="el-GR" sz="1200">
                <a:solidFill>
                  <a:schemeClr val="dk1"/>
                </a:solidFill>
                <a:latin typeface="Corbel" panose="020B0503020204020204"/>
                <a:ea typeface="Corbel" panose="020B0503020204020204"/>
                <a:cs typeface="Corbel" panose="020B0503020204020204"/>
                <a:sym typeface="Corbel" panose="020B0503020204020204"/>
              </a:rPr>
              <a:t>1) Δεν απασχολούμαι με εξαρτημένη σχέση εργασίας πλήρους ωραρίου.</a:t>
            </a:r>
            <a:endParaRPr sz="1400">
              <a:solidFill>
                <a:srgbClr val="000000"/>
              </a:solidFill>
              <a:latin typeface="Arial" panose="020B0604020202020204"/>
              <a:ea typeface="Arial" panose="020B0604020202020204"/>
              <a:cs typeface="Arial" panose="020B0604020202020204"/>
              <a:sym typeface="Arial" panose="020B0604020202020204"/>
            </a:endParaRPr>
          </a:p>
          <a:p>
            <a:pPr>
              <a:buClr>
                <a:srgbClr val="000000"/>
              </a:buClr>
              <a:buSzPts val="1200"/>
            </a:pPr>
            <a:r>
              <a:rPr lang="el-GR" sz="1200">
                <a:solidFill>
                  <a:schemeClr val="dk1"/>
                </a:solidFill>
                <a:latin typeface="Corbel" panose="020B0503020204020204"/>
                <a:ea typeface="Corbel" panose="020B0503020204020204"/>
                <a:cs typeface="Corbel" panose="020B0503020204020204"/>
                <a:sym typeface="Corbel" panose="020B0503020204020204"/>
              </a:rPr>
              <a:t>2) Δεν εργάζομαι ως υπάλληλος του δημοσίου τομέα (συμπεριλαμβάνονται και τα σώματα ασφαλείας)</a:t>
            </a:r>
            <a:endParaRPr sz="1400">
              <a:solidFill>
                <a:srgbClr val="000000"/>
              </a:solidFill>
              <a:latin typeface="Arial" panose="020B0604020202020204"/>
              <a:ea typeface="Arial" panose="020B0604020202020204"/>
              <a:cs typeface="Arial" panose="020B0604020202020204"/>
              <a:sym typeface="Arial" panose="020B0604020202020204"/>
            </a:endParaRPr>
          </a:p>
          <a:p>
            <a:pPr>
              <a:buClr>
                <a:srgbClr val="000000"/>
              </a:buClr>
              <a:buSzPts val="1200"/>
            </a:pPr>
            <a:r>
              <a:rPr lang="el-GR" sz="1200">
                <a:solidFill>
                  <a:schemeClr val="dk1"/>
                </a:solidFill>
                <a:latin typeface="Corbel" panose="020B0503020204020204"/>
                <a:ea typeface="Corbel" panose="020B0503020204020204"/>
                <a:cs typeface="Corbel" panose="020B0503020204020204"/>
                <a:sym typeface="Corbel" panose="020B0503020204020204"/>
              </a:rPr>
              <a:t>3) Δε βρίσκομαι στη διάρκεια της στρατιωτικής μου θητείας.</a:t>
            </a:r>
            <a:endParaRPr sz="1400">
              <a:solidFill>
                <a:srgbClr val="000000"/>
              </a:solidFill>
              <a:latin typeface="Arial" panose="020B0604020202020204"/>
              <a:ea typeface="Arial" panose="020B0604020202020204"/>
              <a:cs typeface="Arial" panose="020B0604020202020204"/>
              <a:sym typeface="Arial" panose="020B0604020202020204"/>
            </a:endParaRPr>
          </a:p>
          <a:p>
            <a:pPr>
              <a:buClr>
                <a:srgbClr val="000000"/>
              </a:buClr>
              <a:buSzPts val="1200"/>
            </a:pPr>
            <a:r>
              <a:rPr lang="el-GR" sz="1200">
                <a:solidFill>
                  <a:schemeClr val="dk1"/>
                </a:solidFill>
                <a:latin typeface="Corbel" panose="020B0503020204020204"/>
                <a:ea typeface="Corbel" panose="020B0503020204020204"/>
                <a:cs typeface="Corbel" panose="020B0503020204020204"/>
                <a:sym typeface="Corbel" panose="020B0503020204020204"/>
              </a:rPr>
              <a:t>4) Δεν έχω συμμετάσχει σε Πρακτική Άσκηση άλλης Πράξης του Επιχειρησιακού Προγράμματος</a:t>
            </a:r>
            <a:endParaRPr sz="1400">
              <a:solidFill>
                <a:srgbClr val="000000"/>
              </a:solidFill>
              <a:latin typeface="Arial" panose="020B0604020202020204"/>
              <a:ea typeface="Arial" panose="020B0604020202020204"/>
              <a:cs typeface="Arial" panose="020B0604020202020204"/>
              <a:sym typeface="Arial" panose="020B0604020202020204"/>
            </a:endParaRPr>
          </a:p>
          <a:p>
            <a:pPr>
              <a:buClr>
                <a:srgbClr val="000000"/>
              </a:buClr>
              <a:buSzPts val="1200"/>
            </a:pPr>
            <a:r>
              <a:rPr lang="el-GR" sz="1200">
                <a:solidFill>
                  <a:schemeClr val="dk1"/>
                </a:solidFill>
                <a:latin typeface="Corbel" panose="020B0503020204020204"/>
                <a:ea typeface="Corbel" panose="020B0503020204020204"/>
                <a:cs typeface="Corbel" panose="020B0503020204020204"/>
                <a:sym typeface="Corbel" panose="020B0503020204020204"/>
              </a:rPr>
              <a:t>«Ανθρώπινο Δυναμικό και Κοινωνική Συνοχή ΕΣΠΑ 2021-2027»</a:t>
            </a:r>
            <a:endParaRPr sz="1400">
              <a:solidFill>
                <a:srgbClr val="000000"/>
              </a:solidFill>
              <a:latin typeface="Arial" panose="020B0604020202020204"/>
              <a:ea typeface="Arial" panose="020B0604020202020204"/>
              <a:cs typeface="Arial" panose="020B0604020202020204"/>
              <a:sym typeface="Arial" panose="020B0604020202020204"/>
            </a:endParaRPr>
          </a:p>
          <a:p>
            <a:pPr>
              <a:buClr>
                <a:srgbClr val="000000"/>
              </a:buClr>
              <a:buSzPts val="1200"/>
            </a:pPr>
            <a:r>
              <a:rPr lang="el-GR" sz="1200">
                <a:solidFill>
                  <a:schemeClr val="dk1"/>
                </a:solidFill>
                <a:latin typeface="Corbel" panose="020B0503020204020204"/>
                <a:ea typeface="Corbel" panose="020B0503020204020204"/>
                <a:cs typeface="Corbel" panose="020B0503020204020204"/>
                <a:sym typeface="Corbel" panose="020B0503020204020204"/>
              </a:rPr>
              <a:t>5) Δε </a:t>
            </a:r>
            <a:r>
              <a:rPr lang="el-GR" sz="1200" err="1">
                <a:solidFill>
                  <a:schemeClr val="dk1"/>
                </a:solidFill>
                <a:latin typeface="Corbel" panose="020B0503020204020204"/>
                <a:ea typeface="Corbel" panose="020B0503020204020204"/>
                <a:cs typeface="Corbel" panose="020B0503020204020204"/>
                <a:sym typeface="Corbel" panose="020B0503020204020204"/>
              </a:rPr>
              <a:t>στοιχειοθετείται</a:t>
            </a:r>
            <a:r>
              <a:rPr lang="el-GR" sz="1200">
                <a:solidFill>
                  <a:schemeClr val="dk1"/>
                </a:solidFill>
                <a:latin typeface="Corbel" panose="020B0503020204020204"/>
                <a:ea typeface="Corbel" panose="020B0503020204020204"/>
                <a:cs typeface="Corbel" panose="020B0503020204020204"/>
                <a:sym typeface="Corbel" panose="020B0503020204020204"/>
              </a:rPr>
              <a:t> συγγένεια (Β’ βαθμού και άνω, σε ευθεία γραμμή, πλάγια γραμμή και εξ’</a:t>
            </a:r>
            <a:endParaRPr sz="1400">
              <a:solidFill>
                <a:srgbClr val="000000"/>
              </a:solidFill>
              <a:latin typeface="Arial" panose="020B0604020202020204"/>
              <a:ea typeface="Arial" panose="020B0604020202020204"/>
              <a:cs typeface="Arial" panose="020B0604020202020204"/>
              <a:sym typeface="Arial" panose="020B0604020202020204"/>
            </a:endParaRPr>
          </a:p>
          <a:p>
            <a:pPr>
              <a:buClr>
                <a:srgbClr val="000000"/>
              </a:buClr>
              <a:buSzPts val="1200"/>
            </a:pPr>
            <a:r>
              <a:rPr lang="el-GR" sz="1200">
                <a:solidFill>
                  <a:schemeClr val="dk1"/>
                </a:solidFill>
                <a:latin typeface="Corbel" panose="020B0503020204020204"/>
                <a:ea typeface="Corbel" panose="020B0503020204020204"/>
                <a:cs typeface="Corbel" panose="020B0503020204020204"/>
                <a:sym typeface="Corbel" panose="020B0503020204020204"/>
              </a:rPr>
              <a:t>αγχιστείας) όπως και συζυγική σχέση με το νόμιμο εκπρόσωπο της επιχείρησης. Επίσης, σε κάθε</a:t>
            </a:r>
            <a:endParaRPr sz="1400">
              <a:solidFill>
                <a:srgbClr val="000000"/>
              </a:solidFill>
              <a:latin typeface="Arial" panose="020B0604020202020204"/>
              <a:ea typeface="Arial" panose="020B0604020202020204"/>
              <a:cs typeface="Arial" panose="020B0604020202020204"/>
              <a:sym typeface="Arial" panose="020B0604020202020204"/>
            </a:endParaRPr>
          </a:p>
          <a:p>
            <a:pPr>
              <a:buClr>
                <a:srgbClr val="000000"/>
              </a:buClr>
              <a:buSzPts val="1200"/>
            </a:pPr>
            <a:r>
              <a:rPr lang="el-GR" sz="1200">
                <a:solidFill>
                  <a:schemeClr val="dk1"/>
                </a:solidFill>
                <a:latin typeface="Corbel" panose="020B0503020204020204"/>
                <a:ea typeface="Corbel" panose="020B0503020204020204"/>
                <a:cs typeface="Corbel" panose="020B0503020204020204"/>
                <a:sym typeface="Corbel" panose="020B0503020204020204"/>
              </a:rPr>
              <a:t>περίπτωση συγγένειας Β’ βαθμού και άνω όπως και συζυγικής σχέσης με άλλο πρόσωπο</a:t>
            </a:r>
            <a:endParaRPr sz="1400">
              <a:solidFill>
                <a:srgbClr val="000000"/>
              </a:solidFill>
              <a:latin typeface="Arial" panose="020B0604020202020204"/>
              <a:ea typeface="Arial" panose="020B0604020202020204"/>
              <a:cs typeface="Arial" panose="020B0604020202020204"/>
              <a:sym typeface="Arial" panose="020B0604020202020204"/>
            </a:endParaRPr>
          </a:p>
          <a:p>
            <a:pPr>
              <a:buClr>
                <a:srgbClr val="000000"/>
              </a:buClr>
              <a:buSzPts val="1200"/>
            </a:pPr>
            <a:r>
              <a:rPr lang="el-GR" sz="1200">
                <a:solidFill>
                  <a:schemeClr val="dk1"/>
                </a:solidFill>
                <a:latin typeface="Corbel" panose="020B0503020204020204"/>
                <a:ea typeface="Corbel" panose="020B0503020204020204"/>
                <a:cs typeface="Corbel" panose="020B0503020204020204"/>
                <a:sym typeface="Corbel" panose="020B0503020204020204"/>
              </a:rPr>
              <a:t>απασχολούμενο στον φορέα – επιχείρηση, το πρόσωπο αυτό δεν μπορεί να ορισθεί ως επόπτης εκ</a:t>
            </a:r>
            <a:endParaRPr sz="1400">
              <a:solidFill>
                <a:srgbClr val="000000"/>
              </a:solidFill>
              <a:latin typeface="Arial" panose="020B0604020202020204"/>
              <a:ea typeface="Arial" panose="020B0604020202020204"/>
              <a:cs typeface="Arial" panose="020B0604020202020204"/>
              <a:sym typeface="Arial" panose="020B0604020202020204"/>
            </a:endParaRPr>
          </a:p>
          <a:p>
            <a:pPr>
              <a:buClr>
                <a:srgbClr val="000000"/>
              </a:buClr>
              <a:buSzPts val="1200"/>
            </a:pPr>
            <a:r>
              <a:rPr lang="el-GR" sz="1200">
                <a:solidFill>
                  <a:schemeClr val="dk1"/>
                </a:solidFill>
                <a:latin typeface="Corbel" panose="020B0503020204020204"/>
                <a:ea typeface="Corbel" panose="020B0503020204020204"/>
                <a:cs typeface="Corbel" panose="020B0503020204020204"/>
                <a:sym typeface="Corbel" panose="020B0503020204020204"/>
              </a:rPr>
              <a:t>μέρους του Συνεργαζόμενου Φορέα.</a:t>
            </a:r>
            <a:endParaRPr sz="1400">
              <a:solidFill>
                <a:srgbClr val="000000"/>
              </a:solidFill>
              <a:latin typeface="Arial" panose="020B0604020202020204"/>
              <a:ea typeface="Arial" panose="020B0604020202020204"/>
              <a:cs typeface="Arial" panose="020B0604020202020204"/>
              <a:sym typeface="Arial" panose="020B0604020202020204"/>
            </a:endParaRPr>
          </a:p>
          <a:p>
            <a:pPr>
              <a:buClr>
                <a:srgbClr val="000000"/>
              </a:buClr>
              <a:buSzPts val="1200"/>
            </a:pPr>
            <a:endParaRPr sz="1200">
              <a:solidFill>
                <a:schemeClr val="dk1"/>
              </a:solidFill>
              <a:latin typeface="Corbel" panose="020B0503020204020204"/>
              <a:ea typeface="Corbel" panose="020B0503020204020204"/>
              <a:cs typeface="Corbel" panose="020B0503020204020204"/>
              <a:sym typeface="Corbel" panose="020B0503020204020204"/>
            </a:endParaRPr>
          </a:p>
        </p:txBody>
      </p:sp>
      <p:sp>
        <p:nvSpPr>
          <p:cNvPr id="3" name="TextBox 2"/>
          <p:cNvSpPr txBox="1"/>
          <p:nvPr/>
        </p:nvSpPr>
        <p:spPr>
          <a:xfrm>
            <a:off x="1232934" y="134617"/>
            <a:ext cx="6933025" cy="523220"/>
          </a:xfrm>
          <a:prstGeom prst="rect">
            <a:avLst/>
          </a:prstGeom>
          <a:noFill/>
        </p:spPr>
        <p:txBody>
          <a:bodyPr wrap="square">
            <a:spAutoFit/>
          </a:bodyPr>
          <a:lstStyle/>
          <a:p>
            <a:pPr algn="ctr">
              <a:buClr>
                <a:srgbClr val="000000"/>
              </a:buClr>
              <a:buSzPts val="1600"/>
            </a:pPr>
            <a:r>
              <a:rPr lang="el-GR" sz="2800" b="1">
                <a:solidFill>
                  <a:schemeClr val="dk1"/>
                </a:solidFill>
                <a:latin typeface="Calibri" panose="020F0502020204030204" pitchFamily="34" charset="0"/>
                <a:ea typeface="Calibri" panose="020F0502020204030204" pitchFamily="34" charset="0"/>
                <a:cs typeface="Calibri" panose="020F0502020204030204" pitchFamily="34" charset="0"/>
                <a:sym typeface="Corbel" panose="020B0503020204020204"/>
              </a:rPr>
              <a:t>7. Υπεύθυνη Δήλωση για Καθεστώς Εργασίας</a:t>
            </a:r>
            <a:endParaRPr lang="el-GR" sz="2400">
              <a:solidFill>
                <a:srgbClr val="000000"/>
              </a:solidFill>
              <a:latin typeface="Calibri" panose="020F0502020204030204" pitchFamily="34" charset="0"/>
              <a:ea typeface="Calibri" panose="020F0502020204030204" pitchFamily="34" charset="0"/>
              <a:cs typeface="Calibri" panose="020F0502020204030204" pitchFamily="34" charset="0"/>
              <a:sym typeface="Arial" panose="020B0604020202020204"/>
            </a:endParaRPr>
          </a:p>
        </p:txBody>
      </p:sp>
      <p:sp>
        <p:nvSpPr>
          <p:cNvPr id="5" name="TextBox 4"/>
          <p:cNvSpPr txBox="1"/>
          <p:nvPr/>
        </p:nvSpPr>
        <p:spPr>
          <a:xfrm>
            <a:off x="1595283" y="791338"/>
            <a:ext cx="5953433" cy="461665"/>
          </a:xfrm>
          <a:prstGeom prst="rect">
            <a:avLst/>
          </a:prstGeom>
          <a:noFill/>
        </p:spPr>
        <p:txBody>
          <a:bodyPr wrap="square">
            <a:spAutoFit/>
          </a:bodyPr>
          <a:lstStyle/>
          <a:p>
            <a:pPr algn="ctr">
              <a:spcBef>
                <a:spcPts val="1000"/>
              </a:spcBef>
              <a:buClr>
                <a:srgbClr val="000000"/>
              </a:buClr>
              <a:buSzPts val="1400"/>
            </a:pPr>
            <a:r>
              <a:rPr lang="el-GR" sz="2400" b="1">
                <a:solidFill>
                  <a:schemeClr val="dk1"/>
                </a:solidFill>
                <a:latin typeface="Corbel" panose="020B0503020204020204"/>
                <a:ea typeface="Corbel" panose="020B0503020204020204"/>
                <a:cs typeface="Corbel" panose="020B0503020204020204"/>
                <a:sym typeface="Corbel" panose="020B0503020204020204"/>
              </a:rPr>
              <a:t>μέσω  </a:t>
            </a:r>
            <a:r>
              <a:rPr lang="it-IT" sz="2400" b="1">
                <a:solidFill>
                  <a:schemeClr val="dk1"/>
                </a:solidFill>
                <a:latin typeface="Corbel" panose="020B0503020204020204"/>
                <a:ea typeface="Corbel" panose="020B0503020204020204"/>
                <a:cs typeface="Corbel" panose="020B0503020204020204"/>
                <a:sym typeface="Corbel" panose="020B0503020204020204"/>
                <a:hlinkClick r:id="rId3"/>
              </a:rPr>
              <a:t>gov.gr</a:t>
            </a:r>
            <a:r>
              <a:rPr lang="it-IT" sz="2400">
                <a:solidFill>
                  <a:schemeClr val="dk1"/>
                </a:solidFill>
                <a:latin typeface="Corbel" panose="020B0503020204020204"/>
                <a:ea typeface="Corbel" panose="020B0503020204020204"/>
                <a:cs typeface="Corbel" panose="020B0503020204020204"/>
                <a:sym typeface="Corbel" panose="020B0503020204020204"/>
                <a:hlinkClick r:id="rId3"/>
              </a:rPr>
              <a:t> </a:t>
            </a:r>
            <a:endParaRPr lang="el-GR" sz="2400">
              <a:solidFill>
                <a:schemeClr val="dk1"/>
              </a:solidFill>
              <a:latin typeface="Corbel" panose="020B0503020204020204"/>
              <a:ea typeface="Corbel" panose="020B0503020204020204"/>
              <a:cs typeface="Corbel" panose="020B0503020204020204"/>
              <a:sym typeface="Corbel" panose="020B0503020204020204"/>
            </a:endParaRPr>
          </a:p>
        </p:txBody>
      </p:sp>
      <p:sp>
        <p:nvSpPr>
          <p:cNvPr id="7" name="TextBox 6"/>
          <p:cNvSpPr txBox="1"/>
          <p:nvPr/>
        </p:nvSpPr>
        <p:spPr>
          <a:xfrm>
            <a:off x="3821123" y="1341466"/>
            <a:ext cx="1756646" cy="369332"/>
          </a:xfrm>
          <a:prstGeom prst="rect">
            <a:avLst/>
          </a:prstGeom>
          <a:noFill/>
        </p:spPr>
        <p:txBody>
          <a:bodyPr wrap="square">
            <a:spAutoFit/>
          </a:bodyPr>
          <a:lstStyle/>
          <a:p>
            <a:pPr>
              <a:spcBef>
                <a:spcPts val="1000"/>
              </a:spcBef>
              <a:buClr>
                <a:srgbClr val="000000"/>
              </a:buClr>
              <a:buSzPts val="1400"/>
            </a:pPr>
            <a:r>
              <a:rPr lang="pt-BR" sz="1800">
                <a:solidFill>
                  <a:schemeClr val="dk1"/>
                </a:solidFill>
                <a:latin typeface="Century Gothic" panose="020B0502020202020204"/>
                <a:ea typeface="Century Gothic" panose="020B0502020202020204"/>
                <a:cs typeface="Century Gothic" panose="020B0502020202020204"/>
                <a:sym typeface="Century Gothic" panose="020B0502020202020204"/>
                <a:hlinkClick r:id="rId4"/>
              </a:rPr>
              <a:t>video tutorial</a:t>
            </a:r>
            <a:endParaRPr lang="pt-BR" sz="1800">
              <a:solidFill>
                <a:schemeClr val="dk1"/>
              </a:solidFill>
              <a:latin typeface="Century Gothic" panose="020B0502020202020204"/>
              <a:ea typeface="Century Gothic" panose="020B0502020202020204"/>
              <a:cs typeface="Century Gothic" panose="020B0502020202020204"/>
              <a:sym typeface="Century Gothic" panose="020B0502020202020204"/>
            </a:endParaRPr>
          </a:p>
        </p:txBody>
      </p:sp>
      <p:sp>
        <p:nvSpPr>
          <p:cNvPr id="9" name="TextBox 8"/>
          <p:cNvSpPr txBox="1"/>
          <p:nvPr/>
        </p:nvSpPr>
        <p:spPr>
          <a:xfrm>
            <a:off x="778118" y="1791974"/>
            <a:ext cx="7917642" cy="830997"/>
          </a:xfrm>
          <a:prstGeom prst="rect">
            <a:avLst/>
          </a:prstGeom>
          <a:noFill/>
        </p:spPr>
        <p:txBody>
          <a:bodyPr wrap="square">
            <a:spAutoFit/>
          </a:bodyPr>
          <a:lstStyle/>
          <a:p>
            <a:pPr algn="ctr">
              <a:spcBef>
                <a:spcPts val="1000"/>
              </a:spcBef>
              <a:buClr>
                <a:srgbClr val="000000"/>
              </a:buClr>
              <a:buSzPts val="1400"/>
            </a:pPr>
            <a:r>
              <a:rPr lang="el-GR" sz="2400" dirty="0">
                <a:solidFill>
                  <a:schemeClr val="dk1"/>
                </a:solidFill>
                <a:latin typeface="Corbel" panose="020B0503020204020204"/>
                <a:ea typeface="Corbel" panose="020B0503020204020204"/>
                <a:cs typeface="Corbel" panose="020B0503020204020204"/>
                <a:sym typeface="Corbel" panose="020B0503020204020204"/>
              </a:rPr>
              <a:t>Κάνετε είσοδο στην υπηρεσία και μετά την ταυτοποίηση στοιχείων κάνετε </a:t>
            </a:r>
            <a:r>
              <a:rPr lang="el-GR" sz="2400" dirty="0" err="1">
                <a:solidFill>
                  <a:schemeClr val="dk1"/>
                </a:solidFill>
                <a:latin typeface="Corbel" panose="020B0503020204020204"/>
                <a:ea typeface="Corbel" panose="020B0503020204020204"/>
                <a:cs typeface="Corbel" panose="020B0503020204020204"/>
                <a:sym typeface="Corbel" panose="020B0503020204020204"/>
              </a:rPr>
              <a:t>copy</a:t>
            </a:r>
            <a:r>
              <a:rPr lang="el-GR" sz="2400" dirty="0">
                <a:solidFill>
                  <a:schemeClr val="dk1"/>
                </a:solidFill>
                <a:latin typeface="Corbel" panose="020B0503020204020204"/>
                <a:ea typeface="Corbel" panose="020B0503020204020204"/>
                <a:cs typeface="Corbel" panose="020B0503020204020204"/>
                <a:sym typeface="Corbel" panose="020B0503020204020204"/>
              </a:rPr>
              <a:t>- </a:t>
            </a:r>
            <a:r>
              <a:rPr lang="el-GR" sz="2400" dirty="0" err="1">
                <a:solidFill>
                  <a:schemeClr val="dk1"/>
                </a:solidFill>
                <a:latin typeface="Corbel" panose="020B0503020204020204"/>
                <a:ea typeface="Corbel" panose="020B0503020204020204"/>
                <a:cs typeface="Corbel" panose="020B0503020204020204"/>
                <a:sym typeface="Corbel" panose="020B0503020204020204"/>
              </a:rPr>
              <a:t>paste</a:t>
            </a:r>
            <a:r>
              <a:rPr lang="el-GR" sz="2400" dirty="0">
                <a:solidFill>
                  <a:schemeClr val="dk1"/>
                </a:solidFill>
                <a:latin typeface="Corbel" panose="020B0503020204020204"/>
                <a:ea typeface="Corbel" panose="020B0503020204020204"/>
                <a:cs typeface="Corbel" panose="020B0503020204020204"/>
                <a:sym typeface="Corbel" panose="020B0503020204020204"/>
              </a:rPr>
              <a:t> τα παρακάτω:</a:t>
            </a:r>
            <a:endParaRPr lang="el-GR" sz="2400" dirty="0">
              <a:solidFill>
                <a:srgbClr val="000000"/>
              </a:solidFill>
              <a:latin typeface="Arial" panose="020B0604020202020204"/>
              <a:ea typeface="Arial" panose="020B0604020202020204"/>
              <a:cs typeface="Arial" panose="020B0604020202020204"/>
              <a:sym typeface="Arial" panose="020B0604020202020204"/>
            </a:endParaRPr>
          </a:p>
        </p:txBody>
      </p:sp>
      <p:sp>
        <p:nvSpPr>
          <p:cNvPr id="11" name="TextBox 10"/>
          <p:cNvSpPr txBox="1"/>
          <p:nvPr/>
        </p:nvSpPr>
        <p:spPr>
          <a:xfrm>
            <a:off x="817446" y="3145392"/>
            <a:ext cx="7242472" cy="400110"/>
          </a:xfrm>
          <a:prstGeom prst="rect">
            <a:avLst/>
          </a:prstGeom>
          <a:noFill/>
        </p:spPr>
        <p:txBody>
          <a:bodyPr wrap="square">
            <a:spAutoFit/>
          </a:bodyPr>
          <a:lstStyle/>
          <a:p>
            <a:pPr>
              <a:buClr>
                <a:srgbClr val="000000"/>
              </a:buClr>
              <a:buSzPts val="1400"/>
            </a:pPr>
            <a:r>
              <a:rPr lang="el-GR" sz="2000" b="1">
                <a:solidFill>
                  <a:schemeClr val="dk1"/>
                </a:solidFill>
                <a:latin typeface="Corbel" panose="020B0503020204020204"/>
                <a:ea typeface="Corbel" panose="020B0503020204020204"/>
                <a:cs typeface="Corbel" panose="020B0503020204020204"/>
                <a:sym typeface="Corbel" panose="020B0503020204020204"/>
              </a:rPr>
              <a:t>ΠΡΟΣ: </a:t>
            </a:r>
            <a:r>
              <a:rPr lang="el-GR" sz="1800">
                <a:solidFill>
                  <a:schemeClr val="dk1"/>
                </a:solidFill>
                <a:latin typeface="Corbel" panose="020B0503020204020204"/>
                <a:ea typeface="Corbel" panose="020B0503020204020204"/>
                <a:cs typeface="Corbel" panose="020B0503020204020204"/>
                <a:sym typeface="Corbel" panose="020B0503020204020204"/>
              </a:rPr>
              <a:t>Γραφείο Πρακτικής Άσκησης Πανεπιστημίου Θεσσαλίας</a:t>
            </a:r>
          </a:p>
        </p:txBody>
      </p:sp>
      <p:sp>
        <p:nvSpPr>
          <p:cNvPr id="12" name="Ορθογώνιο 11"/>
          <p:cNvSpPr/>
          <p:nvPr/>
        </p:nvSpPr>
        <p:spPr>
          <a:xfrm>
            <a:off x="778118" y="3145392"/>
            <a:ext cx="6571421" cy="376586"/>
          </a:xfrm>
          <a:prstGeom prst="rect">
            <a:avLst/>
          </a:prstGeom>
          <a:noFill/>
          <a:ln w="19050">
            <a:solidFill>
              <a:srgbClr val="C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l-GR"/>
          </a:p>
        </p:txBody>
      </p:sp>
      <p:sp>
        <p:nvSpPr>
          <p:cNvPr id="14" name="Ορθογώνιο 13"/>
          <p:cNvSpPr/>
          <p:nvPr/>
        </p:nvSpPr>
        <p:spPr>
          <a:xfrm>
            <a:off x="778118" y="3648225"/>
            <a:ext cx="7031081" cy="2518152"/>
          </a:xfrm>
          <a:prstGeom prst="rect">
            <a:avLst/>
          </a:prstGeom>
          <a:noFill/>
          <a:ln w="19050">
            <a:solidFill>
              <a:srgbClr val="7030A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l-GR"/>
          </a:p>
        </p:txBody>
      </p:sp>
      <p:pic>
        <p:nvPicPr>
          <p:cNvPr id="15" name="Εικόνα 14" descr="Εικόνα που περιέχει άλογο, θηλαστικό&#10;&#10;Το περιεχόμενο που δημιουργείται από AI ενδέχεται να είναι εσφαλμένο."/>
          <p:cNvPicPr>
            <a:picLocks noChangeAspect="1"/>
          </p:cNvPicPr>
          <p:nvPr/>
        </p:nvPicPr>
        <p:blipFill>
          <a:blip r:embed="rId5">
            <a:alphaModFix amt="70000"/>
          </a:blip>
          <a:stretch>
            <a:fillRect/>
          </a:stretch>
        </p:blipFill>
        <p:spPr>
          <a:xfrm>
            <a:off x="192000" y="142259"/>
            <a:ext cx="869884" cy="869884"/>
          </a:xfrm>
          <a:prstGeom prst="rect">
            <a:avLst/>
          </a:prstGeom>
        </p:spPr>
      </p:pic>
      <p:pic>
        <p:nvPicPr>
          <p:cNvPr id="2" name="Εικόνα 1" descr="Εικόνα που περιέχει γραφικά, ζωγραφιά, σκίτσο/σχέδιο, clipart&#10;&#10;Το περιεχόμενο που δημιουργείται από AI ενδέχεται να είναι εσφαλμένο."/>
          <p:cNvPicPr>
            <a:picLocks noChangeAspect="1"/>
          </p:cNvPicPr>
          <p:nvPr/>
        </p:nvPicPr>
        <p:blipFill>
          <a:blip r:embed="rId6"/>
          <a:stretch>
            <a:fillRect/>
          </a:stretch>
        </p:blipFill>
        <p:spPr>
          <a:xfrm>
            <a:off x="8337009" y="92026"/>
            <a:ext cx="738664" cy="830997"/>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p:cNvSpPr>
            <a:spLocks noGrp="1" noRot="1" noChangeAspect="1" noMove="1" noResize="1" noEditPoints="1" noAdjustHandles="1" noChangeArrowheads="1" noChangeShapeType="1" noTextEdit="1"/>
          </p:cNvSpPr>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p:cNvSpPr>
            <a:spLocks noGrp="1" noRot="1" noChangeAspect="1" noMove="1" noResize="1" noEditPoints="1" noAdjustHandles="1" noChangeArrowheads="1" noChangeShapeType="1" noTextEdit="1"/>
          </p:cNvSpPr>
          <p:nvPr/>
        </p:nvSpPr>
        <p:spPr>
          <a:xfrm>
            <a:off x="241299" y="321733"/>
            <a:ext cx="8660121" cy="6214534"/>
          </a:xfrm>
          <a:custGeom>
            <a:avLst/>
            <a:gdLst>
              <a:gd name="connsiteX0" fmla="*/ 0 w 11546828"/>
              <a:gd name="connsiteY0" fmla="*/ 0 h 6214534"/>
              <a:gd name="connsiteX1" fmla="*/ 7965430 w 11546828"/>
              <a:gd name="connsiteY1" fmla="*/ 0 h 6214534"/>
              <a:gd name="connsiteX2" fmla="*/ 7965430 w 11546828"/>
              <a:gd name="connsiteY2" fmla="*/ 1786 h 6214534"/>
              <a:gd name="connsiteX3" fmla="*/ 11546828 w 11546828"/>
              <a:gd name="connsiteY3" fmla="*/ 1786 h 6214534"/>
              <a:gd name="connsiteX4" fmla="*/ 11546828 w 11546828"/>
              <a:gd name="connsiteY4" fmla="*/ 2866740 h 6214534"/>
              <a:gd name="connsiteX5" fmla="*/ 11225095 w 11546828"/>
              <a:gd name="connsiteY5" fmla="*/ 3179536 h 6214534"/>
              <a:gd name="connsiteX6" fmla="*/ 11225095 w 11546828"/>
              <a:gd name="connsiteY6" fmla="*/ 301542 h 6214534"/>
              <a:gd name="connsiteX7" fmla="*/ 320042 w 11546828"/>
              <a:gd name="connsiteY7" fmla="*/ 301542 h 6214534"/>
              <a:gd name="connsiteX8" fmla="*/ 320042 w 11546828"/>
              <a:gd name="connsiteY8" fmla="*/ 5909424 h 6214534"/>
              <a:gd name="connsiteX9" fmla="*/ 8417210 w 11546828"/>
              <a:gd name="connsiteY9" fmla="*/ 5909424 h 6214534"/>
              <a:gd name="connsiteX10" fmla="*/ 8103383 w 11546828"/>
              <a:gd name="connsiteY10" fmla="*/ 6214534 h 6214534"/>
              <a:gd name="connsiteX11" fmla="*/ 7222929 w 11546828"/>
              <a:gd name="connsiteY11" fmla="*/ 6214534 h 6214534"/>
              <a:gd name="connsiteX12" fmla="*/ 7222929 w 11546828"/>
              <a:gd name="connsiteY12" fmla="*/ 6212748 h 6214534"/>
              <a:gd name="connsiteX13" fmla="*/ 0 w 11546828"/>
              <a:gd name="connsiteY13" fmla="*/ 6212748 h 6214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546828" h="6214534">
                <a:moveTo>
                  <a:pt x="0" y="0"/>
                </a:moveTo>
                <a:lnTo>
                  <a:pt x="7965430" y="0"/>
                </a:lnTo>
                <a:lnTo>
                  <a:pt x="7965430" y="1786"/>
                </a:lnTo>
                <a:lnTo>
                  <a:pt x="11546828" y="1786"/>
                </a:lnTo>
                <a:lnTo>
                  <a:pt x="11546828" y="2866740"/>
                </a:lnTo>
                <a:lnTo>
                  <a:pt x="11225095" y="3179536"/>
                </a:lnTo>
                <a:lnTo>
                  <a:pt x="11225095" y="301542"/>
                </a:lnTo>
                <a:lnTo>
                  <a:pt x="320042" y="301542"/>
                </a:lnTo>
                <a:lnTo>
                  <a:pt x="320042" y="5909424"/>
                </a:lnTo>
                <a:lnTo>
                  <a:pt x="8417210" y="5909424"/>
                </a:lnTo>
                <a:lnTo>
                  <a:pt x="8103383" y="6214534"/>
                </a:lnTo>
                <a:lnTo>
                  <a:pt x="7222929" y="6214534"/>
                </a:lnTo>
                <a:lnTo>
                  <a:pt x="7222929" y="6212748"/>
                </a:lnTo>
                <a:lnTo>
                  <a:pt x="0" y="6212748"/>
                </a:lnTo>
                <a:close/>
              </a:path>
            </a:pathLst>
          </a:cu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Right Triangle 11"/>
          <p:cNvSpPr>
            <a:spLocks noGrp="1" noRot="1" noChangeAspect="1" noMove="1" noResize="1" noEditPoints="1" noAdjustHandles="1" noChangeArrowheads="1" noChangeShapeType="1" noTextEdit="1"/>
          </p:cNvSpPr>
          <p:nvPr/>
        </p:nvSpPr>
        <p:spPr>
          <a:xfrm flipH="1">
            <a:off x="6432540" y="3335867"/>
            <a:ext cx="246888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a:spLocks noGrp="1" noRot="1" noChangeAspect="1" noMove="1" noResize="1" noEditPoints="1" noAdjustHandles="1" noChangeArrowheads="1" noChangeShapeType="1" noTextEdit="1"/>
          </p:cNvSpPr>
          <p:nvPr/>
        </p:nvSpPr>
        <p:spPr>
          <a:xfrm>
            <a:off x="481330" y="623275"/>
            <a:ext cx="8178790" cy="5607882"/>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53943" y="599511"/>
            <a:ext cx="2356072" cy="4480726"/>
          </a:xfrm>
        </p:spPr>
        <p:txBody>
          <a:bodyPr>
            <a:normAutofit/>
          </a:bodyPr>
          <a:lstStyle/>
          <a:p>
            <a:r>
              <a:rPr lang="el-GR">
                <a:solidFill>
                  <a:schemeClr val="dk1"/>
                </a:solidFill>
                <a:ea typeface="Corbel" panose="020B0503020204020204"/>
                <a:cs typeface="Corbel" panose="020B0503020204020204"/>
                <a:sym typeface="Corbel" panose="020B0503020204020204"/>
              </a:rPr>
              <a:t>Επιλογή &amp; Δήλωση Φορέα</a:t>
            </a:r>
            <a:endParaRPr lang="el-GR"/>
          </a:p>
        </p:txBody>
      </p:sp>
      <p:cxnSp>
        <p:nvCxnSpPr>
          <p:cNvPr id="16" name="Straight Connector 15"/>
          <p:cNvCxnSpPr>
            <a:cxnSpLocks noGrp="1" noRot="1" noChangeAspect="1" noMove="1" noResize="1" noEditPoints="1" noAdjustHandles="1" noChangeArrowheads="1" noChangeShapeType="1"/>
          </p:cNvCxnSpPr>
          <p:nvPr/>
        </p:nvCxnSpPr>
        <p:spPr>
          <a:xfrm>
            <a:off x="3490722"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3445457" y="1330077"/>
            <a:ext cx="5214663" cy="4229792"/>
          </a:xfrm>
        </p:spPr>
        <p:txBody>
          <a:bodyPr anchor="ctr">
            <a:normAutofit fontScale="62500" lnSpcReduction="20000"/>
          </a:bodyPr>
          <a:lstStyle/>
          <a:p>
            <a:pPr>
              <a:buNone/>
            </a:pPr>
            <a:r>
              <a:rPr lang="el-GR" sz="2400" dirty="0">
                <a:solidFill>
                  <a:schemeClr val="dk1"/>
                </a:solidFill>
              </a:rPr>
              <a:t>Είσοδος με τα στοιχεία του </a:t>
            </a:r>
            <a:r>
              <a:rPr lang="el-GR" sz="2400" b="1" dirty="0" err="1">
                <a:solidFill>
                  <a:schemeClr val="dk1"/>
                </a:solidFill>
              </a:rPr>
              <a:t>Ευδόξου</a:t>
            </a:r>
            <a:r>
              <a:rPr lang="el-GR" sz="2400" dirty="0">
                <a:solidFill>
                  <a:schemeClr val="dk1"/>
                </a:solidFill>
              </a:rPr>
              <a:t> στο πληροφοριακό</a:t>
            </a:r>
          </a:p>
          <a:p>
            <a:pPr>
              <a:buNone/>
            </a:pPr>
            <a:r>
              <a:rPr lang="el-GR" sz="2400" dirty="0">
                <a:solidFill>
                  <a:schemeClr val="dk1"/>
                </a:solidFill>
              </a:rPr>
              <a:t>σύστημα </a:t>
            </a:r>
            <a:r>
              <a:rPr lang="el-GR" sz="2400" b="1" dirty="0">
                <a:solidFill>
                  <a:srgbClr val="0070C0"/>
                </a:solidFill>
                <a:hlinkClick r:id="rId2"/>
              </a:rPr>
              <a:t>ΑΤΛΑΣ</a:t>
            </a:r>
            <a:r>
              <a:rPr lang="el-GR" sz="2400" b="1" dirty="0">
                <a:solidFill>
                  <a:schemeClr val="dk1"/>
                </a:solidFill>
              </a:rPr>
              <a:t> </a:t>
            </a:r>
            <a:r>
              <a:rPr lang="el-GR" sz="2400" dirty="0">
                <a:solidFill>
                  <a:schemeClr val="dk1"/>
                </a:solidFill>
              </a:rPr>
              <a:t>&amp; «αναζήτηση θέσεων».</a:t>
            </a:r>
          </a:p>
          <a:p>
            <a:pPr>
              <a:buNone/>
            </a:pPr>
            <a:endParaRPr lang="el-GR" sz="2400" dirty="0">
              <a:solidFill>
                <a:schemeClr val="dk1"/>
              </a:solidFill>
            </a:endParaRPr>
          </a:p>
          <a:p>
            <a:pPr>
              <a:buFont typeface="Wingdings" panose="05000000000000000000" pitchFamily="2" charset="2"/>
              <a:buChar char="Ø"/>
            </a:pPr>
            <a:r>
              <a:rPr lang="el-GR" sz="2400" b="1" dirty="0">
                <a:solidFill>
                  <a:schemeClr val="dk1"/>
                </a:solidFill>
              </a:rPr>
              <a:t>Εάν η θέση είναι ήδη δημοσιευμένη: </a:t>
            </a:r>
            <a:r>
              <a:rPr lang="el-GR" sz="2400" dirty="0">
                <a:solidFill>
                  <a:schemeClr val="dk1"/>
                </a:solidFill>
              </a:rPr>
              <a:t>Επικοινωνείτε με τον Φορέα (τα στοιχεία επικοινωνίας, όπως email και τηλέφωνο, βρίσκονται στις δημοσιευμένες θέσεις) και, εφόσον συμφωνήσετε σε συνεργασία, το δηλώνετε στην αίτηση σας (ΣΤΑΔΙΟ 2) μαζί με τις επιπλέον πληροφορίες που απαιτούνται.</a:t>
            </a:r>
          </a:p>
          <a:p>
            <a:pPr>
              <a:buFont typeface="Wingdings" panose="05000000000000000000" pitchFamily="2" charset="2"/>
              <a:buChar char="Ø"/>
            </a:pPr>
            <a:r>
              <a:rPr lang="el-GR" sz="2400" dirty="0">
                <a:solidFill>
                  <a:schemeClr val="dk1"/>
                </a:solidFill>
              </a:rPr>
              <a:t>Αν ο φορέας που επιθυμείτε δεν είναι καταχωρημένος στο σύστημα ΑΤΛΑΣ, τον ενημερώνετε ότι πρέπει να </a:t>
            </a:r>
            <a:r>
              <a:rPr lang="el-GR" sz="2400" b="1" dirty="0">
                <a:solidFill>
                  <a:schemeClr val="dk1"/>
                </a:solidFill>
              </a:rPr>
              <a:t>εγγραφεί</a:t>
            </a:r>
            <a:r>
              <a:rPr lang="el-GR" sz="2400" dirty="0">
                <a:solidFill>
                  <a:schemeClr val="dk1"/>
                </a:solidFill>
              </a:rPr>
              <a:t> και στη συνέχεια να προσθέσει και να </a:t>
            </a:r>
            <a:r>
              <a:rPr lang="el-GR" sz="2400" b="1" dirty="0">
                <a:solidFill>
                  <a:schemeClr val="dk1"/>
                </a:solidFill>
              </a:rPr>
              <a:t>δημοσιεύσει τη θέση</a:t>
            </a:r>
            <a:r>
              <a:rPr lang="el-GR" sz="2400" dirty="0">
                <a:solidFill>
                  <a:schemeClr val="dk1"/>
                </a:solidFill>
              </a:rPr>
              <a:t>*.</a:t>
            </a:r>
          </a:p>
          <a:p>
            <a:pPr lvl="0" algn="just">
              <a:spcBef>
                <a:spcPts val="1000"/>
              </a:spcBef>
              <a:buClr>
                <a:srgbClr val="000000"/>
              </a:buClr>
              <a:buSzPts val="1500"/>
              <a:buFont typeface="Wingdings" panose="05000000000000000000" pitchFamily="2" charset="2"/>
              <a:buChar char="Ø"/>
            </a:pPr>
            <a:r>
              <a:rPr lang="el-GR" sz="2400" dirty="0">
                <a:solidFill>
                  <a:schemeClr val="dk1"/>
                </a:solidFill>
                <a:ea typeface="Corbel" panose="020B0503020204020204"/>
                <a:cs typeface="Corbel" panose="020B0503020204020204"/>
                <a:sym typeface="Corbel" panose="020B0503020204020204"/>
              </a:rPr>
              <a:t>Συμπληρώνετε και τον </a:t>
            </a:r>
            <a:r>
              <a:rPr lang="el-GR" sz="2400" u="sng" dirty="0">
                <a:solidFill>
                  <a:schemeClr val="dk1"/>
                </a:solidFill>
                <a:ea typeface="Corbel" panose="020B0503020204020204"/>
                <a:cs typeface="Corbel" panose="020B0503020204020204"/>
                <a:sym typeface="Corbel" panose="020B0503020204020204"/>
              </a:rPr>
              <a:t>κωδικό </a:t>
            </a:r>
            <a:r>
              <a:rPr lang="el-GR" sz="2400" b="1" u="sng" dirty="0">
                <a:solidFill>
                  <a:schemeClr val="dk1"/>
                </a:solidFill>
                <a:ea typeface="Corbel" panose="020B0503020204020204"/>
                <a:cs typeface="Corbel" panose="020B0503020204020204"/>
                <a:sym typeface="Corbel" panose="020B0503020204020204"/>
              </a:rPr>
              <a:t>GROUP θέσης ΑΤΛΑΣ</a:t>
            </a:r>
            <a:r>
              <a:rPr lang="el-GR" sz="2400" u="sng" dirty="0">
                <a:solidFill>
                  <a:schemeClr val="dk1"/>
                </a:solidFill>
                <a:ea typeface="Corbel" panose="020B0503020204020204"/>
                <a:cs typeface="Corbel" panose="020B0503020204020204"/>
                <a:sym typeface="Corbel" panose="020B0503020204020204"/>
              </a:rPr>
              <a:t>, </a:t>
            </a:r>
            <a:r>
              <a:rPr lang="el-GR" sz="2400" dirty="0">
                <a:solidFill>
                  <a:schemeClr val="dk1"/>
                </a:solidFill>
                <a:ea typeface="Corbel" panose="020B0503020204020204"/>
                <a:cs typeface="Corbel" panose="020B0503020204020204"/>
                <a:sym typeface="Corbel" panose="020B0503020204020204"/>
              </a:rPr>
              <a:t>δηλαδή τον 6ψήφιο αριθμό που εμφανίζεται δίπλα στην δημοσιευμένη θέση, στο πεδίο που σας ζητείται.</a:t>
            </a:r>
          </a:p>
          <a:p>
            <a:pPr lvl="0" algn="just">
              <a:spcBef>
                <a:spcPts val="1000"/>
              </a:spcBef>
              <a:buClr>
                <a:srgbClr val="000000"/>
              </a:buClr>
              <a:buSzPts val="1500"/>
              <a:buFont typeface="Wingdings" panose="05000000000000000000" pitchFamily="2" charset="2"/>
              <a:buChar char="Ø"/>
            </a:pPr>
            <a:r>
              <a:rPr lang="el-GR" sz="2400" b="1" dirty="0">
                <a:solidFill>
                  <a:schemeClr val="dk1"/>
                </a:solidFill>
                <a:ea typeface="Corbel" panose="020B0503020204020204"/>
                <a:cs typeface="Corbel" panose="020B0503020204020204"/>
                <a:sym typeface="Corbel" panose="020B0503020204020204"/>
              </a:rPr>
              <a:t>Ελέγχετε</a:t>
            </a:r>
            <a:r>
              <a:rPr lang="el-GR" sz="2400" dirty="0">
                <a:solidFill>
                  <a:schemeClr val="dk1"/>
                </a:solidFill>
                <a:ea typeface="Corbel" panose="020B0503020204020204"/>
                <a:cs typeface="Corbel" panose="020B0503020204020204"/>
                <a:sym typeface="Corbel" panose="020B0503020204020204"/>
              </a:rPr>
              <a:t> πάντα αν εσείς μπορείτε να δείτε την θέση, </a:t>
            </a:r>
          </a:p>
          <a:p>
            <a:pPr marL="0" lvl="0" indent="0" algn="just">
              <a:spcBef>
                <a:spcPts val="1000"/>
              </a:spcBef>
              <a:buClr>
                <a:srgbClr val="000000"/>
              </a:buClr>
              <a:buSzPts val="1500"/>
              <a:buNone/>
            </a:pPr>
            <a:r>
              <a:rPr lang="el-GR" sz="2400" dirty="0">
                <a:solidFill>
                  <a:schemeClr val="dk1"/>
                </a:solidFill>
                <a:ea typeface="Corbel" panose="020B0503020204020204"/>
                <a:cs typeface="Corbel" panose="020B0503020204020204"/>
                <a:sym typeface="Corbel" panose="020B0503020204020204"/>
              </a:rPr>
              <a:t>αν δεν την βλέπετε εσείς δεν την βλέπει ούτε το Γραφείο Πρακτικής.</a:t>
            </a:r>
          </a:p>
          <a:p>
            <a:pPr lvl="0" algn="just">
              <a:spcBef>
                <a:spcPts val="1000"/>
              </a:spcBef>
              <a:buClr>
                <a:srgbClr val="000000"/>
              </a:buClr>
              <a:buSzPts val="1500"/>
            </a:pPr>
            <a:endParaRPr lang="el-GR" sz="2000" dirty="0">
              <a:solidFill>
                <a:srgbClr val="000000"/>
              </a:solidFill>
              <a:ea typeface="Arial" panose="020B0604020202020204"/>
              <a:cs typeface="Arial" panose="020B0604020202020204"/>
              <a:sym typeface="Arial" panose="020B0604020202020204"/>
            </a:endParaRPr>
          </a:p>
        </p:txBody>
      </p:sp>
      <p:pic>
        <p:nvPicPr>
          <p:cNvPr id="6" name="Εικόνα 5" descr="Εικόνα που περιέχει άλογο, θηλαστικό&#10;&#10;Το περιεχόμενο που δημιουργείται από AI ενδέχεται να είναι εσφαλμένο."/>
          <p:cNvPicPr>
            <a:picLocks noChangeAspect="1"/>
          </p:cNvPicPr>
          <p:nvPr/>
        </p:nvPicPr>
        <p:blipFill>
          <a:blip r:embed="rId3">
            <a:alphaModFix amt="5000"/>
          </a:blip>
          <a:stretch>
            <a:fillRect/>
          </a:stretch>
        </p:blipFill>
        <p:spPr>
          <a:xfrm>
            <a:off x="-1281" y="1323782"/>
            <a:ext cx="3868766" cy="3868766"/>
          </a:xfrm>
          <a:prstGeom prst="rect">
            <a:avLst/>
          </a:prstGeom>
        </p:spPr>
      </p:pic>
      <p:sp>
        <p:nvSpPr>
          <p:cNvPr id="11" name="TextBox 10"/>
          <p:cNvSpPr txBox="1"/>
          <p:nvPr/>
        </p:nvSpPr>
        <p:spPr>
          <a:xfrm>
            <a:off x="332175" y="5475672"/>
            <a:ext cx="8348038" cy="1076325"/>
          </a:xfrm>
          <a:prstGeom prst="rect">
            <a:avLst/>
          </a:prstGeom>
          <a:noFill/>
        </p:spPr>
        <p:txBody>
          <a:bodyPr wrap="square">
            <a:spAutoFit/>
          </a:bodyPr>
          <a:lstStyle/>
          <a:p>
            <a:pPr algn="ctr">
              <a:buClr>
                <a:srgbClr val="000000"/>
              </a:buClr>
              <a:buSzPts val="1200"/>
            </a:pPr>
            <a:r>
              <a:rPr lang="el-GR" sz="1400">
                <a:solidFill>
                  <a:schemeClr val="dk1"/>
                </a:solidFill>
                <a:latin typeface="Corbel" panose="020B0503020204020204"/>
                <a:ea typeface="Corbel" panose="020B0503020204020204"/>
                <a:cs typeface="Corbel" panose="020B0503020204020204"/>
                <a:sym typeface="Corbel" panose="020B0503020204020204"/>
              </a:rPr>
              <a:t>*</a:t>
            </a:r>
            <a:r>
              <a:rPr lang="el-GR" sz="1600" b="1">
                <a:solidFill>
                  <a:schemeClr val="dk1"/>
                </a:solidFill>
                <a:latin typeface="Corbel" panose="020B0503020204020204"/>
                <a:ea typeface="Corbel" panose="020B0503020204020204"/>
                <a:cs typeface="Corbel" panose="020B0503020204020204"/>
                <a:sym typeface="Corbel" panose="020B0503020204020204"/>
              </a:rPr>
              <a:t>Προσοχή η θέση να είναι </a:t>
            </a:r>
            <a:r>
              <a:rPr lang="el-GR" sz="1600" b="1">
                <a:solidFill>
                  <a:srgbClr val="FF0000"/>
                </a:solidFill>
                <a:latin typeface="Corbel" panose="020B0503020204020204"/>
                <a:ea typeface="Corbel" panose="020B0503020204020204"/>
                <a:cs typeface="Corbel" panose="020B0503020204020204"/>
                <a:sym typeface="Corbel" panose="020B0503020204020204"/>
              </a:rPr>
              <a:t>ορατή</a:t>
            </a:r>
            <a:r>
              <a:rPr lang="el-GR" sz="1600" b="1">
                <a:solidFill>
                  <a:schemeClr val="dk1"/>
                </a:solidFill>
                <a:latin typeface="Corbel" panose="020B0503020204020204"/>
                <a:ea typeface="Corbel" panose="020B0503020204020204"/>
                <a:cs typeface="Corbel" panose="020B0503020204020204"/>
                <a:sym typeface="Corbel" panose="020B0503020204020204"/>
              </a:rPr>
              <a:t> από το </a:t>
            </a:r>
            <a:r>
              <a:rPr lang="el-GR" sz="1600" b="1">
                <a:solidFill>
                  <a:srgbClr val="000000"/>
                </a:solidFill>
                <a:latin typeface="Corbel" panose="020B0503020204020204"/>
                <a:ea typeface="Corbel" panose="020B0503020204020204"/>
                <a:cs typeface="Corbel" panose="020B0503020204020204"/>
                <a:sym typeface="Corbel" panose="020B0503020204020204"/>
              </a:rPr>
              <a:t>Τμήμα του </a:t>
            </a:r>
            <a:r>
              <a:rPr lang="el-GR" sz="1600" b="1">
                <a:solidFill>
                  <a:schemeClr val="dk1"/>
                </a:solidFill>
                <a:latin typeface="Corbel" panose="020B0503020204020204"/>
                <a:ea typeface="Corbel" panose="020B0503020204020204"/>
                <a:cs typeface="Corbel" panose="020B0503020204020204"/>
                <a:sym typeface="Corbel" panose="020B0503020204020204"/>
              </a:rPr>
              <a:t>Πανεπιστημίου Θεσσαλίας στο οποίο ανήκετε!</a:t>
            </a:r>
          </a:p>
          <a:p>
            <a:pPr algn="ctr">
              <a:buClr>
                <a:srgbClr val="000000"/>
              </a:buClr>
              <a:buSzPts val="1200"/>
            </a:pPr>
            <a:endParaRPr lang="el-GR" sz="1600" b="1">
              <a:solidFill>
                <a:schemeClr val="dk1"/>
              </a:solidFill>
              <a:latin typeface="Corbel" panose="020B0503020204020204"/>
              <a:ea typeface="Calibri" panose="020F0502020204030204"/>
              <a:cs typeface="Calibri" panose="020F0502020204030204"/>
              <a:sym typeface="Corbel" panose="020B0503020204020204"/>
            </a:endParaRPr>
          </a:p>
          <a:p>
            <a:pPr algn="ctr">
              <a:buClr>
                <a:srgbClr val="000000"/>
              </a:buClr>
              <a:buSzPts val="1200"/>
            </a:pPr>
            <a:r>
              <a:rPr lang="el-GR" sz="1600">
                <a:solidFill>
                  <a:schemeClr val="dk1"/>
                </a:solidFill>
                <a:latin typeface="Corbel" panose="020B0503020204020204"/>
                <a:ea typeface="Calibri" panose="020F0502020204030204"/>
                <a:cs typeface="Calibri" panose="020F0502020204030204"/>
                <a:sym typeface="Corbel" panose="020B0503020204020204"/>
              </a:rPr>
              <a:t>«</a:t>
            </a:r>
            <a:r>
              <a:rPr lang="el-GR" sz="1600" b="1">
                <a:solidFill>
                  <a:srgbClr val="000000"/>
                </a:solidFill>
                <a:latin typeface="Corbel" panose="020B0503020204020204"/>
                <a:ea typeface="Corbel" panose="020B0503020204020204"/>
                <a:cs typeface="Corbel" panose="020B0503020204020204"/>
                <a:sym typeface="Corbel" panose="020B0503020204020204"/>
              </a:rPr>
              <a:t>Τμήμα Γεωπονίας Ιχθυολογίας και Υδάτινου Περιβάλλοντος »</a:t>
            </a:r>
            <a:endParaRPr lang="el-GR" sz="1600">
              <a:solidFill>
                <a:schemeClr val="dk1"/>
              </a:solidFill>
              <a:latin typeface="Calibri" panose="020F0502020204030204"/>
              <a:ea typeface="Calibri" panose="020F0502020204030204"/>
              <a:cs typeface="Calibri" panose="020F0502020204030204"/>
              <a:sym typeface="Calibri" panose="020F0502020204030204"/>
            </a:endParaRPr>
          </a:p>
        </p:txBody>
      </p:sp>
      <p:pic>
        <p:nvPicPr>
          <p:cNvPr id="5" name="Εικόνα 4" descr="Εικόνα που περιέχει γραφικά, ζωγραφιά, σκίτσο/σχέδιο, clipart&#10;&#10;Το περιεχόμενο που δημιουργείται από AI ενδέχεται να είναι εσφαλμένο."/>
          <p:cNvPicPr>
            <a:picLocks noChangeAspect="1"/>
          </p:cNvPicPr>
          <p:nvPr/>
        </p:nvPicPr>
        <p:blipFill>
          <a:blip r:embed="rId4"/>
          <a:stretch>
            <a:fillRect/>
          </a:stretch>
        </p:blipFill>
        <p:spPr>
          <a:xfrm>
            <a:off x="548056" y="735586"/>
            <a:ext cx="738664" cy="830997"/>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06"/>
        <p:cNvGrpSpPr/>
        <p:nvPr/>
      </p:nvGrpSpPr>
      <p:grpSpPr>
        <a:xfrm>
          <a:off x="0" y="0"/>
          <a:ext cx="0" cy="0"/>
          <a:chOff x="0" y="0"/>
          <a:chExt cx="0" cy="0"/>
        </a:xfrm>
      </p:grpSpPr>
      <p:sp>
        <p:nvSpPr>
          <p:cNvPr id="3" name="TextBox 2"/>
          <p:cNvSpPr txBox="1"/>
          <p:nvPr/>
        </p:nvSpPr>
        <p:spPr>
          <a:xfrm>
            <a:off x="1804219" y="4009470"/>
            <a:ext cx="4572000" cy="923330"/>
          </a:xfrm>
          <a:prstGeom prst="rect">
            <a:avLst/>
          </a:prstGeom>
          <a:noFill/>
        </p:spPr>
        <p:txBody>
          <a:bodyPr wrap="square">
            <a:spAutoFit/>
          </a:bodyPr>
          <a:lstStyle/>
          <a:p>
            <a:br>
              <a:rPr lang="el-GR" sz="1800">
                <a:solidFill>
                  <a:srgbClr val="262626"/>
                </a:solidFill>
                <a:effectLst/>
                <a:latin typeface="Corbel" panose="020B0503020204020204" pitchFamily="34" charset="0"/>
              </a:rPr>
            </a:br>
            <a:br>
              <a:rPr lang="el-GR" sz="1800">
                <a:solidFill>
                  <a:srgbClr val="262626"/>
                </a:solidFill>
                <a:effectLst/>
                <a:latin typeface="Corbel" panose="020B0503020204020204" pitchFamily="34" charset="0"/>
              </a:rPr>
            </a:br>
            <a:endParaRPr lang="el-GR"/>
          </a:p>
        </p:txBody>
      </p:sp>
      <p:graphicFrame>
        <p:nvGraphicFramePr>
          <p:cNvPr id="6" name="Διάγραμμα 5"/>
          <p:cNvGraphicFramePr/>
          <p:nvPr/>
        </p:nvGraphicFramePr>
        <p:xfrm>
          <a:off x="599768" y="698090"/>
          <a:ext cx="7570838" cy="5343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 name="Εικόνα 1" descr="Εικόνα που περιέχει γραφικά, ζωγραφιά, σκίτσο/σχέδιο, clipart&#10;&#10;Το περιεχόμενο που δημιουργείται από AI ενδέχεται να είναι εσφαλμένο."/>
          <p:cNvPicPr>
            <a:picLocks noChangeAspect="1"/>
          </p:cNvPicPr>
          <p:nvPr/>
        </p:nvPicPr>
        <p:blipFill>
          <a:blip r:embed="rId8"/>
          <a:stretch>
            <a:fillRect/>
          </a:stretch>
        </p:blipFill>
        <p:spPr>
          <a:xfrm>
            <a:off x="7316254" y="2467854"/>
            <a:ext cx="1708704" cy="1922292"/>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358"/>
        <p:cNvGrpSpPr/>
        <p:nvPr/>
      </p:nvGrpSpPr>
      <p:grpSpPr>
        <a:xfrm>
          <a:off x="0" y="0"/>
          <a:ext cx="0" cy="0"/>
          <a:chOff x="0" y="0"/>
          <a:chExt cx="0" cy="0"/>
        </a:xfrm>
      </p:grpSpPr>
      <p:sp useBgFill="1">
        <p:nvSpPr>
          <p:cNvPr id="398" name="Rectangle 383"/>
          <p:cNvSpPr>
            <a:spLocks noGrp="1" noRot="1" noChangeAspect="1" noMove="1" noResize="1" noEditPoints="1" noAdjustHandles="1" noChangeArrowheads="1" noChangeShapeType="1" noTextEdit="1"/>
          </p:cNvSpPr>
          <p:nvPr/>
        </p:nvSpPr>
        <p:spPr>
          <a:xfrm>
            <a:off x="0" y="0"/>
            <a:ext cx="9143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9" name="Rectangle 385"/>
          <p:cNvSpPr>
            <a:spLocks noGrp="1" noRot="1" noChangeAspect="1" noMove="1" noResize="1" noEditPoints="1" noAdjustHandles="1" noChangeArrowheads="1" noChangeShapeType="1" noTextEdit="1"/>
          </p:cNvSpPr>
          <p:nvPr/>
        </p:nvSpPr>
        <p:spPr>
          <a:xfrm>
            <a:off x="0" y="0"/>
            <a:ext cx="9144000" cy="2146816"/>
          </a:xfrm>
          <a:prstGeom prst="rect">
            <a:avLst/>
          </a:prstGeom>
          <a:solidFill>
            <a:schemeClr val="bg1">
              <a:lumMod val="85000"/>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4" name="Google Shape;364;p21"/>
          <p:cNvSpPr txBox="1"/>
          <p:nvPr/>
        </p:nvSpPr>
        <p:spPr>
          <a:xfrm>
            <a:off x="4318831" y="-17740"/>
            <a:ext cx="4384178" cy="1638377"/>
          </a:xfrm>
          <a:prstGeom prst="rect">
            <a:avLst/>
          </a:prstGeom>
        </p:spPr>
        <p:txBody>
          <a:bodyPr spcFirstLastPara="1" vert="horz" lIns="91440" tIns="45720" rIns="91440" bIns="45720" rtlCol="0" anchor="b" anchorCtr="0">
            <a:normAutofit/>
          </a:bodyPr>
          <a:lstStyle/>
          <a:p>
            <a:pPr defTabSz="914400">
              <a:lnSpc>
                <a:spcPct val="90000"/>
              </a:lnSpc>
              <a:spcBef>
                <a:spcPct val="0"/>
              </a:spcBef>
              <a:spcAft>
                <a:spcPts val="600"/>
              </a:spcAft>
              <a:buClr>
                <a:srgbClr val="000000"/>
              </a:buClr>
              <a:buSzPts val="1600"/>
            </a:pPr>
            <a:r>
              <a:rPr lang="en-US" sz="3600" b="1" i="1">
                <a:latin typeface="+mj-lt"/>
                <a:ea typeface="+mj-ea"/>
                <a:cs typeface="+mj-cs"/>
                <a:sym typeface="Calibri" panose="020F0502020204030204"/>
              </a:rPr>
              <a:t>Απαρα</a:t>
            </a:r>
            <a:r>
              <a:rPr lang="en-US" sz="3600" b="1" i="1" err="1">
                <a:latin typeface="+mj-lt"/>
                <a:ea typeface="+mj-ea"/>
                <a:cs typeface="+mj-cs"/>
                <a:sym typeface="Calibri" panose="020F0502020204030204"/>
              </a:rPr>
              <a:t>ίτητ</a:t>
            </a:r>
            <a:r>
              <a:rPr lang="en-US" sz="3600" b="1" i="1">
                <a:latin typeface="+mj-lt"/>
                <a:ea typeface="+mj-ea"/>
                <a:cs typeface="+mj-cs"/>
                <a:sym typeface="Calibri" panose="020F0502020204030204"/>
              </a:rPr>
              <a:t>α Στοιχε</a:t>
            </a:r>
            <a:r>
              <a:rPr lang="el-GR" sz="3600" b="1" i="1">
                <a:latin typeface="+mj-lt"/>
                <a:ea typeface="+mj-ea"/>
                <a:cs typeface="+mj-cs"/>
                <a:sym typeface="Calibri" panose="020F0502020204030204"/>
              </a:rPr>
              <a:t>ί</a:t>
            </a:r>
            <a:r>
              <a:rPr lang="en-US" sz="3600" b="1" i="1">
                <a:latin typeface="+mj-lt"/>
                <a:ea typeface="+mj-ea"/>
                <a:cs typeface="+mj-cs"/>
                <a:sym typeface="Calibri" panose="020F0502020204030204"/>
              </a:rPr>
              <a:t>α από τον Φορέα</a:t>
            </a:r>
          </a:p>
        </p:txBody>
      </p:sp>
      <p:sp>
        <p:nvSpPr>
          <p:cNvPr id="400" name="Rectangle 387"/>
          <p:cNvSpPr>
            <a:spLocks noGrp="1" noRot="1" noChangeAspect="1" noMove="1" noResize="1" noEditPoints="1" noAdjustHandles="1" noChangeArrowheads="1" noChangeShapeType="1" noTextEdit="1"/>
          </p:cNvSpPr>
          <p:nvPr/>
        </p:nvSpPr>
        <p:spPr>
          <a:xfrm rot="5400000">
            <a:off x="-145363" y="6150940"/>
            <a:ext cx="524256" cy="11428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1" name="Rectangle 389"/>
          <p:cNvSpPr>
            <a:spLocks noGrp="1" noRot="1" noChangeAspect="1" noMove="1" noResize="1" noEditPoints="1" noAdjustHandles="1" noChangeArrowheads="1" noChangeShapeType="1" noTextEdit="1"/>
          </p:cNvSpPr>
          <p:nvPr/>
        </p:nvSpPr>
        <p:spPr>
          <a:xfrm rot="16200000" flipH="1">
            <a:off x="4433100" y="1760836"/>
            <a:ext cx="524256" cy="889754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2" name="Rectangle 391"/>
          <p:cNvSpPr>
            <a:spLocks noGrp="1" noRot="1" noChangeAspect="1" noMove="1" noResize="1" noEditPoints="1" noAdjustHandles="1" noChangeArrowheads="1" noChangeShapeType="1" noTextEdit="1"/>
          </p:cNvSpPr>
          <p:nvPr/>
        </p:nvSpPr>
        <p:spPr>
          <a:xfrm>
            <a:off x="246888" y="399675"/>
            <a:ext cx="3485526" cy="580993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63" name="Google Shape;363;p21" descr="a clipboard with a checklist and a red tick (Παρέχεται από Tenor)"/>
          <p:cNvPicPr preferRelativeResize="0"/>
          <p:nvPr/>
        </p:nvPicPr>
        <p:blipFill rotWithShape="1">
          <a:blip r:embed="rId3"/>
          <a:srcRect l="229" r="33839" b="3227"/>
          <a:stretch>
            <a:fillRect/>
          </a:stretch>
        </p:blipFill>
        <p:spPr>
          <a:xfrm>
            <a:off x="401332" y="627954"/>
            <a:ext cx="3176637" cy="5353373"/>
          </a:xfrm>
          <a:prstGeom prst="rect">
            <a:avLst/>
          </a:prstGeom>
          <a:noFill/>
        </p:spPr>
      </p:pic>
      <p:sp>
        <p:nvSpPr>
          <p:cNvPr id="359" name="Google Shape;359;p21"/>
          <p:cNvSpPr txBox="1"/>
          <p:nvPr/>
        </p:nvSpPr>
        <p:spPr>
          <a:xfrm>
            <a:off x="4030131" y="1288899"/>
            <a:ext cx="4816151" cy="5240594"/>
          </a:xfrm>
          <a:prstGeom prst="rect">
            <a:avLst/>
          </a:prstGeom>
        </p:spPr>
        <p:txBody>
          <a:bodyPr spcFirstLastPara="1" vert="horz" lIns="91440" tIns="45720" rIns="91440" bIns="45720" rtlCol="0" anchor="ctr" anchorCtr="0">
            <a:normAutofit/>
          </a:bodyPr>
          <a:lstStyle/>
          <a:p>
            <a:pPr marL="342900" indent="-285750" defTabSz="914400">
              <a:lnSpc>
                <a:spcPct val="90000"/>
              </a:lnSpc>
              <a:spcAft>
                <a:spcPts val="600"/>
              </a:spcAft>
              <a:buClr>
                <a:schemeClr val="dk1"/>
              </a:buClr>
              <a:buSzPts val="1600"/>
              <a:buFont typeface="Wingdings" panose="05000000000000000000" pitchFamily="2" charset="2"/>
              <a:buChar char="q"/>
            </a:pPr>
            <a:r>
              <a:rPr lang="en-US" sz="1400" b="1">
                <a:sym typeface="Corbel" panose="020B0503020204020204"/>
              </a:rPr>
              <a:t>Επ</a:t>
            </a:r>
            <a:r>
              <a:rPr lang="en-US" sz="1400" b="1" err="1">
                <a:sym typeface="Corbel" panose="020B0503020204020204"/>
              </a:rPr>
              <a:t>ωνυμί</a:t>
            </a:r>
            <a:r>
              <a:rPr lang="en-US" sz="1400" b="1">
                <a:sym typeface="Corbel" panose="020B0503020204020204"/>
              </a:rPr>
              <a:t>α Φορέα </a:t>
            </a:r>
            <a:r>
              <a:rPr lang="en-US" sz="1400">
                <a:sym typeface="Corbel" panose="020B0503020204020204"/>
              </a:rPr>
              <a:t>(όπως αυτή αναγράφεται στην Εφορία)</a:t>
            </a:r>
          </a:p>
          <a:p>
            <a:pPr marL="342900" indent="-285750" defTabSz="914400">
              <a:lnSpc>
                <a:spcPct val="90000"/>
              </a:lnSpc>
              <a:spcAft>
                <a:spcPts val="600"/>
              </a:spcAft>
              <a:buClr>
                <a:schemeClr val="dk1"/>
              </a:buClr>
              <a:buSzPts val="1600"/>
              <a:buFont typeface="Wingdings" panose="05000000000000000000" pitchFamily="2" charset="2"/>
              <a:buChar char="q"/>
            </a:pPr>
            <a:r>
              <a:rPr lang="en-US" sz="1400" b="1">
                <a:sym typeface="Corbel" panose="020B0503020204020204"/>
              </a:rPr>
              <a:t>ΔΟΥ</a:t>
            </a:r>
            <a:r>
              <a:rPr lang="en-US" sz="1400">
                <a:sym typeface="Corbel" panose="020B0503020204020204"/>
              </a:rPr>
              <a:t> </a:t>
            </a:r>
            <a:r>
              <a:rPr lang="en-US" sz="1400" err="1">
                <a:sym typeface="Corbel" panose="020B0503020204020204"/>
              </a:rPr>
              <a:t>Φορέ</a:t>
            </a:r>
            <a:r>
              <a:rPr lang="en-US" sz="1400">
                <a:sym typeface="Corbel" panose="020B0503020204020204"/>
              </a:rPr>
              <a:t>α Υποδοχής</a:t>
            </a:r>
          </a:p>
          <a:p>
            <a:pPr marL="342900" indent="-285750" defTabSz="914400">
              <a:lnSpc>
                <a:spcPct val="90000"/>
              </a:lnSpc>
              <a:spcAft>
                <a:spcPts val="600"/>
              </a:spcAft>
              <a:buClr>
                <a:schemeClr val="dk1"/>
              </a:buClr>
              <a:buSzPts val="1600"/>
              <a:buFont typeface="Wingdings" panose="05000000000000000000" pitchFamily="2" charset="2"/>
              <a:buChar char="q"/>
            </a:pPr>
            <a:r>
              <a:rPr lang="en-US" sz="1400" b="1">
                <a:sym typeface="Corbel" panose="020B0503020204020204"/>
              </a:rPr>
              <a:t>ΑΦΜ</a:t>
            </a:r>
            <a:r>
              <a:rPr lang="en-US" sz="1400">
                <a:sym typeface="Corbel" panose="020B0503020204020204"/>
              </a:rPr>
              <a:t> </a:t>
            </a:r>
            <a:r>
              <a:rPr lang="en-US" sz="1400" err="1">
                <a:sym typeface="Corbel" panose="020B0503020204020204"/>
              </a:rPr>
              <a:t>Φορέ</a:t>
            </a:r>
            <a:r>
              <a:rPr lang="en-US" sz="1400">
                <a:sym typeface="Corbel" panose="020B0503020204020204"/>
              </a:rPr>
              <a:t>α Υποδοχής</a:t>
            </a:r>
            <a:endParaRPr lang="en-US" sz="1400" b="1">
              <a:sym typeface="Corbel" panose="020B0503020204020204"/>
            </a:endParaRPr>
          </a:p>
          <a:p>
            <a:pPr marL="342900" indent="-285750" defTabSz="914400">
              <a:lnSpc>
                <a:spcPct val="90000"/>
              </a:lnSpc>
              <a:spcAft>
                <a:spcPts val="600"/>
              </a:spcAft>
              <a:buClr>
                <a:schemeClr val="dk1"/>
              </a:buClr>
              <a:buSzPts val="1600"/>
              <a:buFont typeface="Wingdings" panose="05000000000000000000" pitchFamily="2" charset="2"/>
              <a:buChar char="q"/>
            </a:pPr>
            <a:r>
              <a:rPr lang="en-US" sz="1400" err="1">
                <a:sym typeface="Corbel" panose="020B0503020204020204"/>
              </a:rPr>
              <a:t>Έδρ</a:t>
            </a:r>
            <a:r>
              <a:rPr lang="en-US" sz="1400">
                <a:sym typeface="Corbel" panose="020B0503020204020204"/>
              </a:rPr>
              <a:t>α Φορέα (Πόλη) </a:t>
            </a:r>
          </a:p>
          <a:p>
            <a:pPr marL="342900" indent="-285750" defTabSz="914400">
              <a:lnSpc>
                <a:spcPct val="90000"/>
              </a:lnSpc>
              <a:spcAft>
                <a:spcPts val="600"/>
              </a:spcAft>
              <a:buClr>
                <a:schemeClr val="dk1"/>
              </a:buClr>
              <a:buSzPts val="1600"/>
              <a:buFont typeface="Wingdings" panose="05000000000000000000" pitchFamily="2" charset="2"/>
              <a:buChar char="q"/>
            </a:pPr>
            <a:r>
              <a:rPr lang="en-US" sz="1400" err="1">
                <a:sym typeface="Corbel" panose="020B0503020204020204"/>
              </a:rPr>
              <a:t>Στοιχεί</a:t>
            </a:r>
            <a:r>
              <a:rPr lang="en-US" sz="1400">
                <a:sym typeface="Corbel" panose="020B0503020204020204"/>
              </a:rPr>
              <a:t>α Διεύθυνσης 'Εδρας (και υποκαταστήματος αν υπάρχει)</a:t>
            </a:r>
          </a:p>
          <a:p>
            <a:pPr marL="342900" indent="-285750" defTabSz="914400">
              <a:lnSpc>
                <a:spcPct val="90000"/>
              </a:lnSpc>
              <a:spcAft>
                <a:spcPts val="600"/>
              </a:spcAft>
              <a:buClr>
                <a:schemeClr val="dk1"/>
              </a:buClr>
              <a:buSzPts val="1600"/>
              <a:buFont typeface="Wingdings" panose="05000000000000000000" pitchFamily="2" charset="2"/>
              <a:buChar char="q"/>
            </a:pPr>
            <a:r>
              <a:rPr lang="en-US" sz="1400" b="1">
                <a:sym typeface="Corbel" panose="020B0503020204020204"/>
              </a:rPr>
              <a:t>ΤΚ</a:t>
            </a:r>
            <a:r>
              <a:rPr lang="en-US" sz="1400">
                <a:sym typeface="Corbel" panose="020B0503020204020204"/>
              </a:rPr>
              <a:t> </a:t>
            </a:r>
            <a:r>
              <a:rPr lang="en-US" sz="1400" err="1">
                <a:sym typeface="Corbel" panose="020B0503020204020204"/>
              </a:rPr>
              <a:t>έδρ</a:t>
            </a:r>
            <a:r>
              <a:rPr lang="en-US" sz="1400">
                <a:sym typeface="Corbel" panose="020B0503020204020204"/>
              </a:rPr>
              <a:t>ας (και υποκαταστήματος αν υπάρχει)</a:t>
            </a:r>
          </a:p>
          <a:p>
            <a:pPr marL="342900" indent="-285750" defTabSz="914400">
              <a:lnSpc>
                <a:spcPct val="90000"/>
              </a:lnSpc>
              <a:spcAft>
                <a:spcPts val="600"/>
              </a:spcAft>
              <a:buClr>
                <a:schemeClr val="dk1"/>
              </a:buClr>
              <a:buSzPts val="1600"/>
              <a:buFont typeface="Wingdings" panose="05000000000000000000" pitchFamily="2" charset="2"/>
              <a:buChar char="q"/>
            </a:pPr>
            <a:r>
              <a:rPr lang="en-US" sz="1400" err="1">
                <a:sym typeface="Corbel" panose="020B0503020204020204"/>
              </a:rPr>
              <a:t>Τηλέφωνο</a:t>
            </a:r>
            <a:r>
              <a:rPr lang="en-US" sz="1400">
                <a:sym typeface="Corbel" panose="020B0503020204020204"/>
              </a:rPr>
              <a:t> </a:t>
            </a:r>
            <a:r>
              <a:rPr lang="en-US" sz="1400" err="1">
                <a:sym typeface="Corbel" panose="020B0503020204020204"/>
              </a:rPr>
              <a:t>Φορέ</a:t>
            </a:r>
            <a:r>
              <a:rPr lang="en-US" sz="1400">
                <a:sym typeface="Corbel" panose="020B0503020204020204"/>
              </a:rPr>
              <a:t>α (σταθερό)</a:t>
            </a:r>
          </a:p>
          <a:p>
            <a:pPr marL="342900" indent="-285750" defTabSz="914400">
              <a:lnSpc>
                <a:spcPct val="90000"/>
              </a:lnSpc>
              <a:spcAft>
                <a:spcPts val="600"/>
              </a:spcAft>
              <a:buClr>
                <a:schemeClr val="dk1"/>
              </a:buClr>
              <a:buSzPts val="1600"/>
              <a:buFont typeface="Wingdings" panose="05000000000000000000" pitchFamily="2" charset="2"/>
              <a:buChar char="q"/>
            </a:pPr>
            <a:r>
              <a:rPr lang="en-US" sz="1400" b="1" err="1">
                <a:sym typeface="Corbel" panose="020B0503020204020204"/>
              </a:rPr>
              <a:t>Νόμιμος</a:t>
            </a:r>
            <a:r>
              <a:rPr lang="en-US" sz="1400" b="1">
                <a:sym typeface="Corbel" panose="020B0503020204020204"/>
              </a:rPr>
              <a:t> </a:t>
            </a:r>
            <a:r>
              <a:rPr lang="en-US" sz="1400" b="1" err="1">
                <a:sym typeface="Corbel" panose="020B0503020204020204"/>
              </a:rPr>
              <a:t>Εκ</a:t>
            </a:r>
            <a:r>
              <a:rPr lang="en-US" sz="1400" b="1">
                <a:sym typeface="Corbel" panose="020B0503020204020204"/>
              </a:rPr>
              <a:t>πρόσωπος Φορέα (ονοματεπώνυμο)</a:t>
            </a:r>
          </a:p>
          <a:p>
            <a:pPr marL="342900" indent="-285750" defTabSz="914400">
              <a:lnSpc>
                <a:spcPct val="90000"/>
              </a:lnSpc>
              <a:spcAft>
                <a:spcPts val="600"/>
              </a:spcAft>
              <a:buClr>
                <a:schemeClr val="dk1"/>
              </a:buClr>
              <a:buSzPts val="1600"/>
              <a:buFont typeface="Wingdings" panose="05000000000000000000" pitchFamily="2" charset="2"/>
              <a:buChar char="q"/>
            </a:pPr>
            <a:r>
              <a:rPr lang="el-GR" sz="1400" b="1">
                <a:sym typeface="Corbel" panose="020B0503020204020204"/>
              </a:rPr>
              <a:t>Ε</a:t>
            </a:r>
            <a:r>
              <a:rPr lang="en-US" sz="1400" b="1">
                <a:sym typeface="Corbel" panose="020B0503020204020204"/>
              </a:rPr>
              <a:t>mail </a:t>
            </a:r>
            <a:r>
              <a:rPr lang="en-US" sz="1400" b="1" err="1">
                <a:sym typeface="Corbel" panose="020B0503020204020204"/>
              </a:rPr>
              <a:t>του</a:t>
            </a:r>
            <a:r>
              <a:rPr lang="en-US" sz="1400" b="1">
                <a:sym typeface="Corbel" panose="020B0503020204020204"/>
              </a:rPr>
              <a:t> υπε</a:t>
            </a:r>
            <a:r>
              <a:rPr lang="el-GR" sz="1400" b="1">
                <a:sym typeface="Corbel" panose="020B0503020204020204"/>
              </a:rPr>
              <a:t>ύ</a:t>
            </a:r>
            <a:r>
              <a:rPr lang="en-US" sz="1400" b="1">
                <a:sym typeface="Corbel" panose="020B0503020204020204"/>
              </a:rPr>
              <a:t>θ</a:t>
            </a:r>
            <a:r>
              <a:rPr lang="el-GR" sz="1400" b="1">
                <a:sym typeface="Corbel" panose="020B0503020204020204"/>
              </a:rPr>
              <a:t>υ</a:t>
            </a:r>
            <a:r>
              <a:rPr lang="en-US" sz="1400" b="1" err="1">
                <a:sym typeface="Corbel" panose="020B0503020204020204"/>
              </a:rPr>
              <a:t>νου</a:t>
            </a:r>
            <a:r>
              <a:rPr lang="en-US" sz="1400" b="1">
                <a:sym typeface="Corbel" panose="020B0503020204020204"/>
              </a:rPr>
              <a:t> </a:t>
            </a:r>
            <a:r>
              <a:rPr lang="en-US" sz="1400" b="1" err="1">
                <a:sym typeface="Corbel" panose="020B0503020204020204"/>
              </a:rPr>
              <a:t>γι</a:t>
            </a:r>
            <a:r>
              <a:rPr lang="en-US" sz="1400" b="1">
                <a:sym typeface="Corbel" panose="020B0503020204020204"/>
              </a:rPr>
              <a:t>α την υπογραφή της σύμβασης</a:t>
            </a:r>
          </a:p>
          <a:p>
            <a:pPr marL="342900" indent="-285750" defTabSz="914400">
              <a:lnSpc>
                <a:spcPct val="90000"/>
              </a:lnSpc>
              <a:spcAft>
                <a:spcPts val="600"/>
              </a:spcAft>
              <a:buClr>
                <a:schemeClr val="dk1"/>
              </a:buClr>
              <a:buSzPts val="1600"/>
              <a:buFont typeface="Wingdings" panose="05000000000000000000" pitchFamily="2" charset="2"/>
              <a:buChar char="q"/>
            </a:pPr>
            <a:r>
              <a:rPr lang="en-US" sz="1400" b="1" err="1">
                <a:sym typeface="Corbel" panose="020B0503020204020204"/>
              </a:rPr>
              <a:t>Ονομ</a:t>
            </a:r>
            <a:r>
              <a:rPr lang="en-US" sz="1400" b="1">
                <a:sym typeface="Corbel" panose="020B0503020204020204"/>
              </a:rPr>
              <a:t>ατεπώνυμο Επιβλέποντα Πρακτικής Άσκησης στον Φορέα</a:t>
            </a:r>
          </a:p>
          <a:p>
            <a:pPr marL="342900" indent="-285750" defTabSz="914400">
              <a:lnSpc>
                <a:spcPct val="90000"/>
              </a:lnSpc>
              <a:spcAft>
                <a:spcPts val="600"/>
              </a:spcAft>
              <a:buClr>
                <a:schemeClr val="dk1"/>
              </a:buClr>
              <a:buSzPts val="1600"/>
              <a:buFont typeface="Wingdings" panose="05000000000000000000" pitchFamily="2" charset="2"/>
              <a:buChar char="q"/>
            </a:pPr>
            <a:r>
              <a:rPr lang="en-US" sz="1400" b="1">
                <a:sym typeface="Corbel" panose="020B0503020204020204"/>
              </a:rPr>
              <a:t>E-mail &amp; </a:t>
            </a:r>
            <a:r>
              <a:rPr lang="en-US" sz="1400" b="1" err="1">
                <a:sym typeface="Corbel" panose="020B0503020204020204"/>
              </a:rPr>
              <a:t>τηλέφωνο</a:t>
            </a:r>
            <a:r>
              <a:rPr lang="en-US" sz="1400" b="1">
                <a:sym typeface="Corbel" panose="020B0503020204020204"/>
              </a:rPr>
              <a:t> επιβ</a:t>
            </a:r>
            <a:r>
              <a:rPr lang="en-US" sz="1400" b="1" err="1">
                <a:sym typeface="Corbel" panose="020B0503020204020204"/>
              </a:rPr>
              <a:t>λέ</a:t>
            </a:r>
            <a:r>
              <a:rPr lang="en-US" sz="1400" b="1">
                <a:sym typeface="Corbel" panose="020B0503020204020204"/>
              </a:rPr>
              <a:t>ποντα στον Φορέα</a:t>
            </a:r>
            <a:endParaRPr lang="en-US" sz="1400">
              <a:sym typeface="Corbel" panose="020B0503020204020204"/>
            </a:endParaRPr>
          </a:p>
          <a:p>
            <a:pPr marL="342900" indent="-285750" defTabSz="914400">
              <a:lnSpc>
                <a:spcPct val="90000"/>
              </a:lnSpc>
              <a:spcAft>
                <a:spcPts val="600"/>
              </a:spcAft>
              <a:buClr>
                <a:schemeClr val="dk1"/>
              </a:buClr>
              <a:buSzPts val="1600"/>
              <a:buFont typeface="Wingdings" panose="05000000000000000000" pitchFamily="2" charset="2"/>
              <a:buChar char="q"/>
            </a:pPr>
            <a:r>
              <a:rPr lang="en-US" sz="1400" b="1" err="1">
                <a:sym typeface="Corbel" panose="020B0503020204020204"/>
              </a:rPr>
              <a:t>Ωράριο</a:t>
            </a:r>
            <a:r>
              <a:rPr lang="en-US" sz="1400" b="1">
                <a:sym typeface="Corbel" panose="020B0503020204020204"/>
              </a:rPr>
              <a:t> ( πχ 09:00-17:00</a:t>
            </a:r>
            <a:r>
              <a:rPr lang="el-GR" sz="1400" b="1">
                <a:sym typeface="Corbel" panose="020B0503020204020204"/>
              </a:rPr>
              <a:t> ή 09:00-13-00 &amp; 17:00-21:00</a:t>
            </a:r>
            <a:r>
              <a:rPr lang="en-US" sz="1400" b="1">
                <a:sym typeface="Corbel" panose="020B0503020204020204"/>
              </a:rPr>
              <a:t> )</a:t>
            </a:r>
          </a:p>
          <a:p>
            <a:pPr marL="342900" indent="-285750" defTabSz="914400">
              <a:lnSpc>
                <a:spcPct val="90000"/>
              </a:lnSpc>
              <a:spcAft>
                <a:spcPts val="600"/>
              </a:spcAft>
              <a:buClr>
                <a:schemeClr val="dk1"/>
              </a:buClr>
              <a:buSzPts val="1600"/>
              <a:buFont typeface="Wingdings" panose="05000000000000000000" pitchFamily="2" charset="2"/>
              <a:buChar char="q"/>
            </a:pPr>
            <a:r>
              <a:rPr lang="en-US" sz="1400" err="1">
                <a:sym typeface="Corbel" panose="020B0503020204020204"/>
              </a:rPr>
              <a:t>Ημερομηνί</a:t>
            </a:r>
            <a:r>
              <a:rPr lang="en-US" sz="1400">
                <a:sym typeface="Corbel" panose="020B0503020204020204"/>
              </a:rPr>
              <a:t>α Έναρξης ΠΑ</a:t>
            </a:r>
            <a:r>
              <a:rPr lang="el-GR" sz="1400">
                <a:sym typeface="Corbel" panose="020B0503020204020204"/>
              </a:rPr>
              <a:t> - </a:t>
            </a:r>
            <a:r>
              <a:rPr lang="en-US" sz="1400" err="1">
                <a:sym typeface="Corbel" panose="020B0503020204020204"/>
              </a:rPr>
              <a:t>Ημερομηνί</a:t>
            </a:r>
            <a:r>
              <a:rPr lang="en-US" sz="1400">
                <a:sym typeface="Corbel" panose="020B0503020204020204"/>
              </a:rPr>
              <a:t>α Περάτωσης ΠΑ</a:t>
            </a:r>
          </a:p>
          <a:p>
            <a:pPr marL="57150" defTabSz="914400">
              <a:lnSpc>
                <a:spcPct val="90000"/>
              </a:lnSpc>
              <a:spcAft>
                <a:spcPts val="600"/>
              </a:spcAft>
              <a:buClr>
                <a:schemeClr val="dk1"/>
              </a:buClr>
              <a:buSzPts val="1600"/>
            </a:pPr>
            <a:r>
              <a:rPr lang="el-GR" sz="1400" b="1" i="1">
                <a:sym typeface="Corbel" panose="020B0503020204020204"/>
              </a:rPr>
              <a:t>(01/07/26 – 31/08/26)</a:t>
            </a:r>
          </a:p>
        </p:txBody>
      </p:sp>
      <p:pic>
        <p:nvPicPr>
          <p:cNvPr id="2" name="Google Shape;100;p1"/>
          <p:cNvPicPr preferRelativeResize="0"/>
          <p:nvPr/>
        </p:nvPicPr>
        <p:blipFill rotWithShape="1">
          <a:blip r:embed="rId4"/>
          <a:stretch>
            <a:fillRect/>
          </a:stretch>
        </p:blipFill>
        <p:spPr>
          <a:xfrm>
            <a:off x="4177615" y="6477778"/>
            <a:ext cx="4002356" cy="380222"/>
          </a:xfrm>
          <a:prstGeom prst="rect">
            <a:avLst/>
          </a:prstGeom>
          <a:noFill/>
        </p:spPr>
      </p:pic>
      <p:pic>
        <p:nvPicPr>
          <p:cNvPr id="3" name="Εικόνα 2" descr="Εικόνα που περιέχει γραφικά, ζωγραφιά, σκίτσο/σχέδιο, clipart&#10;&#10;Το περιεχόμενο που δημιουργείται από AI ενδέχεται να είναι εσφαλμένο."/>
          <p:cNvPicPr>
            <a:picLocks noChangeAspect="1"/>
          </p:cNvPicPr>
          <p:nvPr/>
        </p:nvPicPr>
        <p:blipFill>
          <a:blip r:embed="rId5"/>
          <a:stretch>
            <a:fillRect/>
          </a:stretch>
        </p:blipFill>
        <p:spPr>
          <a:xfrm>
            <a:off x="116765" y="302714"/>
            <a:ext cx="1109915" cy="1248654"/>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p:cNvSpPr>
            <a:spLocks noGrp="1" noRot="1" noChangeAspect="1" noMove="1" noResize="1" noEditPoints="1" noAdjustHandles="1" noChangeArrowheads="1" noChangeShapeType="1" noTextEdit="1"/>
          </p:cNvSpPr>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p:cNvSpPr>
            <a:spLocks noGrp="1" noRot="1" noChangeAspect="1" noMove="1" noResize="1" noEditPoints="1" noAdjustHandles="1" noChangeArrowheads="1" noChangeShapeType="1" noTextEdit="1"/>
          </p:cNvSpPr>
          <p:nvPr/>
        </p:nvSpPr>
        <p:spPr>
          <a:xfrm>
            <a:off x="0" y="0"/>
            <a:ext cx="3125454"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0" y="1153572"/>
            <a:ext cx="3125454" cy="4461163"/>
          </a:xfrm>
        </p:spPr>
        <p:txBody>
          <a:bodyPr>
            <a:normAutofit/>
          </a:bodyPr>
          <a:lstStyle/>
          <a:p>
            <a:r>
              <a:rPr lang="el-GR" sz="4000" b="1">
                <a:solidFill>
                  <a:srgbClr val="FFFFFF"/>
                </a:solidFill>
              </a:rPr>
              <a:t>Υποχρεώσεις Φορέα</a:t>
            </a:r>
          </a:p>
        </p:txBody>
      </p:sp>
      <p:sp>
        <p:nvSpPr>
          <p:cNvPr id="12" name="Arc 11"/>
          <p:cNvSpPr>
            <a:spLocks noGrp="1" noRot="1" noChangeAspect="1" noMove="1" noResize="1" noEditPoints="1" noAdjustHandles="1" noChangeArrowheads="1" noChangeShapeType="1" noTextEdit="1"/>
          </p:cNvSpPr>
          <p:nvPr/>
        </p:nvSpPr>
        <p:spPr>
          <a:xfrm flipV="1">
            <a:off x="5662801" y="2455479"/>
            <a:ext cx="3062575"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Content Placeholder 2"/>
          <p:cNvSpPr>
            <a:spLocks noGrp="1"/>
          </p:cNvSpPr>
          <p:nvPr>
            <p:ph idx="1"/>
          </p:nvPr>
        </p:nvSpPr>
        <p:spPr>
          <a:xfrm>
            <a:off x="3239992" y="1017085"/>
            <a:ext cx="5179868" cy="4300454"/>
          </a:xfrm>
        </p:spPr>
        <p:txBody>
          <a:bodyPr anchor="ctr">
            <a:normAutofit fontScale="92500" lnSpcReduction="10000"/>
          </a:bodyPr>
          <a:lstStyle/>
          <a:p>
            <a:endParaRPr sz="3600"/>
          </a:p>
          <a:p>
            <a:pPr>
              <a:defRPr sz="2000"/>
            </a:pPr>
            <a:r>
              <a:rPr lang="el-GR" sz="2400" b="1"/>
              <a:t>Υ</a:t>
            </a:r>
            <a:r>
              <a:rPr sz="2400" b="1"/>
              <a:t>π</a:t>
            </a:r>
            <a:r>
              <a:rPr sz="2400" b="1" err="1"/>
              <a:t>οχρεωτική</a:t>
            </a:r>
            <a:r>
              <a:rPr sz="2400" b="1"/>
              <a:t> </a:t>
            </a:r>
            <a:r>
              <a:rPr sz="2400" err="1"/>
              <a:t>δήλωση</a:t>
            </a:r>
            <a:r>
              <a:rPr sz="2400"/>
              <a:t> </a:t>
            </a:r>
            <a:r>
              <a:rPr lang="el-GR" sz="2400"/>
              <a:t>του φοιτητή στο </a:t>
            </a:r>
            <a:r>
              <a:rPr sz="2400" b="1"/>
              <a:t>ΕΡΓΑΝΗ</a:t>
            </a:r>
            <a:r>
              <a:rPr sz="2400"/>
              <a:t> (Έναρξη &amp; Λήξη με έντυπο Ε3.5)</a:t>
            </a:r>
            <a:r>
              <a:rPr lang="el-GR" sz="2400"/>
              <a:t>* </a:t>
            </a:r>
          </a:p>
          <a:p>
            <a:pPr marL="400050" lvl="1" indent="0">
              <a:buNone/>
              <a:defRPr sz="2000"/>
            </a:pPr>
            <a:r>
              <a:rPr lang="el-GR" sz="2000" b="1" u="sng"/>
              <a:t>ΠΡΟΣΟΧΗ:</a:t>
            </a:r>
            <a:r>
              <a:rPr lang="el-GR" sz="2000"/>
              <a:t> Οι ημερομηνίες αναγγελίας πρέπει να είναι ίδιες με αυτές που αναγράφονται στην Σύμβαση!</a:t>
            </a:r>
            <a:endParaRPr lang="en-US" sz="2000"/>
          </a:p>
          <a:p>
            <a:pPr>
              <a:defRPr sz="2000"/>
            </a:pPr>
            <a:r>
              <a:rPr lang="en-US" sz="2400"/>
              <a:t>O</a:t>
            </a:r>
            <a:r>
              <a:rPr lang="el-GR" sz="2400" err="1"/>
              <a:t>ρισμός</a:t>
            </a:r>
            <a:r>
              <a:rPr lang="el-GR" sz="2400"/>
              <a:t> επόπτη πρακτικής </a:t>
            </a:r>
          </a:p>
          <a:p>
            <a:pPr>
              <a:defRPr sz="2000"/>
            </a:pPr>
            <a:r>
              <a:rPr lang="el-GR" sz="2400"/>
              <a:t>Ψηφιακή </a:t>
            </a:r>
            <a:r>
              <a:rPr sz="2400"/>
              <a:t>υπ</a:t>
            </a:r>
            <a:r>
              <a:rPr sz="2400" err="1"/>
              <a:t>ογρ</a:t>
            </a:r>
            <a:r>
              <a:rPr sz="2400"/>
              <a:t>αφή </a:t>
            </a:r>
            <a:r>
              <a:rPr lang="el-GR" sz="2400"/>
              <a:t>Σύμβασης, Β</a:t>
            </a:r>
            <a:r>
              <a:rPr sz="2400"/>
              <a:t>εβα</a:t>
            </a:r>
            <a:r>
              <a:rPr sz="2400" err="1"/>
              <a:t>ίωσης</a:t>
            </a:r>
            <a:r>
              <a:rPr lang="el-GR" sz="2400"/>
              <a:t> (μέσω </a:t>
            </a:r>
            <a:r>
              <a:rPr lang="en-US" sz="2400"/>
              <a:t>Adobe Sign)</a:t>
            </a:r>
          </a:p>
          <a:p>
            <a:pPr>
              <a:defRPr sz="2000"/>
            </a:pPr>
            <a:r>
              <a:rPr lang="el-GR" sz="2400"/>
              <a:t>Σ</a:t>
            </a:r>
            <a:r>
              <a:rPr sz="2400" err="1"/>
              <a:t>υμ</a:t>
            </a:r>
            <a:r>
              <a:rPr sz="2400"/>
              <a:t>πλήρωση ερωτηματολογίου</a:t>
            </a:r>
            <a:r>
              <a:rPr lang="el-GR" sz="2400"/>
              <a:t> αξιολόγησης (</a:t>
            </a:r>
            <a:r>
              <a:rPr lang="en-US" sz="2400"/>
              <a:t>Microsoft Forms)</a:t>
            </a:r>
            <a:endParaRPr lang="el-GR" sz="2400"/>
          </a:p>
        </p:txBody>
      </p:sp>
      <p:pic>
        <p:nvPicPr>
          <p:cNvPr id="5" name="Google Shape;100;p1"/>
          <p:cNvPicPr preferRelativeResize="0"/>
          <p:nvPr/>
        </p:nvPicPr>
        <p:blipFill rotWithShape="1">
          <a:blip r:embed="rId2"/>
          <a:stretch>
            <a:fillRect/>
          </a:stretch>
        </p:blipFill>
        <p:spPr>
          <a:xfrm>
            <a:off x="4131513" y="24432"/>
            <a:ext cx="3062575" cy="443599"/>
          </a:xfrm>
          <a:prstGeom prst="rect">
            <a:avLst/>
          </a:prstGeom>
          <a:noFill/>
        </p:spPr>
      </p:pic>
      <p:sp>
        <p:nvSpPr>
          <p:cNvPr id="9" name="TextBox 8"/>
          <p:cNvSpPr txBox="1"/>
          <p:nvPr/>
        </p:nvSpPr>
        <p:spPr>
          <a:xfrm>
            <a:off x="150380" y="5636627"/>
            <a:ext cx="8384019" cy="1061829"/>
          </a:xfrm>
          <a:prstGeom prst="rect">
            <a:avLst/>
          </a:prstGeom>
          <a:noFill/>
        </p:spPr>
        <p:txBody>
          <a:bodyPr wrap="square">
            <a:spAutoFit/>
          </a:bodyPr>
          <a:lstStyle/>
          <a:p>
            <a:pPr marL="0" marR="0" lvl="0" indent="0" algn="l" rtl="0">
              <a:lnSpc>
                <a:spcPct val="100000"/>
              </a:lnSpc>
              <a:spcBef>
                <a:spcPts val="0"/>
              </a:spcBef>
              <a:spcAft>
                <a:spcPts val="0"/>
              </a:spcAft>
              <a:buClr>
                <a:srgbClr val="000000"/>
              </a:buClr>
              <a:buSzPts val="1500"/>
              <a:buFont typeface="Arial" panose="020B0604020202020204"/>
              <a:buNone/>
            </a:pPr>
            <a:r>
              <a:rPr lang="en-US" sz="1050" b="0" i="0" u="none" strike="noStrike" cap="none">
                <a:solidFill>
                  <a:schemeClr val="dk1"/>
                </a:solidFill>
                <a:latin typeface="Corbel" panose="020B0503020204020204"/>
                <a:ea typeface="Corbel" panose="020B0503020204020204"/>
                <a:cs typeface="Corbel" panose="020B0503020204020204"/>
                <a:sym typeface="Corbel" panose="020B0503020204020204"/>
              </a:rPr>
              <a:t>*</a:t>
            </a:r>
            <a:r>
              <a:rPr lang="el-GR" sz="1050" b="0" i="0" u="none" strike="noStrike" cap="none">
                <a:solidFill>
                  <a:schemeClr val="dk1"/>
                </a:solidFill>
                <a:ea typeface="Corbel" panose="020B0503020204020204"/>
                <a:cs typeface="Corbel" panose="020B0503020204020204"/>
                <a:sym typeface="Corbel" panose="020B0503020204020204"/>
              </a:rPr>
              <a:t>Οι </a:t>
            </a:r>
            <a:r>
              <a:rPr lang="el-GR" sz="1050" b="1" i="0" u="none" strike="noStrike" cap="none">
                <a:solidFill>
                  <a:schemeClr val="dk1"/>
                </a:solidFill>
                <a:ea typeface="Corbel" panose="020B0503020204020204"/>
                <a:cs typeface="Corbel" panose="020B0503020204020204"/>
                <a:sym typeface="Corbel" panose="020B0503020204020204"/>
              </a:rPr>
              <a:t>φορείς υποδοχής </a:t>
            </a:r>
            <a:r>
              <a:rPr lang="el-GR" sz="1050" b="0" i="0" u="none" strike="noStrike" cap="none">
                <a:solidFill>
                  <a:schemeClr val="dk1"/>
                </a:solidFill>
                <a:ea typeface="Corbel" panose="020B0503020204020204"/>
                <a:cs typeface="Corbel" panose="020B0503020204020204"/>
                <a:sym typeface="Corbel" panose="020B0503020204020204"/>
              </a:rPr>
              <a:t>από 1/10/2019 πρέπει υποχρεωτικά να δηλώνουν την ΕΝΑΡΞΗ και</a:t>
            </a:r>
            <a:r>
              <a:rPr lang="el-GR" sz="1050">
                <a:solidFill>
                  <a:schemeClr val="dk1"/>
                </a:solidFill>
                <a:ea typeface="Corbel" panose="020B0503020204020204"/>
                <a:cs typeface="Corbel" panose="020B0503020204020204"/>
                <a:sym typeface="Corbel" panose="020B0503020204020204"/>
              </a:rPr>
              <a:t> </a:t>
            </a:r>
            <a:r>
              <a:rPr lang="el-GR" sz="1050" b="0" i="0" u="none" strike="noStrike" cap="none">
                <a:solidFill>
                  <a:schemeClr val="dk1"/>
                </a:solidFill>
                <a:ea typeface="Corbel" panose="020B0503020204020204"/>
                <a:cs typeface="Corbel" panose="020B0503020204020204"/>
                <a:sym typeface="Corbel" panose="020B0503020204020204"/>
              </a:rPr>
              <a:t>τη</a:t>
            </a:r>
            <a:r>
              <a:rPr lang="el-GR" sz="1050">
                <a:solidFill>
                  <a:schemeClr val="dk1"/>
                </a:solidFill>
                <a:ea typeface="Corbel" panose="020B0503020204020204"/>
                <a:cs typeface="Corbel" panose="020B0503020204020204"/>
                <a:sym typeface="Corbel" panose="020B0503020204020204"/>
              </a:rPr>
              <a:t>ν</a:t>
            </a:r>
            <a:r>
              <a:rPr lang="el-GR" sz="1050" b="0" i="0" u="none" strike="noStrike" cap="none">
                <a:solidFill>
                  <a:schemeClr val="dk1"/>
                </a:solidFill>
                <a:ea typeface="Corbel" panose="020B0503020204020204"/>
                <a:cs typeface="Corbel" panose="020B0503020204020204"/>
                <a:sym typeface="Corbel" panose="020B0503020204020204"/>
              </a:rPr>
              <a:t> ΛΗΞΗ της πρακτικής άσκησης του φοιτητή στο σύστημα ΕΡΓΑΝΗ ( έντυπα Ε3.5)</a:t>
            </a:r>
            <a:endParaRPr lang="el-GR" sz="1000" b="0" i="0" u="none" strike="noStrike" cap="none">
              <a:solidFill>
                <a:srgbClr val="000000"/>
              </a:solidFill>
              <a:ea typeface="Arial" panose="020B0604020202020204"/>
              <a:cs typeface="Arial" panose="020B0604020202020204"/>
              <a:sym typeface="Arial" panose="020B0604020202020204"/>
            </a:endParaRPr>
          </a:p>
          <a:p>
            <a:pPr marL="0" marR="0" lvl="0" indent="0" algn="l" rtl="0">
              <a:lnSpc>
                <a:spcPct val="100000"/>
              </a:lnSpc>
              <a:spcBef>
                <a:spcPts val="0"/>
              </a:spcBef>
              <a:spcAft>
                <a:spcPts val="0"/>
              </a:spcAft>
              <a:buClr>
                <a:srgbClr val="000000"/>
              </a:buClr>
              <a:buSzPts val="1500"/>
              <a:buFont typeface="Arial" panose="020B0604020202020204"/>
              <a:buNone/>
            </a:pPr>
            <a:endParaRPr lang="el-GR" sz="1050">
              <a:solidFill>
                <a:schemeClr val="dk1"/>
              </a:solidFill>
              <a:ea typeface="Corbel" panose="020B0503020204020204"/>
              <a:cs typeface="Corbel" panose="020B0503020204020204"/>
              <a:sym typeface="Corbel" panose="020B0503020204020204"/>
            </a:endParaRPr>
          </a:p>
          <a:p>
            <a:pPr marL="0" marR="0" lvl="0" indent="0" algn="l" rtl="0">
              <a:lnSpc>
                <a:spcPct val="100000"/>
              </a:lnSpc>
              <a:spcBef>
                <a:spcPts val="0"/>
              </a:spcBef>
              <a:spcAft>
                <a:spcPts val="0"/>
              </a:spcAft>
              <a:buClr>
                <a:srgbClr val="000000"/>
              </a:buClr>
              <a:buSzPts val="1500"/>
              <a:buFont typeface="Arial" panose="020B0604020202020204"/>
              <a:buNone/>
            </a:pPr>
            <a:r>
              <a:rPr lang="el-GR" sz="1050">
                <a:solidFill>
                  <a:schemeClr val="dk1"/>
                </a:solidFill>
                <a:ea typeface="Corbel" panose="020B0503020204020204"/>
                <a:cs typeface="Corbel" panose="020B0503020204020204"/>
                <a:sym typeface="Corbel" panose="020B0503020204020204"/>
              </a:rPr>
              <a:t>Ε</a:t>
            </a:r>
            <a:r>
              <a:rPr lang="el-GR" sz="1050" b="0" i="0" u="none" strike="noStrike" cap="none">
                <a:solidFill>
                  <a:schemeClr val="dk1"/>
                </a:solidFill>
                <a:ea typeface="Corbel" panose="020B0503020204020204"/>
                <a:cs typeface="Corbel" panose="020B0503020204020204"/>
                <a:sym typeface="Corbel" panose="020B0503020204020204"/>
              </a:rPr>
              <a:t>ίναι μια διαδικασία που την κάνει </a:t>
            </a:r>
            <a:r>
              <a:rPr lang="el-GR" sz="1050" b="1" i="0" u="none" strike="noStrike" cap="none">
                <a:solidFill>
                  <a:schemeClr val="dk1"/>
                </a:solidFill>
                <a:ea typeface="Corbel" panose="020B0503020204020204"/>
                <a:cs typeface="Corbel" panose="020B0503020204020204"/>
                <a:sym typeface="Corbel" panose="020B0503020204020204"/>
              </a:rPr>
              <a:t>ο λογιστής της επιχείρησης </a:t>
            </a:r>
            <a:r>
              <a:rPr lang="el-GR" sz="1050" b="0" i="0" u="none" strike="noStrike" cap="none">
                <a:solidFill>
                  <a:schemeClr val="dk1"/>
                </a:solidFill>
                <a:ea typeface="Corbel" panose="020B0503020204020204"/>
                <a:cs typeface="Corbel" panose="020B0503020204020204"/>
                <a:sym typeface="Corbel" panose="020B0503020204020204"/>
              </a:rPr>
              <a:t>λίγο πριν την έναρξη της Πρακτικής Άσκησης. </a:t>
            </a:r>
          </a:p>
          <a:p>
            <a:pPr marL="0" marR="0" lvl="0" indent="0" algn="l" rtl="0">
              <a:lnSpc>
                <a:spcPct val="100000"/>
              </a:lnSpc>
              <a:spcBef>
                <a:spcPts val="0"/>
              </a:spcBef>
              <a:spcAft>
                <a:spcPts val="0"/>
              </a:spcAft>
              <a:buClr>
                <a:srgbClr val="000000"/>
              </a:buClr>
              <a:buSzPts val="1500"/>
              <a:buFont typeface="Arial" panose="020B0604020202020204"/>
              <a:buNone/>
            </a:pPr>
            <a:r>
              <a:rPr lang="el-GR" sz="1050" b="0" i="0" u="none" strike="noStrike" cap="none">
                <a:solidFill>
                  <a:schemeClr val="dk1"/>
                </a:solidFill>
                <a:ea typeface="Corbel" panose="020B0503020204020204"/>
                <a:cs typeface="Corbel" panose="020B0503020204020204"/>
                <a:sym typeface="Corbel" panose="020B0503020204020204"/>
              </a:rPr>
              <a:t>Η λήξη-διακοπή της Π.Α. γίνεται το </a:t>
            </a:r>
            <a:r>
              <a:rPr lang="el-GR" sz="1050" b="1" i="0" u="none" strike="noStrike" cap="none">
                <a:solidFill>
                  <a:schemeClr val="dk1"/>
                </a:solidFill>
                <a:ea typeface="Corbel" panose="020B0503020204020204"/>
                <a:cs typeface="Corbel" panose="020B0503020204020204"/>
                <a:sym typeface="Corbel" panose="020B0503020204020204"/>
              </a:rPr>
              <a:t>αργότερο 4 εργάσιμες ημέρες </a:t>
            </a:r>
            <a:r>
              <a:rPr lang="el-GR" sz="1050" b="0" i="0" u="none" strike="noStrike" cap="none">
                <a:solidFill>
                  <a:schemeClr val="dk1"/>
                </a:solidFill>
                <a:ea typeface="Corbel" panose="020B0503020204020204"/>
                <a:cs typeface="Corbel" panose="020B0503020204020204"/>
                <a:sym typeface="Corbel" panose="020B0503020204020204"/>
              </a:rPr>
              <a:t>μετά την λήξη,</a:t>
            </a:r>
            <a:r>
              <a:rPr lang="el-GR" sz="1050">
                <a:solidFill>
                  <a:schemeClr val="dk1"/>
                </a:solidFill>
                <a:latin typeface="Corbel" panose="020B0503020204020204"/>
                <a:ea typeface="Corbel" panose="020B0503020204020204"/>
                <a:cs typeface="Corbel" panose="020B0503020204020204"/>
                <a:sym typeface="Corbel" panose="020B0503020204020204"/>
              </a:rPr>
              <a:t> πάλι από τον λογιστή της επιχείρησης.</a:t>
            </a:r>
            <a:endParaRPr lang="el-GR" sz="1000" b="0" i="0" u="none" strike="noStrike" cap="none">
              <a:solidFill>
                <a:srgbClr val="000000"/>
              </a:solidFill>
              <a:latin typeface="Arial" panose="020B0604020202020204"/>
              <a:ea typeface="Arial" panose="020B0604020202020204"/>
              <a:cs typeface="Arial" panose="020B0604020202020204"/>
              <a:sym typeface="Arial" panose="020B0604020202020204"/>
            </a:endParaRPr>
          </a:p>
          <a:p>
            <a:pPr marL="0" marR="0" lvl="0" indent="0" algn="l" rtl="0">
              <a:lnSpc>
                <a:spcPct val="100000"/>
              </a:lnSpc>
              <a:spcBef>
                <a:spcPts val="0"/>
              </a:spcBef>
              <a:spcAft>
                <a:spcPts val="0"/>
              </a:spcAft>
              <a:buClr>
                <a:srgbClr val="000000"/>
              </a:buClr>
              <a:buSzPts val="1500"/>
              <a:buFont typeface="Arial" panose="020B0604020202020204"/>
              <a:buNone/>
            </a:pPr>
            <a:endParaRPr lang="el-GR" sz="1050" b="0" i="0" u="none" strike="noStrike" cap="none">
              <a:solidFill>
                <a:schemeClr val="dk1"/>
              </a:solidFill>
              <a:latin typeface="Corbel" panose="020B0503020204020204"/>
              <a:ea typeface="Corbel" panose="020B0503020204020204"/>
              <a:cs typeface="Corbel" panose="020B0503020204020204"/>
              <a:sym typeface="Corbel" panose="020B0503020204020204"/>
            </a:endParaRPr>
          </a:p>
        </p:txBody>
      </p:sp>
      <p:pic>
        <p:nvPicPr>
          <p:cNvPr id="4" name="Εικόνα 3" descr="Εικόνα που περιέχει γραφικά, ζωγραφιά, σκίτσο/σχέδιο, clipart&#10;&#10;Το περιεχόμενο που δημιουργείται από AI ενδέχεται να είναι εσφαλμένο."/>
          <p:cNvPicPr>
            <a:picLocks noChangeAspect="1"/>
          </p:cNvPicPr>
          <p:nvPr/>
        </p:nvPicPr>
        <p:blipFill>
          <a:blip r:embed="rId3"/>
          <a:stretch>
            <a:fillRect/>
          </a:stretch>
        </p:blipFill>
        <p:spPr>
          <a:xfrm>
            <a:off x="8218270" y="96929"/>
            <a:ext cx="854352" cy="961146"/>
          </a:xfrm>
          <a:prstGeom prst="rect">
            <a:avLst/>
          </a:prstGeo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p:cNvSpPr>
            <a:spLocks noGrp="1" noRot="1" noChangeAspect="1" noMove="1" noResize="1" noEditPoints="1" noAdjustHandles="1" noChangeArrowheads="1" noChangeShapeType="1" noTextEdit="1"/>
          </p:cNvSpPr>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p:cNvSpPr>
            <a:spLocks noGrp="1" noRot="1" noChangeAspect="1" noMove="1" noResize="1" noEditPoints="1" noAdjustHandles="1" noChangeArrowheads="1" noChangeShapeType="1" noTextEdit="1"/>
          </p:cNvSpPr>
          <p:nvPr/>
        </p:nvSpPr>
        <p:spPr>
          <a:xfrm>
            <a:off x="0" y="0"/>
            <a:ext cx="3125454"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0" y="1153572"/>
            <a:ext cx="3062575" cy="4461163"/>
          </a:xfrm>
        </p:spPr>
        <p:txBody>
          <a:bodyPr>
            <a:normAutofit/>
          </a:bodyPr>
          <a:lstStyle/>
          <a:p>
            <a:r>
              <a:rPr lang="el-GR" sz="4000" b="1">
                <a:solidFill>
                  <a:srgbClr val="FFFFFF"/>
                </a:solidFill>
              </a:rPr>
              <a:t>Υποχρεώσεις Φοιτητή </a:t>
            </a:r>
          </a:p>
        </p:txBody>
      </p:sp>
      <p:sp>
        <p:nvSpPr>
          <p:cNvPr id="12" name="Arc 11"/>
          <p:cNvSpPr>
            <a:spLocks noGrp="1" noRot="1" noChangeAspect="1" noMove="1" noResize="1" noEditPoints="1" noAdjustHandles="1" noChangeArrowheads="1" noChangeShapeType="1" noTextEdit="1"/>
          </p:cNvSpPr>
          <p:nvPr/>
        </p:nvSpPr>
        <p:spPr>
          <a:xfrm flipV="1">
            <a:off x="5662801" y="2455479"/>
            <a:ext cx="3062575"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Content Placeholder 2"/>
          <p:cNvSpPr>
            <a:spLocks noGrp="1"/>
          </p:cNvSpPr>
          <p:nvPr>
            <p:ph idx="1"/>
          </p:nvPr>
        </p:nvSpPr>
        <p:spPr>
          <a:xfrm>
            <a:off x="3335481" y="591344"/>
            <a:ext cx="5179868" cy="5585619"/>
          </a:xfrm>
        </p:spPr>
        <p:txBody>
          <a:bodyPr anchor="ctr">
            <a:normAutofit/>
          </a:bodyPr>
          <a:lstStyle/>
          <a:p>
            <a:endParaRPr sz="3600"/>
          </a:p>
          <a:p>
            <a:pPr>
              <a:defRPr sz="2000"/>
            </a:pPr>
            <a:r>
              <a:rPr lang="el-GR" sz="2400"/>
              <a:t>Τήρηση ωραρίου</a:t>
            </a:r>
          </a:p>
          <a:p>
            <a:pPr>
              <a:defRPr sz="2000"/>
            </a:pPr>
            <a:r>
              <a:rPr lang="el-GR" sz="2400"/>
              <a:t>Σ</a:t>
            </a:r>
            <a:r>
              <a:rPr sz="2400" err="1"/>
              <a:t>υμ</a:t>
            </a:r>
            <a:r>
              <a:rPr sz="2400"/>
              <a:t>πλήρωση απογραφικών δελτίων &amp; αποτίμησης</a:t>
            </a:r>
            <a:endParaRPr lang="el-GR" sz="2400"/>
          </a:p>
          <a:p>
            <a:pPr>
              <a:defRPr sz="2000"/>
            </a:pPr>
            <a:r>
              <a:rPr lang="el-GR" sz="2400" b="1"/>
              <a:t>Ενημέρωση</a:t>
            </a:r>
            <a:r>
              <a:rPr lang="el-GR" sz="2400"/>
              <a:t> Φορέα για </a:t>
            </a:r>
            <a:r>
              <a:rPr sz="2400"/>
              <a:t>υπ</a:t>
            </a:r>
            <a:r>
              <a:rPr sz="2400" err="1"/>
              <a:t>οχρεωτική</a:t>
            </a:r>
            <a:r>
              <a:rPr sz="2400"/>
              <a:t> δήλωση ΕΡΓΑΝΗ (Έναρξη &amp; Λήξη με έντυπο Ε3.5)</a:t>
            </a:r>
            <a:endParaRPr lang="el-GR" sz="2400"/>
          </a:p>
          <a:p>
            <a:pPr>
              <a:defRPr sz="2000"/>
            </a:pPr>
            <a:r>
              <a:rPr lang="el-GR" sz="2400"/>
              <a:t>Συχνή επίσκεψη και παρακολούθηση ανακοινώσεων σε σελίδα Πρακτικής Άσκησης (</a:t>
            </a:r>
            <a:r>
              <a:rPr lang="en-US" sz="2400">
                <a:hlinkClick r:id="rId2"/>
              </a:rPr>
              <a:t>pa.uth.gr</a:t>
            </a:r>
            <a:r>
              <a:rPr lang="en-US" sz="2400"/>
              <a:t>)</a:t>
            </a:r>
            <a:endParaRPr lang="el-GR" sz="2400"/>
          </a:p>
        </p:txBody>
      </p:sp>
      <p:pic>
        <p:nvPicPr>
          <p:cNvPr id="5" name="Εικόνα 4" descr="Εικόνα που περιέχει γραφικά, ζωγραφιά, σκίτσο/σχέδιο, clipart&#10;&#10;Το περιεχόμενο που δημιουργείται από AI ενδέχεται να είναι εσφαλμένο."/>
          <p:cNvPicPr>
            <a:picLocks noChangeAspect="1"/>
          </p:cNvPicPr>
          <p:nvPr/>
        </p:nvPicPr>
        <p:blipFill>
          <a:blip r:embed="rId3"/>
          <a:stretch>
            <a:fillRect/>
          </a:stretch>
        </p:blipFill>
        <p:spPr>
          <a:xfrm>
            <a:off x="8218270" y="96929"/>
            <a:ext cx="854352" cy="961146"/>
          </a:xfrm>
          <a:prstGeom prst="rect">
            <a:avLst/>
          </a:prstGeom>
        </p:spPr>
      </p:pic>
      <p:pic>
        <p:nvPicPr>
          <p:cNvPr id="6" name="Google Shape;100;p1"/>
          <p:cNvPicPr preferRelativeResize="0"/>
          <p:nvPr/>
        </p:nvPicPr>
        <p:blipFill rotWithShape="1">
          <a:blip r:embed="rId4"/>
          <a:stretch>
            <a:fillRect/>
          </a:stretch>
        </p:blipFill>
        <p:spPr>
          <a:xfrm>
            <a:off x="4131513" y="24432"/>
            <a:ext cx="3062575" cy="443599"/>
          </a:xfrm>
          <a:prstGeom prst="rect">
            <a:avLst/>
          </a:prstGeom>
          <a:noFill/>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6" name="Rectangle 35"/>
          <p:cNvSpPr>
            <a:spLocks noGrp="1" noRot="1" noChangeAspect="1" noMove="1" noResize="1" noEditPoints="1" noAdjustHandles="1" noChangeArrowheads="1" noChangeShapeType="1" noTextEdit="1"/>
          </p:cNvSpPr>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613470" y="243092"/>
            <a:ext cx="4047928" cy="1325563"/>
          </a:xfrm>
        </p:spPr>
        <p:txBody>
          <a:bodyPr>
            <a:normAutofit/>
          </a:bodyPr>
          <a:lstStyle/>
          <a:p>
            <a:pPr>
              <a:lnSpc>
                <a:spcPct val="90000"/>
              </a:lnSpc>
            </a:pPr>
            <a:r>
              <a:rPr lang="el-GR" sz="4100">
                <a:hlinkClick r:id="rId2"/>
              </a:rPr>
              <a:t>Στάδιο 3.1</a:t>
            </a:r>
            <a:r>
              <a:rPr lang="el-GR" sz="4100"/>
              <a:t>: Έναρξη Πρακτικής</a:t>
            </a:r>
          </a:p>
        </p:txBody>
      </p:sp>
      <p:pic>
        <p:nvPicPr>
          <p:cNvPr id="6" name="Google Shape;100;p1"/>
          <p:cNvPicPr preferRelativeResize="0"/>
          <p:nvPr/>
        </p:nvPicPr>
        <p:blipFill rotWithShape="1">
          <a:blip r:embed="rId3"/>
          <a:stretch>
            <a:fillRect/>
          </a:stretch>
        </p:blipFill>
        <p:spPr>
          <a:xfrm>
            <a:off x="2028320" y="6533407"/>
            <a:ext cx="3416775" cy="324593"/>
          </a:xfrm>
          <a:custGeom>
            <a:avLst/>
            <a:gdLst/>
            <a:ahLst/>
            <a:cxnLst/>
            <a:rect l="l" t="t" r="r" b="b"/>
            <a:pathLst>
              <a:path w="4555700" h="2733294">
                <a:moveTo>
                  <a:pt x="82217" y="0"/>
                </a:moveTo>
                <a:lnTo>
                  <a:pt x="4473483" y="0"/>
                </a:lnTo>
                <a:cubicBezTo>
                  <a:pt x="4518890" y="0"/>
                  <a:pt x="4555700" y="36810"/>
                  <a:pt x="4555700" y="82217"/>
                </a:cubicBezTo>
                <a:lnTo>
                  <a:pt x="4555700" y="2651077"/>
                </a:lnTo>
                <a:cubicBezTo>
                  <a:pt x="4555700" y="2696484"/>
                  <a:pt x="4518890" y="2733294"/>
                  <a:pt x="4473483" y="2733294"/>
                </a:cubicBezTo>
                <a:lnTo>
                  <a:pt x="82217" y="2733294"/>
                </a:lnTo>
                <a:cubicBezTo>
                  <a:pt x="36810" y="2733294"/>
                  <a:pt x="0" y="2696484"/>
                  <a:pt x="0" y="2651077"/>
                </a:cubicBezTo>
                <a:lnTo>
                  <a:pt x="0" y="82217"/>
                </a:lnTo>
                <a:cubicBezTo>
                  <a:pt x="0" y="36810"/>
                  <a:pt x="36810" y="0"/>
                  <a:pt x="82217" y="0"/>
                </a:cubicBezTo>
                <a:close/>
              </a:path>
            </a:pathLst>
          </a:custGeom>
          <a:noFill/>
        </p:spPr>
      </p:pic>
      <p:sp>
        <p:nvSpPr>
          <p:cNvPr id="38" name="Freeform: Shape 37"/>
          <p:cNvSpPr>
            <a:spLocks noGrp="1" noRot="1" noChangeAspect="1" noMove="1" noResize="1" noEditPoints="1" noAdjustHandles="1" noChangeArrowheads="1" noChangeShapeType="1" noTextEdit="1"/>
          </p:cNvSpPr>
          <p:nvPr/>
        </p:nvSpPr>
        <p:spPr>
          <a:xfrm flipH="1">
            <a:off x="0" y="5486400"/>
            <a:ext cx="2004647"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0" name="Arc 39"/>
          <p:cNvSpPr>
            <a:spLocks noGrp="1" noRot="1" noChangeAspect="1" noMove="1" noResize="1" noEditPoints="1" noAdjustHandles="1" noChangeArrowheads="1" noChangeShapeType="1" noTextEdit="1"/>
          </p:cNvSpPr>
          <p:nvPr/>
        </p:nvSpPr>
        <p:spPr>
          <a:xfrm rot="1095198">
            <a:off x="1154762" y="162676"/>
            <a:ext cx="3062575" cy="4083433"/>
          </a:xfrm>
          <a:prstGeom prst="arc">
            <a:avLst>
              <a:gd name="adj1" fmla="val 17445962"/>
              <a:gd name="adj2" fmla="val 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aphicFrame>
        <p:nvGraphicFramePr>
          <p:cNvPr id="18" name="Content Placeholder 2"/>
          <p:cNvGraphicFramePr>
            <a:graphicFrameLocks noGrp="1"/>
          </p:cNvGraphicFramePr>
          <p:nvPr>
            <p:ph idx="1"/>
          </p:nvPr>
        </p:nvGraphicFramePr>
        <p:xfrm>
          <a:off x="4466444" y="1811747"/>
          <a:ext cx="4598898" cy="480316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3" name="Εικόνα 2" descr="Εικόνα που περιέχει γραφικά, ζωγραφιά, σκίτσο/σχέδιο, clipart&#10;&#10;Το περιεχόμενο που δημιουργείται από AI ενδέχεται να είναι εσφαλμένο."/>
          <p:cNvPicPr>
            <a:picLocks noChangeAspect="1"/>
          </p:cNvPicPr>
          <p:nvPr/>
        </p:nvPicPr>
        <p:blipFill>
          <a:blip r:embed="rId9"/>
          <a:stretch>
            <a:fillRect/>
          </a:stretch>
        </p:blipFill>
        <p:spPr>
          <a:xfrm>
            <a:off x="1002324" y="2803033"/>
            <a:ext cx="2004646" cy="2255227"/>
          </a:xfrm>
          <a:prstGeom prst="rect">
            <a:avLst/>
          </a:prstGeom>
        </p:spPr>
      </p:pic>
      <p:sp>
        <p:nvSpPr>
          <p:cNvPr id="7" name="TextBox 6"/>
          <p:cNvSpPr txBox="1"/>
          <p:nvPr/>
        </p:nvSpPr>
        <p:spPr>
          <a:xfrm>
            <a:off x="37628" y="1327886"/>
            <a:ext cx="4015317" cy="707886"/>
          </a:xfrm>
          <a:prstGeom prst="rect">
            <a:avLst/>
          </a:prstGeom>
          <a:noFill/>
        </p:spPr>
        <p:txBody>
          <a:bodyPr wrap="square">
            <a:spAutoFit/>
          </a:bodyPr>
          <a:lstStyle/>
          <a:p>
            <a:pPr algn="ctr"/>
            <a:r>
              <a:rPr lang="el-GR" sz="2000"/>
              <a:t>Υποχρεώσεις του </a:t>
            </a:r>
            <a:r>
              <a:rPr lang="el-GR" sz="2000" b="1"/>
              <a:t>Φοιτητή ΜΕΤΑ</a:t>
            </a:r>
            <a:r>
              <a:rPr lang="el-GR" sz="2000"/>
              <a:t> την</a:t>
            </a:r>
          </a:p>
          <a:p>
            <a:pPr algn="ctr"/>
            <a:r>
              <a:rPr lang="el-GR" sz="2000" b="1"/>
              <a:t>ΕΝΑΡΞΗ</a:t>
            </a:r>
            <a:r>
              <a:rPr lang="el-GR" sz="2000"/>
              <a:t> της Πρακτικής Άσκησης</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p:cNvSpPr>
            <a:spLocks noGrp="1" noRot="1" noChangeAspect="1" noMove="1" noResize="1" noEditPoints="1" noAdjustHandles="1" noChangeArrowheads="1" noChangeShapeType="1" noTextEdit="1"/>
          </p:cNvSpPr>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291200" y="486184"/>
            <a:ext cx="4764310" cy="1325563"/>
          </a:xfrm>
        </p:spPr>
        <p:txBody>
          <a:bodyPr>
            <a:normAutofit fontScale="90000"/>
          </a:bodyPr>
          <a:lstStyle/>
          <a:p>
            <a:pPr>
              <a:lnSpc>
                <a:spcPct val="90000"/>
              </a:lnSpc>
            </a:pPr>
            <a:r>
              <a:rPr lang="el-GR" sz="4000">
                <a:hlinkClick r:id="rId2"/>
              </a:rPr>
              <a:t>Στάδια 3.2 &amp; 3.3</a:t>
            </a:r>
            <a:r>
              <a:rPr lang="el-GR" sz="4000"/>
              <a:t>: Ολοκλήρωση Πρακτικής</a:t>
            </a:r>
          </a:p>
        </p:txBody>
      </p:sp>
      <p:pic>
        <p:nvPicPr>
          <p:cNvPr id="6" name="Google Shape;100;p1"/>
          <p:cNvPicPr preferRelativeResize="0"/>
          <p:nvPr/>
        </p:nvPicPr>
        <p:blipFill rotWithShape="1">
          <a:blip r:embed="rId3"/>
          <a:stretch>
            <a:fillRect/>
          </a:stretch>
        </p:blipFill>
        <p:spPr>
          <a:xfrm>
            <a:off x="2045109" y="6548179"/>
            <a:ext cx="3416775" cy="324593"/>
          </a:xfrm>
          <a:custGeom>
            <a:avLst/>
            <a:gdLst/>
            <a:ahLst/>
            <a:cxnLst/>
            <a:rect l="l" t="t" r="r" b="b"/>
            <a:pathLst>
              <a:path w="4555700" h="2733294">
                <a:moveTo>
                  <a:pt x="82217" y="0"/>
                </a:moveTo>
                <a:lnTo>
                  <a:pt x="4473483" y="0"/>
                </a:lnTo>
                <a:cubicBezTo>
                  <a:pt x="4518890" y="0"/>
                  <a:pt x="4555700" y="36810"/>
                  <a:pt x="4555700" y="82217"/>
                </a:cubicBezTo>
                <a:lnTo>
                  <a:pt x="4555700" y="2651077"/>
                </a:lnTo>
                <a:cubicBezTo>
                  <a:pt x="4555700" y="2696484"/>
                  <a:pt x="4518890" y="2733294"/>
                  <a:pt x="4473483" y="2733294"/>
                </a:cubicBezTo>
                <a:lnTo>
                  <a:pt x="82217" y="2733294"/>
                </a:lnTo>
                <a:cubicBezTo>
                  <a:pt x="36810" y="2733294"/>
                  <a:pt x="0" y="2696484"/>
                  <a:pt x="0" y="2651077"/>
                </a:cubicBezTo>
                <a:lnTo>
                  <a:pt x="0" y="82217"/>
                </a:lnTo>
                <a:cubicBezTo>
                  <a:pt x="0" y="36810"/>
                  <a:pt x="36810" y="0"/>
                  <a:pt x="82217" y="0"/>
                </a:cubicBezTo>
                <a:close/>
              </a:path>
            </a:pathLst>
          </a:custGeom>
          <a:noFill/>
        </p:spPr>
      </p:pic>
      <p:sp>
        <p:nvSpPr>
          <p:cNvPr id="25" name="Freeform: Shape 24"/>
          <p:cNvSpPr>
            <a:spLocks noGrp="1" noRot="1" noChangeAspect="1" noMove="1" noResize="1" noEditPoints="1" noAdjustHandles="1" noChangeArrowheads="1" noChangeShapeType="1" noTextEdit="1"/>
          </p:cNvSpPr>
          <p:nvPr/>
        </p:nvSpPr>
        <p:spPr>
          <a:xfrm flipH="1">
            <a:off x="0" y="5486400"/>
            <a:ext cx="2004647"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7" name="Arc 26"/>
          <p:cNvSpPr>
            <a:spLocks noGrp="1" noRot="1" noChangeAspect="1" noMove="1" noResize="1" noEditPoints="1" noAdjustHandles="1" noChangeArrowheads="1" noChangeShapeType="1" noTextEdit="1"/>
          </p:cNvSpPr>
          <p:nvPr/>
        </p:nvSpPr>
        <p:spPr>
          <a:xfrm rot="1095198">
            <a:off x="1154762" y="162676"/>
            <a:ext cx="3062575" cy="4083433"/>
          </a:xfrm>
          <a:prstGeom prst="arc">
            <a:avLst>
              <a:gd name="adj1" fmla="val 17445962"/>
              <a:gd name="adj2" fmla="val 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aphicFrame>
        <p:nvGraphicFramePr>
          <p:cNvPr id="18" name="Content Placeholder 2"/>
          <p:cNvGraphicFramePr>
            <a:graphicFrameLocks noGrp="1"/>
          </p:cNvGraphicFramePr>
          <p:nvPr>
            <p:ph idx="1"/>
          </p:nvPr>
        </p:nvGraphicFramePr>
        <p:xfrm>
          <a:off x="4613470" y="1946683"/>
          <a:ext cx="4047928" cy="463109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5" name="Εικόνα 4" descr="Εικόνα που περιέχει γραφικά, ζωγραφιά, σκίτσο/σχέδιο, clipart&#10;&#10;Το περιεχόμενο που δημιουργείται από AI ενδέχεται να είναι εσφαλμένο."/>
          <p:cNvPicPr>
            <a:picLocks noChangeAspect="1"/>
          </p:cNvPicPr>
          <p:nvPr/>
        </p:nvPicPr>
        <p:blipFill>
          <a:blip r:embed="rId9"/>
          <a:stretch>
            <a:fillRect/>
          </a:stretch>
        </p:blipFill>
        <p:spPr>
          <a:xfrm>
            <a:off x="1002324" y="2803033"/>
            <a:ext cx="2004646" cy="2255227"/>
          </a:xfrm>
          <a:prstGeom prst="rect">
            <a:avLst/>
          </a:prstGeom>
        </p:spPr>
      </p:pic>
      <p:sp>
        <p:nvSpPr>
          <p:cNvPr id="13" name="TextBox 12"/>
          <p:cNvSpPr txBox="1"/>
          <p:nvPr/>
        </p:nvSpPr>
        <p:spPr>
          <a:xfrm>
            <a:off x="15479" y="1350188"/>
            <a:ext cx="4117676" cy="707886"/>
          </a:xfrm>
          <a:prstGeom prst="rect">
            <a:avLst/>
          </a:prstGeom>
          <a:noFill/>
        </p:spPr>
        <p:txBody>
          <a:bodyPr wrap="square">
            <a:spAutoFit/>
          </a:bodyPr>
          <a:lstStyle/>
          <a:p>
            <a:pPr algn="ctr"/>
            <a:r>
              <a:rPr lang="el-GR" sz="2000"/>
              <a:t>Υποχρεώσεις του </a:t>
            </a:r>
            <a:r>
              <a:rPr lang="el-GR" sz="2000" b="1"/>
              <a:t>Φοιτητή ΜΕΤΑ</a:t>
            </a:r>
            <a:r>
              <a:rPr lang="el-GR" sz="2000"/>
              <a:t> την</a:t>
            </a:r>
          </a:p>
          <a:p>
            <a:pPr algn="ctr"/>
            <a:r>
              <a:rPr lang="el-GR" sz="2000" b="1"/>
              <a:t>ΛΗΞΗ</a:t>
            </a:r>
            <a:r>
              <a:rPr lang="el-GR" sz="2000"/>
              <a:t> της Πρακτικής Άσκησης</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 name="Rectangle 29"/>
          <p:cNvSpPr>
            <a:spLocks noGrp="1" noRot="1" noChangeAspect="1" noMove="1" noResize="1" noEditPoints="1" noAdjustHandles="1" noChangeArrowheads="1" noChangeShapeType="1" noTextEdit="1"/>
          </p:cNvSpPr>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ight Triangle 31"/>
          <p:cNvSpPr>
            <a:spLocks noGrp="1" noRot="1" noChangeAspect="1" noMove="1" noResize="1" noEditPoints="1" noAdjustHandles="1" noChangeArrowheads="1" noChangeShapeType="1" noTextEdit="1"/>
          </p:cNvSpPr>
          <p:nvPr/>
        </p:nvSpPr>
        <p:spPr>
          <a:xfrm flipH="1">
            <a:off x="6432540" y="3335867"/>
            <a:ext cx="246888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a:spLocks noGrp="1" noRot="1" noChangeAspect="1" noMove="1" noResize="1" noEditPoints="1" noAdjustHandles="1" noChangeArrowheads="1" noChangeShapeType="1" noTextEdit="1"/>
          </p:cNvSpPr>
          <p:nvPr/>
        </p:nvSpPr>
        <p:spPr>
          <a:xfrm>
            <a:off x="481330" y="623275"/>
            <a:ext cx="8178790"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28153" y="741021"/>
            <a:ext cx="7488461" cy="964077"/>
          </a:xfrm>
        </p:spPr>
        <p:txBody>
          <a:bodyPr>
            <a:noAutofit/>
          </a:bodyPr>
          <a:lstStyle/>
          <a:p>
            <a:pPr>
              <a:lnSpc>
                <a:spcPct val="90000"/>
              </a:lnSpc>
            </a:pPr>
            <a:r>
              <a:rPr lang="el-GR" sz="2400"/>
              <a:t>Υποχρεώσεις του </a:t>
            </a:r>
            <a:r>
              <a:rPr lang="el-GR" sz="2400" b="1"/>
              <a:t>Φορέα </a:t>
            </a:r>
            <a:br>
              <a:rPr lang="el-GR" sz="2400" b="1"/>
            </a:br>
            <a:r>
              <a:rPr lang="el-GR" sz="2400" b="1"/>
              <a:t>ΜΕΤΑ</a:t>
            </a:r>
            <a:r>
              <a:rPr lang="el-GR" sz="2400"/>
              <a:t> την</a:t>
            </a:r>
            <a:br>
              <a:rPr lang="el-GR" sz="2400"/>
            </a:br>
            <a:r>
              <a:rPr lang="el-GR" sz="2400" b="1"/>
              <a:t>Ολοκλήρωση</a:t>
            </a:r>
            <a:r>
              <a:rPr lang="el-GR" sz="2400"/>
              <a:t> της Πρακτικής Άσκησης</a:t>
            </a:r>
          </a:p>
        </p:txBody>
      </p:sp>
      <p:pic>
        <p:nvPicPr>
          <p:cNvPr id="6" name="Google Shape;100;p1"/>
          <p:cNvPicPr preferRelativeResize="0"/>
          <p:nvPr/>
        </p:nvPicPr>
        <p:blipFill rotWithShape="1">
          <a:blip r:embed="rId2"/>
          <a:stretch>
            <a:fillRect/>
          </a:stretch>
        </p:blipFill>
        <p:spPr>
          <a:xfrm>
            <a:off x="2976117" y="6292782"/>
            <a:ext cx="2650489" cy="251796"/>
          </a:xfrm>
          <a:prstGeom prst="rect">
            <a:avLst/>
          </a:prstGeom>
          <a:noFill/>
        </p:spPr>
      </p:pic>
      <p:pic>
        <p:nvPicPr>
          <p:cNvPr id="4" name="Εικόνα 3" descr="Εικόνα που περιέχει άλογο, θηλαστικό&#10;&#10;Το περιεχόμενο που δημιουργείται από AI ενδέχεται να είναι εσφαλμένο."/>
          <p:cNvPicPr>
            <a:picLocks noChangeAspect="1"/>
          </p:cNvPicPr>
          <p:nvPr/>
        </p:nvPicPr>
        <p:blipFill>
          <a:blip r:embed="rId3"/>
          <a:stretch>
            <a:fillRect/>
          </a:stretch>
        </p:blipFill>
        <p:spPr>
          <a:xfrm>
            <a:off x="8177637" y="56797"/>
            <a:ext cx="964077" cy="964077"/>
          </a:xfrm>
          <a:prstGeom prst="rect">
            <a:avLst/>
          </a:prstGeom>
        </p:spPr>
      </p:pic>
      <p:pic>
        <p:nvPicPr>
          <p:cNvPr id="3" name="Εικόνα 2" descr="Εικόνα που περιέχει γραφικά, ζωγραφιά, σκίτσο/σχέδιο, clipart&#10;&#10;Το περιεχόμενο που δημιουργείται από AI ενδέχεται να είναι εσφαλμένο."/>
          <p:cNvPicPr>
            <a:picLocks noChangeAspect="1"/>
          </p:cNvPicPr>
          <p:nvPr/>
        </p:nvPicPr>
        <p:blipFill>
          <a:blip r:embed="rId4"/>
          <a:stretch>
            <a:fillRect/>
          </a:stretch>
        </p:blipFill>
        <p:spPr>
          <a:xfrm>
            <a:off x="0" y="5994353"/>
            <a:ext cx="728153" cy="819172"/>
          </a:xfrm>
          <a:prstGeom prst="rect">
            <a:avLst/>
          </a:prstGeom>
        </p:spPr>
      </p:pic>
      <p:graphicFrame>
        <p:nvGraphicFramePr>
          <p:cNvPr id="18" name="Content Placeholder 2"/>
          <p:cNvGraphicFramePr>
            <a:graphicFrameLocks noGrp="1"/>
          </p:cNvGraphicFramePr>
          <p:nvPr>
            <p:ph idx="1"/>
          </p:nvPr>
        </p:nvGraphicFramePr>
        <p:xfrm>
          <a:off x="790221" y="2246181"/>
          <a:ext cx="7561007" cy="378952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315"/>
        <p:cNvGrpSpPr/>
        <p:nvPr/>
      </p:nvGrpSpPr>
      <p:grpSpPr>
        <a:xfrm>
          <a:off x="0" y="0"/>
          <a:ext cx="0" cy="0"/>
          <a:chOff x="0" y="0"/>
          <a:chExt cx="0" cy="0"/>
        </a:xfrm>
      </p:grpSpPr>
      <p:sp useBgFill="1">
        <p:nvSpPr>
          <p:cNvPr id="323" name="Rectangle 322"/>
          <p:cNvSpPr>
            <a:spLocks noGrp="1" noRot="1" noChangeAspect="1" noMove="1" noResize="1" noEditPoints="1" noAdjustHandles="1" noChangeArrowheads="1" noChangeShapeType="1" noTextEdit="1"/>
          </p:cNvSpPr>
          <p:nvPr/>
        </p:nvSpPr>
        <p:spPr>
          <a:xfrm>
            <a:off x="2540" y="10795"/>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5" name="Freeform: Shape 324"/>
          <p:cNvSpPr>
            <a:spLocks noGrp="1" noRot="1" noChangeAspect="1" noMove="1" noResize="1" noEditPoints="1" noAdjustHandles="1" noChangeArrowheads="1" noChangeShapeType="1" noTextEdit="1"/>
          </p:cNvSpPr>
          <p:nvPr/>
        </p:nvSpPr>
        <p:spPr>
          <a:xfrm>
            <a:off x="0" y="1"/>
            <a:ext cx="3912768" cy="3994777"/>
          </a:xfrm>
          <a:custGeom>
            <a:avLst/>
            <a:gdLst>
              <a:gd name="connsiteX0" fmla="*/ 1945461 w 5217023"/>
              <a:gd name="connsiteY0" fmla="*/ 3787398 h 3994777"/>
              <a:gd name="connsiteX1" fmla="*/ 1942113 w 5217023"/>
              <a:gd name="connsiteY1" fmla="*/ 3790053 h 3994777"/>
              <a:gd name="connsiteX2" fmla="*/ 1946982 w 5217023"/>
              <a:gd name="connsiteY2" fmla="*/ 3787990 h 3994777"/>
              <a:gd name="connsiteX3" fmla="*/ 1945461 w 5217023"/>
              <a:gd name="connsiteY3" fmla="*/ 3787398 h 3994777"/>
              <a:gd name="connsiteX4" fmla="*/ 0 w 5217023"/>
              <a:gd name="connsiteY4" fmla="*/ 0 h 3994777"/>
              <a:gd name="connsiteX5" fmla="*/ 5030958 w 5217023"/>
              <a:gd name="connsiteY5" fmla="*/ 0 h 3994777"/>
              <a:gd name="connsiteX6" fmla="*/ 5046198 w 5217023"/>
              <a:gd name="connsiteY6" fmla="*/ 153449 h 3994777"/>
              <a:gd name="connsiteX7" fmla="*/ 5055729 w 5217023"/>
              <a:gd name="connsiteY7" fmla="*/ 415828 h 3994777"/>
              <a:gd name="connsiteX8" fmla="*/ 4735242 w 5217023"/>
              <a:gd name="connsiteY8" fmla="*/ 1867130 h 3994777"/>
              <a:gd name="connsiteX9" fmla="*/ 3907395 w 5217023"/>
              <a:gd name="connsiteY9" fmla="*/ 2938441 h 3994777"/>
              <a:gd name="connsiteX10" fmla="*/ 3946497 w 5217023"/>
              <a:gd name="connsiteY10" fmla="*/ 2908567 h 3994777"/>
              <a:gd name="connsiteX11" fmla="*/ 4585421 w 5217023"/>
              <a:gd name="connsiteY11" fmla="*/ 2188401 h 3994777"/>
              <a:gd name="connsiteX12" fmla="*/ 5142585 w 5217023"/>
              <a:gd name="connsiteY12" fmla="*/ 276891 h 3994777"/>
              <a:gd name="connsiteX13" fmla="*/ 5121833 w 5217023"/>
              <a:gd name="connsiteY13" fmla="*/ 30208 h 3994777"/>
              <a:gd name="connsiteX14" fmla="*/ 5116229 w 5217023"/>
              <a:gd name="connsiteY14" fmla="*/ 0 h 3994777"/>
              <a:gd name="connsiteX15" fmla="*/ 5184724 w 5217023"/>
              <a:gd name="connsiteY15" fmla="*/ 0 h 3994777"/>
              <a:gd name="connsiteX16" fmla="*/ 5196265 w 5217023"/>
              <a:gd name="connsiteY16" fmla="*/ 66113 h 3994777"/>
              <a:gd name="connsiteX17" fmla="*/ 5058603 w 5217023"/>
              <a:gd name="connsiteY17" fmla="*/ 1368242 h 3994777"/>
              <a:gd name="connsiteX18" fmla="*/ 4096624 w 5217023"/>
              <a:gd name="connsiteY18" fmla="*/ 2870829 h 3994777"/>
              <a:gd name="connsiteX19" fmla="*/ 3833203 w 5217023"/>
              <a:gd name="connsiteY19" fmla="*/ 3092190 h 3994777"/>
              <a:gd name="connsiteX20" fmla="*/ 3536509 w 5217023"/>
              <a:gd name="connsiteY20" fmla="*/ 3297128 h 3994777"/>
              <a:gd name="connsiteX21" fmla="*/ 3148966 w 5217023"/>
              <a:gd name="connsiteY21" fmla="*/ 3485478 h 3994777"/>
              <a:gd name="connsiteX22" fmla="*/ 1860557 w 5217023"/>
              <a:gd name="connsiteY22" fmla="*/ 3880910 h 3994777"/>
              <a:gd name="connsiteX23" fmla="*/ 573715 w 5217023"/>
              <a:gd name="connsiteY23" fmla="*/ 3983764 h 3994777"/>
              <a:gd name="connsiteX24" fmla="*/ 108410 w 5217023"/>
              <a:gd name="connsiteY24" fmla="*/ 3908816 h 3994777"/>
              <a:gd name="connsiteX25" fmla="*/ 0 w 5217023"/>
              <a:gd name="connsiteY25" fmla="*/ 3876793 h 3994777"/>
              <a:gd name="connsiteX26" fmla="*/ 0 w 5217023"/>
              <a:gd name="connsiteY26" fmla="*/ 3802912 h 3994777"/>
              <a:gd name="connsiteX27" fmla="*/ 36975 w 5217023"/>
              <a:gd name="connsiteY27" fmla="*/ 3815954 h 3994777"/>
              <a:gd name="connsiteX28" fmla="*/ 561628 w 5217023"/>
              <a:gd name="connsiteY28" fmla="*/ 3912655 h 3994777"/>
              <a:gd name="connsiteX29" fmla="*/ 1683086 w 5217023"/>
              <a:gd name="connsiteY29" fmla="*/ 3844334 h 3994777"/>
              <a:gd name="connsiteX30" fmla="*/ 1806023 w 5217023"/>
              <a:gd name="connsiteY30" fmla="*/ 3820992 h 3994777"/>
              <a:gd name="connsiteX31" fmla="*/ 1921817 w 5217023"/>
              <a:gd name="connsiteY31" fmla="*/ 3795747 h 3994777"/>
              <a:gd name="connsiteX32" fmla="*/ 1243689 w 5217023"/>
              <a:gd name="connsiteY32" fmla="*/ 3846539 h 3994777"/>
              <a:gd name="connsiteX33" fmla="*/ 62875 w 5217023"/>
              <a:gd name="connsiteY33" fmla="*/ 3668143 h 3994777"/>
              <a:gd name="connsiteX34" fmla="*/ 0 w 5217023"/>
              <a:gd name="connsiteY34" fmla="*/ 3644185 h 39947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5217023" h="3994777">
                <a:moveTo>
                  <a:pt x="1945461" y="3787398"/>
                </a:moveTo>
                <a:lnTo>
                  <a:pt x="1942113" y="3790053"/>
                </a:lnTo>
                <a:lnTo>
                  <a:pt x="1946982" y="3787990"/>
                </a:lnTo>
                <a:cubicBezTo>
                  <a:pt x="1946982" y="3787990"/>
                  <a:pt x="1946379" y="3787019"/>
                  <a:pt x="1945461" y="3787398"/>
                </a:cubicBezTo>
                <a:close/>
                <a:moveTo>
                  <a:pt x="0" y="0"/>
                </a:moveTo>
                <a:lnTo>
                  <a:pt x="5030958" y="0"/>
                </a:lnTo>
                <a:lnTo>
                  <a:pt x="5046198" y="153449"/>
                </a:lnTo>
                <a:cubicBezTo>
                  <a:pt x="5052189" y="240558"/>
                  <a:pt x="5055458" y="328007"/>
                  <a:pt x="5055729" y="415828"/>
                </a:cubicBezTo>
                <a:cubicBezTo>
                  <a:pt x="5057604" y="923672"/>
                  <a:pt x="4959210" y="1409054"/>
                  <a:pt x="4735242" y="1867130"/>
                </a:cubicBezTo>
                <a:cubicBezTo>
                  <a:pt x="4533284" y="2280198"/>
                  <a:pt x="4248921" y="2629330"/>
                  <a:pt x="3907395" y="2938441"/>
                </a:cubicBezTo>
                <a:cubicBezTo>
                  <a:pt x="3922498" y="2931535"/>
                  <a:pt x="3935859" y="2921330"/>
                  <a:pt x="3946497" y="2908567"/>
                </a:cubicBezTo>
                <a:cubicBezTo>
                  <a:pt x="4193494" y="2700987"/>
                  <a:pt x="4408756" y="2458364"/>
                  <a:pt x="4585421" y="2188401"/>
                </a:cubicBezTo>
                <a:cubicBezTo>
                  <a:pt x="4967641" y="1608533"/>
                  <a:pt x="5169304" y="975361"/>
                  <a:pt x="5142585" y="276891"/>
                </a:cubicBezTo>
                <a:cubicBezTo>
                  <a:pt x="5139764" y="194215"/>
                  <a:pt x="5132824" y="111888"/>
                  <a:pt x="5121833" y="30208"/>
                </a:cubicBezTo>
                <a:lnTo>
                  <a:pt x="5116229" y="0"/>
                </a:lnTo>
                <a:lnTo>
                  <a:pt x="5184724" y="0"/>
                </a:lnTo>
                <a:lnTo>
                  <a:pt x="5196265" y="66113"/>
                </a:lnTo>
                <a:cubicBezTo>
                  <a:pt x="5249921" y="496647"/>
                  <a:pt x="5197997" y="931171"/>
                  <a:pt x="5058603" y="1368242"/>
                </a:cubicBezTo>
                <a:cubicBezTo>
                  <a:pt x="4872414" y="1953929"/>
                  <a:pt x="4544298" y="2451351"/>
                  <a:pt x="4096624" y="2870829"/>
                </a:cubicBezTo>
                <a:cubicBezTo>
                  <a:pt x="4012832" y="2949426"/>
                  <a:pt x="3924415" y="3022439"/>
                  <a:pt x="3833203" y="3092190"/>
                </a:cubicBezTo>
                <a:cubicBezTo>
                  <a:pt x="3741992" y="3161943"/>
                  <a:pt x="3648667" y="3225510"/>
                  <a:pt x="3536509" y="3297128"/>
                </a:cubicBezTo>
                <a:cubicBezTo>
                  <a:pt x="3427215" y="3372735"/>
                  <a:pt x="3288598" y="3430233"/>
                  <a:pt x="3148966" y="3485478"/>
                </a:cubicBezTo>
                <a:cubicBezTo>
                  <a:pt x="2729930" y="3651299"/>
                  <a:pt x="2302194" y="3788890"/>
                  <a:pt x="1860557" y="3880910"/>
                </a:cubicBezTo>
                <a:cubicBezTo>
                  <a:pt x="1435974" y="3969444"/>
                  <a:pt x="1008052" y="4017957"/>
                  <a:pt x="573715" y="3983764"/>
                </a:cubicBezTo>
                <a:cubicBezTo>
                  <a:pt x="415134" y="3971300"/>
                  <a:pt x="259585" y="3947743"/>
                  <a:pt x="108410" y="3908816"/>
                </a:cubicBezTo>
                <a:lnTo>
                  <a:pt x="0" y="3876793"/>
                </a:lnTo>
                <a:lnTo>
                  <a:pt x="0" y="3802912"/>
                </a:lnTo>
                <a:lnTo>
                  <a:pt x="36975" y="3815954"/>
                </a:lnTo>
                <a:cubicBezTo>
                  <a:pt x="206404" y="3867475"/>
                  <a:pt x="382020" y="3897326"/>
                  <a:pt x="561628" y="3912655"/>
                </a:cubicBezTo>
                <a:cubicBezTo>
                  <a:pt x="938583" y="3944832"/>
                  <a:pt x="1311814" y="3910697"/>
                  <a:pt x="1683086" y="3844334"/>
                </a:cubicBezTo>
                <a:cubicBezTo>
                  <a:pt x="1724123" y="3837151"/>
                  <a:pt x="1765097" y="3829374"/>
                  <a:pt x="1806023" y="3820992"/>
                </a:cubicBezTo>
                <a:cubicBezTo>
                  <a:pt x="1844740" y="3813079"/>
                  <a:pt x="1883218" y="3804161"/>
                  <a:pt x="1921817" y="3795747"/>
                </a:cubicBezTo>
                <a:cubicBezTo>
                  <a:pt x="1697011" y="3826435"/>
                  <a:pt x="1470551" y="3843387"/>
                  <a:pt x="1243689" y="3846539"/>
                </a:cubicBezTo>
                <a:cubicBezTo>
                  <a:pt x="839058" y="3849054"/>
                  <a:pt x="443424" y="3800206"/>
                  <a:pt x="62875" y="3668143"/>
                </a:cubicBezTo>
                <a:lnTo>
                  <a:pt x="0" y="3644185"/>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aphicFrame>
        <p:nvGraphicFramePr>
          <p:cNvPr id="319" name="Google Shape;317;p27"/>
          <p:cNvGraphicFramePr/>
          <p:nvPr/>
        </p:nvGraphicFramePr>
        <p:xfrm>
          <a:off x="216311" y="935347"/>
          <a:ext cx="8545802" cy="592265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p:cNvSpPr txBox="1"/>
          <p:nvPr/>
        </p:nvSpPr>
        <p:spPr>
          <a:xfrm>
            <a:off x="5820696" y="1236717"/>
            <a:ext cx="2762865" cy="1323439"/>
          </a:xfrm>
          <a:prstGeom prst="rect">
            <a:avLst/>
          </a:prstGeom>
          <a:noFill/>
        </p:spPr>
        <p:txBody>
          <a:bodyPr wrap="square">
            <a:spAutoFit/>
          </a:bodyPr>
          <a:lstStyle/>
          <a:p>
            <a:pPr lvl="0" algn="ctr"/>
            <a:r>
              <a:rPr lang="el-GR" sz="1600" b="1">
                <a:solidFill>
                  <a:schemeClr val="bg1"/>
                </a:solidFill>
                <a:latin typeface="Corbel" panose="020B0503020204020204"/>
                <a:ea typeface="Corbel" panose="020B0503020204020204"/>
                <a:cs typeface="Corbel" panose="020B0503020204020204"/>
                <a:sym typeface="Corbel" panose="020B0503020204020204"/>
              </a:rPr>
              <a:t>Τ</a:t>
            </a:r>
            <a:r>
              <a:rPr lang="el-GR" sz="1600" b="1" i="0" u="none" strike="noStrike" cap="none">
                <a:solidFill>
                  <a:schemeClr val="bg1"/>
                </a:solidFill>
                <a:latin typeface="Corbel" panose="020B0503020204020204"/>
                <a:ea typeface="Corbel" panose="020B0503020204020204"/>
                <a:cs typeface="Corbel" panose="020B0503020204020204"/>
                <a:sym typeface="Corbel" panose="020B0503020204020204"/>
              </a:rPr>
              <a:t>ο Γραφείο Πρακτικής Άσκησης αναλαμβάνει και κάνει</a:t>
            </a:r>
            <a:r>
              <a:rPr lang="el-GR" sz="1600" b="1">
                <a:solidFill>
                  <a:schemeClr val="bg1"/>
                </a:solidFill>
                <a:latin typeface="Corbel" panose="020B0503020204020204"/>
                <a:ea typeface="Corbel" panose="020B0503020204020204"/>
                <a:cs typeface="Corbel" panose="020B0503020204020204"/>
                <a:sym typeface="Corbel" panose="020B0503020204020204"/>
              </a:rPr>
              <a:t> την</a:t>
            </a:r>
            <a:r>
              <a:rPr lang="el-GR" sz="1600" b="1" i="0" u="none" strike="noStrike" cap="none">
                <a:solidFill>
                  <a:schemeClr val="bg1"/>
                </a:solidFill>
                <a:latin typeface="Corbel" panose="020B0503020204020204"/>
                <a:ea typeface="Corbel" panose="020B0503020204020204"/>
                <a:cs typeface="Corbel" panose="020B0503020204020204"/>
                <a:sym typeface="Corbel" panose="020B0503020204020204"/>
              </a:rPr>
              <a:t> αντιστοίχιση  στον ΑΤΛΑ μεταξύ  Φορέα και φοιτητή</a:t>
            </a:r>
            <a:r>
              <a:rPr lang="el-GR" sz="1600" b="1">
                <a:solidFill>
                  <a:schemeClr val="bg1"/>
                </a:solidFill>
                <a:latin typeface="Corbel" panose="020B0503020204020204"/>
                <a:ea typeface="Corbel" panose="020B0503020204020204"/>
                <a:cs typeface="Corbel" panose="020B0503020204020204"/>
                <a:sym typeface="Corbel" panose="020B0503020204020204"/>
              </a:rPr>
              <a:t>.</a:t>
            </a:r>
            <a:r>
              <a:rPr lang="el-GR" sz="1600" b="1" i="0" u="none" strike="noStrike" cap="none">
                <a:solidFill>
                  <a:schemeClr val="bg1"/>
                </a:solidFill>
                <a:latin typeface="Corbel" panose="020B0503020204020204"/>
                <a:ea typeface="Corbel" panose="020B0503020204020204"/>
                <a:cs typeface="Corbel" panose="020B0503020204020204"/>
                <a:sym typeface="Corbel" panose="020B0503020204020204"/>
              </a:rPr>
              <a:t> </a:t>
            </a:r>
            <a:endParaRPr lang="el-GR" sz="1600" b="1">
              <a:solidFill>
                <a:schemeClr val="bg1"/>
              </a:solidFill>
            </a:endParaRPr>
          </a:p>
        </p:txBody>
      </p:sp>
      <p:sp>
        <p:nvSpPr>
          <p:cNvPr id="7" name="TextBox 6"/>
          <p:cNvSpPr txBox="1"/>
          <p:nvPr/>
        </p:nvSpPr>
        <p:spPr>
          <a:xfrm>
            <a:off x="4763770" y="2804795"/>
            <a:ext cx="3536315" cy="2653030"/>
          </a:xfrm>
          <a:prstGeom prst="rect">
            <a:avLst/>
          </a:prstGeom>
          <a:noFill/>
        </p:spPr>
        <p:txBody>
          <a:bodyPr wrap="square">
            <a:noAutofit/>
          </a:bodyPr>
          <a:lstStyle/>
          <a:p>
            <a:pPr lvl="0"/>
            <a:r>
              <a:rPr lang="el-GR" sz="1600" b="0" i="0" u="none" strike="noStrike" cap="none">
                <a:solidFill>
                  <a:srgbClr val="262626"/>
                </a:solidFill>
                <a:ea typeface="Corbel" panose="020B0503020204020204"/>
                <a:cs typeface="Corbel" panose="020B0503020204020204"/>
                <a:sym typeface="Corbel" panose="020B0503020204020204"/>
              </a:rPr>
              <a:t>Η «σειρά» είναι:</a:t>
            </a:r>
            <a:endParaRPr lang="el-GR" sz="1600"/>
          </a:p>
          <a:p>
            <a:pPr lvl="0"/>
            <a:r>
              <a:rPr lang="el-GR" sz="1600" b="1" i="0" u="none" strike="noStrike" cap="none">
                <a:solidFill>
                  <a:srgbClr val="262626"/>
                </a:solidFill>
                <a:ea typeface="Corbel" panose="020B0503020204020204"/>
                <a:cs typeface="Corbel" panose="020B0503020204020204"/>
                <a:sym typeface="Corbel" panose="020B0503020204020204"/>
              </a:rPr>
              <a:t>a</a:t>
            </a:r>
            <a:r>
              <a:rPr lang="el-GR" sz="1600" b="0" i="0" u="none" strike="noStrike" cap="none">
                <a:solidFill>
                  <a:srgbClr val="262626"/>
                </a:solidFill>
                <a:ea typeface="Corbel" panose="020B0503020204020204"/>
                <a:cs typeface="Corbel" panose="020B0503020204020204"/>
                <a:sym typeface="Corbel" panose="020B0503020204020204"/>
              </a:rPr>
              <a:t>) δημοσίευση θέσης από Φορέα στον ΑΤΛΑ </a:t>
            </a:r>
            <a:endParaRPr lang="el-GR" sz="1600" b="0" i="0" u="none" strike="noStrike" cap="none">
              <a:solidFill>
                <a:srgbClr val="000000"/>
              </a:solidFill>
              <a:ea typeface="Arial" panose="020B0604020202020204"/>
              <a:cs typeface="Arial" panose="020B0604020202020204"/>
              <a:sym typeface="Arial" panose="020B0604020202020204"/>
            </a:endParaRPr>
          </a:p>
          <a:p>
            <a:pPr lvl="0"/>
            <a:r>
              <a:rPr lang="el-GR" sz="1600" b="1" i="0" u="none" strike="noStrike" cap="none">
                <a:solidFill>
                  <a:srgbClr val="262626"/>
                </a:solidFill>
                <a:ea typeface="Corbel" panose="020B0503020204020204"/>
                <a:cs typeface="Corbel" panose="020B0503020204020204"/>
                <a:sym typeface="Corbel" panose="020B0503020204020204"/>
              </a:rPr>
              <a:t>b</a:t>
            </a:r>
            <a:r>
              <a:rPr lang="el-GR" sz="1600" b="0" i="0" u="none" strike="noStrike" cap="none">
                <a:solidFill>
                  <a:srgbClr val="262626"/>
                </a:solidFill>
                <a:ea typeface="Corbel" panose="020B0503020204020204"/>
                <a:cs typeface="Corbel" panose="020B0503020204020204"/>
                <a:sym typeface="Corbel" panose="020B0503020204020204"/>
              </a:rPr>
              <a:t>) ηλεκτρονική υποβολή από τον φοιτητή/</a:t>
            </a:r>
            <a:r>
              <a:rPr lang="el-GR" sz="1600" b="0" i="0" u="none" strike="noStrike" cap="none" err="1">
                <a:solidFill>
                  <a:srgbClr val="262626"/>
                </a:solidFill>
                <a:ea typeface="Corbel" panose="020B0503020204020204"/>
                <a:cs typeface="Corbel" panose="020B0503020204020204"/>
                <a:sym typeface="Corbel" panose="020B0503020204020204"/>
              </a:rPr>
              <a:t>τρια</a:t>
            </a:r>
            <a:r>
              <a:rPr lang="el-GR" sz="1600" b="0" i="0" u="none" strike="noStrike" cap="none">
                <a:solidFill>
                  <a:srgbClr val="262626"/>
                </a:solidFill>
                <a:ea typeface="Corbel" panose="020B0503020204020204"/>
                <a:cs typeface="Corbel" panose="020B0503020204020204"/>
                <a:sym typeface="Corbel" panose="020B0503020204020204"/>
              </a:rPr>
              <a:t> της φόρμας όπου θα περιγράφει εκεί την θέση</a:t>
            </a:r>
            <a:endParaRPr lang="el-GR" sz="1600" b="0" i="0" u="none" strike="noStrike" cap="none">
              <a:solidFill>
                <a:srgbClr val="000000"/>
              </a:solidFill>
              <a:ea typeface="Arial" panose="020B0604020202020204"/>
              <a:cs typeface="Arial" panose="020B0604020202020204"/>
              <a:sym typeface="Arial" panose="020B0604020202020204"/>
            </a:endParaRPr>
          </a:p>
          <a:p>
            <a:pPr lvl="0"/>
            <a:r>
              <a:rPr lang="el-GR" sz="1600" b="1" i="0" u="none" strike="noStrike" cap="none">
                <a:solidFill>
                  <a:srgbClr val="262626"/>
                </a:solidFill>
                <a:ea typeface="Corbel" panose="020B0503020204020204"/>
                <a:cs typeface="Corbel" panose="020B0503020204020204"/>
                <a:sym typeface="Corbel" panose="020B0503020204020204"/>
              </a:rPr>
              <a:t>c</a:t>
            </a:r>
            <a:r>
              <a:rPr lang="el-GR" sz="1600" b="0" i="0" u="none" strike="noStrike" cap="none">
                <a:solidFill>
                  <a:srgbClr val="262626"/>
                </a:solidFill>
                <a:ea typeface="Corbel" panose="020B0503020204020204"/>
                <a:cs typeface="Corbel" panose="020B0503020204020204"/>
                <a:sym typeface="Corbel" panose="020B0503020204020204"/>
              </a:rPr>
              <a:t>)  αντιστοίχιση  θέσης μετά από λίγες μέρες από το</a:t>
            </a:r>
            <a:r>
              <a:rPr lang="el-GR" sz="1600">
                <a:solidFill>
                  <a:srgbClr val="262626"/>
                </a:solidFill>
                <a:ea typeface="Corbel" panose="020B0503020204020204"/>
                <a:cs typeface="Corbel" panose="020B0503020204020204"/>
                <a:sym typeface="Corbel" panose="020B0503020204020204"/>
              </a:rPr>
              <a:t> Γραφείο Πρακτικής Άσκησης</a:t>
            </a:r>
            <a:r>
              <a:rPr lang="el-GR" sz="1600" b="0" i="0" u="none" strike="noStrike" cap="none">
                <a:solidFill>
                  <a:srgbClr val="262626"/>
                </a:solidFill>
                <a:ea typeface="Corbel" panose="020B0503020204020204"/>
                <a:cs typeface="Corbel" panose="020B0503020204020204"/>
                <a:sym typeface="Corbel" panose="020B0503020204020204"/>
              </a:rPr>
              <a:t> εφόσον η θέση είναι </a:t>
            </a:r>
            <a:r>
              <a:rPr lang="el-GR" sz="1600" b="1" i="0" u="none" strike="noStrike" cap="none">
                <a:solidFill>
                  <a:srgbClr val="262626"/>
                </a:solidFill>
                <a:ea typeface="Corbel" panose="020B0503020204020204"/>
                <a:cs typeface="Corbel" panose="020B0503020204020204"/>
                <a:sym typeface="Corbel" panose="020B0503020204020204"/>
              </a:rPr>
              <a:t>ορατή</a:t>
            </a:r>
            <a:r>
              <a:rPr lang="el-GR" sz="1600" b="0" i="0" u="none" strike="noStrike" cap="none">
                <a:solidFill>
                  <a:srgbClr val="262626"/>
                </a:solidFill>
                <a:ea typeface="Corbel" panose="020B0503020204020204"/>
                <a:cs typeface="Corbel" panose="020B0503020204020204"/>
                <a:sym typeface="Corbel" panose="020B0503020204020204"/>
              </a:rPr>
              <a:t> και ο </a:t>
            </a:r>
            <a:r>
              <a:rPr lang="el-GR" sz="1600" b="1" i="0" u="none" strike="noStrike" cap="none">
                <a:solidFill>
                  <a:srgbClr val="262626"/>
                </a:solidFill>
                <a:ea typeface="Corbel" panose="020B0503020204020204"/>
                <a:cs typeface="Corbel" panose="020B0503020204020204"/>
                <a:sym typeface="Corbel" panose="020B0503020204020204"/>
              </a:rPr>
              <a:t>κωδικός </a:t>
            </a:r>
            <a:r>
              <a:rPr lang="el-GR" sz="1600" b="1" i="0" u="none" strike="noStrike" cap="none" err="1">
                <a:solidFill>
                  <a:srgbClr val="262626"/>
                </a:solidFill>
                <a:ea typeface="Corbel" panose="020B0503020204020204"/>
                <a:cs typeface="Corbel" panose="020B0503020204020204"/>
                <a:sym typeface="Corbel" panose="020B0503020204020204"/>
              </a:rPr>
              <a:t>group</a:t>
            </a:r>
            <a:r>
              <a:rPr lang="el-GR" sz="1600" b="1" i="0" u="none" strike="noStrike" cap="none">
                <a:solidFill>
                  <a:srgbClr val="262626"/>
                </a:solidFill>
                <a:ea typeface="Corbel" panose="020B0503020204020204"/>
                <a:cs typeface="Corbel" panose="020B0503020204020204"/>
                <a:sym typeface="Corbel" panose="020B0503020204020204"/>
              </a:rPr>
              <a:t> θέσης</a:t>
            </a:r>
            <a:r>
              <a:rPr lang="el-GR" sz="1600" b="0" i="0" u="none" strike="noStrike" cap="none">
                <a:solidFill>
                  <a:srgbClr val="262626"/>
                </a:solidFill>
                <a:ea typeface="Corbel" panose="020B0503020204020204"/>
                <a:cs typeface="Corbel" panose="020B0503020204020204"/>
                <a:sym typeface="Corbel" panose="020B0503020204020204"/>
              </a:rPr>
              <a:t> σωστός </a:t>
            </a:r>
          </a:p>
        </p:txBody>
      </p:sp>
      <p:sp>
        <p:nvSpPr>
          <p:cNvPr id="9" name="TextBox 8"/>
          <p:cNvSpPr txBox="1"/>
          <p:nvPr/>
        </p:nvSpPr>
        <p:spPr>
          <a:xfrm>
            <a:off x="101311" y="10771"/>
            <a:ext cx="3430398" cy="923330"/>
          </a:xfrm>
          <a:prstGeom prst="rect">
            <a:avLst/>
          </a:prstGeom>
          <a:noFill/>
        </p:spPr>
        <p:txBody>
          <a:bodyPr wrap="square">
            <a:spAutoFit/>
          </a:bodyPr>
          <a:lstStyle/>
          <a:p>
            <a:pPr algn="ctr"/>
            <a:r>
              <a:rPr lang="el-GR" sz="5400">
                <a:solidFill>
                  <a:schemeClr val="bg1"/>
                </a:solidFill>
                <a:hlinkClick r:id="rId8"/>
              </a:rPr>
              <a:t>ΑΤΛΑΣ</a:t>
            </a:r>
            <a:endParaRPr lang="el-GR" sz="5400">
              <a:solidFill>
                <a:schemeClr val="bg1"/>
              </a:solidFill>
            </a:endParaRPr>
          </a:p>
        </p:txBody>
      </p:sp>
      <p:sp>
        <p:nvSpPr>
          <p:cNvPr id="3" name="TextBox 2"/>
          <p:cNvSpPr txBox="1"/>
          <p:nvPr/>
        </p:nvSpPr>
        <p:spPr>
          <a:xfrm>
            <a:off x="216311" y="839781"/>
            <a:ext cx="3347884" cy="646331"/>
          </a:xfrm>
          <a:prstGeom prst="rect">
            <a:avLst/>
          </a:prstGeom>
          <a:noFill/>
        </p:spPr>
        <p:txBody>
          <a:bodyPr wrap="square">
            <a:spAutoFit/>
          </a:bodyPr>
          <a:lstStyle/>
          <a:p>
            <a:pPr lvl="0" algn="ctr"/>
            <a:r>
              <a:rPr lang="en-US" err="1"/>
              <a:t>Εθνικό</a:t>
            </a:r>
            <a:r>
              <a:rPr lang="en-US"/>
              <a:t> π</a:t>
            </a:r>
            <a:r>
              <a:rPr lang="en-US" err="1"/>
              <a:t>ληροφορι</a:t>
            </a:r>
            <a:r>
              <a:rPr lang="en-US"/>
              <a:t>ακό σύστημα για θέσεις Πρακτικής</a:t>
            </a:r>
          </a:p>
        </p:txBody>
      </p:sp>
      <p:pic>
        <p:nvPicPr>
          <p:cNvPr id="4" name="Εικόνα 3" descr="Εικόνα που περιέχει γραφικά, ζωγραφιά, σκίτσο/σχέδιο, clipart&#10;&#10;Το περιεχόμενο που δημιουργείται από AI ενδέχεται να είναι εσφαλμένο."/>
          <p:cNvPicPr>
            <a:picLocks noChangeAspect="1"/>
          </p:cNvPicPr>
          <p:nvPr/>
        </p:nvPicPr>
        <p:blipFill>
          <a:blip r:embed="rId9"/>
          <a:stretch>
            <a:fillRect/>
          </a:stretch>
        </p:blipFill>
        <p:spPr>
          <a:xfrm>
            <a:off x="4886633" y="266860"/>
            <a:ext cx="934064" cy="1050822"/>
          </a:xfrm>
          <a:prstGeom prst="rect">
            <a:avLst/>
          </a:prstGeom>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332"/>
        <p:cNvGrpSpPr/>
        <p:nvPr/>
      </p:nvGrpSpPr>
      <p:grpSpPr>
        <a:xfrm>
          <a:off x="0" y="0"/>
          <a:ext cx="0" cy="0"/>
          <a:chOff x="0" y="0"/>
          <a:chExt cx="0" cy="0"/>
        </a:xfrm>
      </p:grpSpPr>
      <p:sp>
        <p:nvSpPr>
          <p:cNvPr id="333" name="Google Shape;333;p19"/>
          <p:cNvSpPr txBox="1"/>
          <p:nvPr/>
        </p:nvSpPr>
        <p:spPr>
          <a:xfrm>
            <a:off x="323276" y="1264836"/>
            <a:ext cx="8075471" cy="1815841"/>
          </a:xfrm>
          <a:prstGeom prst="rect">
            <a:avLst/>
          </a:prstGeom>
          <a:noFill/>
          <a:ln>
            <a:noFill/>
          </a:ln>
        </p:spPr>
        <p:txBody>
          <a:bodyPr spcFirstLastPara="1" wrap="square" lIns="91425" tIns="45700" rIns="91425" bIns="45700" anchor="t" anchorCtr="0">
            <a:spAutoFit/>
          </a:bodyPr>
          <a:lstStyle/>
          <a:p>
            <a:pPr>
              <a:buClr>
                <a:srgbClr val="000000"/>
              </a:buClr>
              <a:buSzPts val="1600"/>
            </a:pPr>
            <a:r>
              <a:rPr lang="el-GR" sz="1600">
                <a:solidFill>
                  <a:schemeClr val="dk1"/>
                </a:solidFill>
                <a:latin typeface="Corbel" panose="020B0503020204020204"/>
                <a:ea typeface="Corbel" panose="020B0503020204020204"/>
                <a:cs typeface="Corbel" panose="020B0503020204020204"/>
                <a:sym typeface="Corbel" panose="020B0503020204020204"/>
              </a:rPr>
              <a:t>Κάνετε  </a:t>
            </a:r>
            <a:r>
              <a:rPr lang="el-GR" sz="1600" b="1">
                <a:solidFill>
                  <a:schemeClr val="dk1"/>
                </a:solidFill>
                <a:latin typeface="Corbel" panose="020B0503020204020204"/>
                <a:ea typeface="Corbel" panose="020B0503020204020204"/>
                <a:cs typeface="Corbel" panose="020B0503020204020204"/>
                <a:sym typeface="Corbel" panose="020B0503020204020204"/>
              </a:rPr>
              <a:t>ΕΓΓΡΑΦΗ</a:t>
            </a:r>
            <a:r>
              <a:rPr lang="el-GR" sz="1600">
                <a:solidFill>
                  <a:schemeClr val="dk1"/>
                </a:solidFill>
                <a:latin typeface="Corbel" panose="020B0503020204020204"/>
                <a:ea typeface="Corbel" panose="020B0503020204020204"/>
                <a:cs typeface="Corbel" panose="020B0503020204020204"/>
                <a:sym typeface="Corbel" panose="020B0503020204020204"/>
              </a:rPr>
              <a:t> (</a:t>
            </a:r>
            <a:r>
              <a:rPr lang="en-US" sz="1600" err="1"/>
              <a:t>σύνδεση</a:t>
            </a:r>
            <a:r>
              <a:rPr lang="en-US" sz="1600"/>
              <a:t> </a:t>
            </a:r>
            <a:r>
              <a:rPr lang="en-US" sz="1600" err="1"/>
              <a:t>με</a:t>
            </a:r>
            <a:r>
              <a:rPr lang="en-US" sz="1600"/>
              <a:t> </a:t>
            </a:r>
            <a:r>
              <a:rPr lang="en-US" sz="1600" err="1"/>
              <a:t>στοιχεί</a:t>
            </a:r>
            <a:r>
              <a:rPr lang="en-US" sz="1600"/>
              <a:t>α Ευδόξου</a:t>
            </a:r>
            <a:r>
              <a:rPr lang="el-GR" sz="1600">
                <a:solidFill>
                  <a:schemeClr val="dk1"/>
                </a:solidFill>
                <a:latin typeface="Corbel" panose="020B0503020204020204"/>
                <a:ea typeface="Corbel" panose="020B0503020204020204"/>
                <a:cs typeface="Corbel" panose="020B0503020204020204"/>
                <a:sym typeface="Corbel" panose="020B0503020204020204"/>
              </a:rPr>
              <a:t>) και αφού  πιστοποιήσετε τη διεύθυνση e-</a:t>
            </a:r>
            <a:r>
              <a:rPr lang="el-GR" sz="1600" err="1">
                <a:solidFill>
                  <a:schemeClr val="dk1"/>
                </a:solidFill>
                <a:latin typeface="Corbel" panose="020B0503020204020204"/>
                <a:ea typeface="Corbel" panose="020B0503020204020204"/>
                <a:cs typeface="Corbel" panose="020B0503020204020204"/>
                <a:sym typeface="Corbel" panose="020B0503020204020204"/>
              </a:rPr>
              <a:t>mail</a:t>
            </a:r>
            <a:r>
              <a:rPr lang="el-GR" sz="1600">
                <a:solidFill>
                  <a:schemeClr val="dk1"/>
                </a:solidFill>
                <a:latin typeface="Corbel" panose="020B0503020204020204"/>
                <a:ea typeface="Corbel" panose="020B0503020204020204"/>
                <a:cs typeface="Corbel" panose="020B0503020204020204"/>
                <a:sym typeface="Corbel" panose="020B0503020204020204"/>
              </a:rPr>
              <a:t> του λογαριασμού σας (</a:t>
            </a:r>
            <a:r>
              <a:rPr lang="el-GR" sz="1600" b="1">
                <a:solidFill>
                  <a:schemeClr val="dk1"/>
                </a:solidFill>
                <a:latin typeface="Corbel" panose="020B0503020204020204"/>
                <a:ea typeface="Corbel" panose="020B0503020204020204"/>
                <a:cs typeface="Corbel" panose="020B0503020204020204"/>
                <a:sym typeface="Corbel" panose="020B0503020204020204"/>
              </a:rPr>
              <a:t>ιδρυματικός λογαριασμός</a:t>
            </a:r>
            <a:r>
              <a:rPr lang="el-GR" sz="1600">
                <a:solidFill>
                  <a:schemeClr val="dk1"/>
                </a:solidFill>
                <a:latin typeface="Corbel" panose="020B0503020204020204"/>
                <a:ea typeface="Corbel" panose="020B0503020204020204"/>
                <a:cs typeface="Corbel" panose="020B0503020204020204"/>
                <a:sym typeface="Corbel" panose="020B0503020204020204"/>
              </a:rPr>
              <a:t>) μπορείτε να συνδεθείτε στο λογαριασμό σας στην πλατφόρμα «Άτλας», όπου μπορείτε να:</a:t>
            </a:r>
            <a:endParaRPr sz="1400">
              <a:solidFill>
                <a:srgbClr val="000000"/>
              </a:solidFill>
              <a:latin typeface="Arial" panose="020B0604020202020204"/>
              <a:ea typeface="Arial" panose="020B0604020202020204"/>
              <a:cs typeface="Arial" panose="020B0604020202020204"/>
              <a:sym typeface="Arial" panose="020B0604020202020204"/>
            </a:endParaRPr>
          </a:p>
          <a:p>
            <a:pPr>
              <a:buClr>
                <a:srgbClr val="000000"/>
              </a:buClr>
              <a:buSzPts val="1600"/>
            </a:pPr>
            <a:r>
              <a:rPr lang="el-GR" sz="1600">
                <a:solidFill>
                  <a:schemeClr val="dk1"/>
                </a:solidFill>
                <a:latin typeface="Corbel" panose="020B0503020204020204"/>
                <a:ea typeface="Corbel" panose="020B0503020204020204"/>
                <a:cs typeface="Corbel" panose="020B0503020204020204"/>
                <a:sym typeface="Corbel" panose="020B0503020204020204"/>
              </a:rPr>
              <a:t>1. επεξεργαστείτε τα στοιχεία σας από την καρτέλα «Στοιχεία Φοιτητή»</a:t>
            </a:r>
            <a:endParaRPr sz="1400">
              <a:solidFill>
                <a:srgbClr val="000000"/>
              </a:solidFill>
              <a:latin typeface="Arial" panose="020B0604020202020204"/>
              <a:ea typeface="Arial" panose="020B0604020202020204"/>
              <a:cs typeface="Arial" panose="020B0604020202020204"/>
              <a:sym typeface="Arial" panose="020B0604020202020204"/>
            </a:endParaRPr>
          </a:p>
          <a:p>
            <a:pPr>
              <a:buClr>
                <a:srgbClr val="000000"/>
              </a:buClr>
              <a:buSzPts val="1600"/>
            </a:pPr>
            <a:r>
              <a:rPr lang="el-GR" sz="1600">
                <a:solidFill>
                  <a:schemeClr val="dk1"/>
                </a:solidFill>
                <a:latin typeface="Corbel" panose="020B0503020204020204"/>
                <a:ea typeface="Corbel" panose="020B0503020204020204"/>
                <a:cs typeface="Corbel" panose="020B0503020204020204"/>
                <a:sym typeface="Corbel" panose="020B0503020204020204"/>
              </a:rPr>
              <a:t>2. αναζητήσετε θέσεις από την καρτέλα «Αναζήτηση Θέσεων»</a:t>
            </a:r>
            <a:endParaRPr sz="1400">
              <a:solidFill>
                <a:srgbClr val="000000"/>
              </a:solidFill>
              <a:latin typeface="Arial" panose="020B0604020202020204"/>
              <a:ea typeface="Arial" panose="020B0604020202020204"/>
              <a:cs typeface="Arial" panose="020B0604020202020204"/>
              <a:sym typeface="Arial" panose="020B0604020202020204"/>
            </a:endParaRPr>
          </a:p>
          <a:p>
            <a:pPr>
              <a:buClr>
                <a:srgbClr val="000000"/>
              </a:buClr>
              <a:buSzPts val="1600"/>
            </a:pPr>
            <a:r>
              <a:rPr lang="el-GR" sz="1600">
                <a:solidFill>
                  <a:schemeClr val="dk1"/>
                </a:solidFill>
                <a:latin typeface="Corbel" panose="020B0503020204020204"/>
                <a:ea typeface="Corbel" panose="020B0503020204020204"/>
                <a:cs typeface="Corbel" panose="020B0503020204020204"/>
                <a:sym typeface="Corbel" panose="020B0503020204020204"/>
              </a:rPr>
              <a:t>3. σώσετε αναζητήσεις που σας ενδιαφέρουν στις «Αγαπημένες Θέσεις»</a:t>
            </a:r>
            <a:endParaRPr sz="1400">
              <a:solidFill>
                <a:srgbClr val="000000"/>
              </a:solidFill>
              <a:latin typeface="Arial" panose="020B0604020202020204"/>
              <a:ea typeface="Arial" panose="020B0604020202020204"/>
              <a:cs typeface="Arial" panose="020B0604020202020204"/>
              <a:sym typeface="Arial" panose="020B0604020202020204"/>
            </a:endParaRPr>
          </a:p>
          <a:p>
            <a:pPr>
              <a:buClr>
                <a:srgbClr val="000000"/>
              </a:buClr>
              <a:buSzPts val="1600"/>
            </a:pPr>
            <a:r>
              <a:rPr lang="el-GR" sz="1600">
                <a:solidFill>
                  <a:schemeClr val="dk1"/>
                </a:solidFill>
                <a:latin typeface="Corbel" panose="020B0503020204020204"/>
                <a:ea typeface="Corbel" panose="020B0503020204020204"/>
                <a:cs typeface="Corbel" panose="020B0503020204020204"/>
                <a:sym typeface="Corbel" panose="020B0503020204020204"/>
              </a:rPr>
              <a:t>4. δείτε τις θέσεις Πρακτικής Άσκησης οι οποίες σας έχουν ανατεθεί</a:t>
            </a:r>
            <a:endParaRPr sz="1400">
              <a:solidFill>
                <a:srgbClr val="000000"/>
              </a:solidFill>
              <a:latin typeface="Arial" panose="020B0604020202020204"/>
              <a:ea typeface="Arial" panose="020B0604020202020204"/>
              <a:cs typeface="Arial" panose="020B0604020202020204"/>
              <a:sym typeface="Arial" panose="020B0604020202020204"/>
            </a:endParaRPr>
          </a:p>
        </p:txBody>
      </p:sp>
      <p:sp>
        <p:nvSpPr>
          <p:cNvPr id="335" name="Google Shape;335;p19"/>
          <p:cNvSpPr txBox="1"/>
          <p:nvPr/>
        </p:nvSpPr>
        <p:spPr>
          <a:xfrm>
            <a:off x="6760977" y="4263291"/>
            <a:ext cx="1864800" cy="415458"/>
          </a:xfrm>
          <a:prstGeom prst="rect">
            <a:avLst/>
          </a:prstGeom>
          <a:noFill/>
          <a:ln>
            <a:noFill/>
          </a:ln>
        </p:spPr>
        <p:txBody>
          <a:bodyPr spcFirstLastPara="1" wrap="square" lIns="91425" tIns="45700" rIns="91425" bIns="45700" anchor="t" anchorCtr="0">
            <a:spAutoFit/>
          </a:bodyPr>
          <a:lstStyle/>
          <a:p>
            <a:pPr>
              <a:buClr>
                <a:srgbClr val="000000"/>
              </a:buClr>
              <a:buSzPts val="2100"/>
            </a:pPr>
            <a:r>
              <a:rPr lang="el-GR" sz="2100" b="1">
                <a:solidFill>
                  <a:srgbClr val="FF0000"/>
                </a:solidFill>
                <a:latin typeface="Corbel" panose="020B0503020204020204"/>
                <a:ea typeface="Corbel" panose="020B0503020204020204"/>
                <a:cs typeface="Corbel" panose="020B0503020204020204"/>
                <a:sym typeface="Corbel" panose="020B0503020204020204"/>
              </a:rPr>
              <a:t>Οδηγίες  </a:t>
            </a:r>
            <a:r>
              <a:rPr lang="el-GR" sz="2100" b="1">
                <a:solidFill>
                  <a:srgbClr val="FF0000"/>
                </a:solidFill>
                <a:latin typeface="Corbel" panose="020B0503020204020204"/>
                <a:ea typeface="Corbel" panose="020B0503020204020204"/>
                <a:cs typeface="Corbel" panose="020B0503020204020204"/>
                <a:sym typeface="Corbel" panose="020B0503020204020204"/>
                <a:hlinkClick r:id="rId3"/>
              </a:rPr>
              <a:t>εδώ</a:t>
            </a:r>
            <a:endParaRPr sz="1400">
              <a:solidFill>
                <a:srgbClr val="404040"/>
              </a:solidFill>
              <a:latin typeface="Corbel" panose="020B0503020204020204"/>
              <a:ea typeface="Corbel" panose="020B0503020204020204"/>
              <a:cs typeface="Corbel" panose="020B0503020204020204"/>
              <a:sym typeface="Corbel" panose="020B0503020204020204"/>
            </a:endParaRPr>
          </a:p>
        </p:txBody>
      </p:sp>
      <p:sp>
        <p:nvSpPr>
          <p:cNvPr id="5" name="TextBox 4"/>
          <p:cNvSpPr txBox="1"/>
          <p:nvPr/>
        </p:nvSpPr>
        <p:spPr>
          <a:xfrm>
            <a:off x="2179145" y="172662"/>
            <a:ext cx="4581832" cy="646331"/>
          </a:xfrm>
          <a:prstGeom prst="rect">
            <a:avLst/>
          </a:prstGeom>
          <a:noFill/>
        </p:spPr>
        <p:txBody>
          <a:bodyPr wrap="square">
            <a:spAutoFit/>
          </a:bodyPr>
          <a:lstStyle/>
          <a:p>
            <a:pPr algn="ctr"/>
            <a:r>
              <a:rPr lang="el-GR" sz="3600"/>
              <a:t>Η Πλατφόρμα </a:t>
            </a:r>
            <a:r>
              <a:rPr lang="el-GR" sz="3600">
                <a:hlinkClick r:id="rId4"/>
              </a:rPr>
              <a:t>ΑΤΛΑΣ</a:t>
            </a:r>
            <a:endParaRPr lang="el-GR" sz="3600"/>
          </a:p>
        </p:txBody>
      </p:sp>
      <p:pic>
        <p:nvPicPr>
          <p:cNvPr id="322" name="Google Shape;322;p18"/>
          <p:cNvPicPr preferRelativeResize="0"/>
          <p:nvPr/>
        </p:nvPicPr>
        <p:blipFill rotWithShape="1">
          <a:blip r:embed="rId5"/>
          <a:srcRect l="8100" t="13646" r="9471" b="5369"/>
          <a:stretch>
            <a:fillRect/>
          </a:stretch>
        </p:blipFill>
        <p:spPr>
          <a:xfrm>
            <a:off x="411765" y="3267849"/>
            <a:ext cx="5782557" cy="3496147"/>
          </a:xfrm>
          <a:prstGeom prst="rect">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cxnSp>
        <p:nvCxnSpPr>
          <p:cNvPr id="6" name="Ευθύγραμμο βέλος σύνδεσης 5"/>
          <p:cNvCxnSpPr/>
          <p:nvPr/>
        </p:nvCxnSpPr>
        <p:spPr>
          <a:xfrm flipH="1">
            <a:off x="5314985" y="6089648"/>
            <a:ext cx="1685583" cy="0"/>
          </a:xfrm>
          <a:prstGeom prst="straightConnector1">
            <a:avLst/>
          </a:prstGeom>
          <a:ln>
            <a:tailEnd type="triangle"/>
          </a:ln>
        </p:spPr>
        <p:style>
          <a:lnRef idx="2">
            <a:schemeClr val="accent2"/>
          </a:lnRef>
          <a:fillRef idx="0">
            <a:schemeClr val="accent2"/>
          </a:fillRef>
          <a:effectRef idx="1">
            <a:schemeClr val="accent2"/>
          </a:effectRef>
          <a:fontRef idx="minor">
            <a:schemeClr val="tx1"/>
          </a:fontRef>
        </p:style>
      </p:cxnSp>
      <p:pic>
        <p:nvPicPr>
          <p:cNvPr id="2" name="Εικόνα 1" descr="Εικόνα που περιέχει γραφικά, ζωγραφιά, σκίτσο/σχέδιο, clipart&#10;&#10;Το περιεχόμενο που δημιουργείται από AI ενδέχεται να είναι εσφαλμένο.">
            <a:hlinkClick r:id="rId3"/>
          </p:cNvPr>
          <p:cNvPicPr>
            <a:picLocks noChangeAspect="1"/>
          </p:cNvPicPr>
          <p:nvPr/>
        </p:nvPicPr>
        <p:blipFill>
          <a:blip r:embed="rId6"/>
          <a:stretch>
            <a:fillRect/>
          </a:stretch>
        </p:blipFill>
        <p:spPr>
          <a:xfrm>
            <a:off x="7106495" y="5680062"/>
            <a:ext cx="728153" cy="819172"/>
          </a:xfrm>
          <a:prstGeom prst="rect">
            <a:avLst/>
          </a:prstGeom>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oogle Shape;345;p20" descr="Εικόνα που περιέχει κείμενο, λογισμικό, εικονίδιο υπολογιστή, ιστοσελίδα&#10;&#10;Το περιεχόμενο που δημιουργείται από AI ενδέχεται να είναι εσφαλμένο."/>
          <p:cNvPicPr preferRelativeResize="0"/>
          <p:nvPr/>
        </p:nvPicPr>
        <p:blipFill rotWithShape="1">
          <a:blip r:embed="rId2"/>
          <a:srcRect l="25781" t="39159" r="36044" b="33430"/>
          <a:stretch>
            <a:fillRect/>
          </a:stretch>
        </p:blipFill>
        <p:spPr>
          <a:xfrm>
            <a:off x="195580" y="3134995"/>
            <a:ext cx="6372225" cy="3449955"/>
          </a:xfrm>
          <a:prstGeom prst="rect">
            <a:avLst/>
          </a:prstGeom>
          <a:noFill/>
          <a:ln>
            <a:noFill/>
          </a:ln>
        </p:spPr>
      </p:pic>
      <p:graphicFrame>
        <p:nvGraphicFramePr>
          <p:cNvPr id="12" name="TextBox 3"/>
          <p:cNvGraphicFramePr/>
          <p:nvPr/>
        </p:nvGraphicFramePr>
        <p:xfrm>
          <a:off x="1494503" y="120304"/>
          <a:ext cx="7459439" cy="397885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TextBox 8"/>
          <p:cNvSpPr txBox="1"/>
          <p:nvPr/>
        </p:nvSpPr>
        <p:spPr>
          <a:xfrm>
            <a:off x="1995947" y="260555"/>
            <a:ext cx="4572000" cy="523220"/>
          </a:xfrm>
          <a:prstGeom prst="rect">
            <a:avLst/>
          </a:prstGeom>
          <a:noFill/>
        </p:spPr>
        <p:txBody>
          <a:bodyPr wrap="square">
            <a:spAutoFit/>
          </a:bodyPr>
          <a:lstStyle/>
          <a:p>
            <a:pPr lvl="0" algn="ctr"/>
            <a:r>
              <a:rPr lang="el-GR" sz="2800" b="1"/>
              <a:t>Κωδικός </a:t>
            </a:r>
            <a:r>
              <a:rPr lang="el-GR" sz="2800" b="1" err="1"/>
              <a:t>Group</a:t>
            </a:r>
            <a:r>
              <a:rPr lang="el-GR" sz="2800" b="1"/>
              <a:t> θέσης </a:t>
            </a:r>
            <a:endParaRPr lang="en-US" sz="2800"/>
          </a:p>
        </p:txBody>
      </p:sp>
      <p:cxnSp>
        <p:nvCxnSpPr>
          <p:cNvPr id="16" name="Ευθύγραμμο βέλος σύνδεσης 15"/>
          <p:cNvCxnSpPr/>
          <p:nvPr/>
        </p:nvCxnSpPr>
        <p:spPr>
          <a:xfrm flipH="1">
            <a:off x="3384254" y="3881564"/>
            <a:ext cx="1828800" cy="0"/>
          </a:xfrm>
          <a:prstGeom prst="straightConnector1">
            <a:avLst/>
          </a:prstGeom>
          <a:ln>
            <a:tailEnd type="triangle"/>
          </a:ln>
        </p:spPr>
        <p:style>
          <a:lnRef idx="2">
            <a:schemeClr val="accent2"/>
          </a:lnRef>
          <a:fillRef idx="0">
            <a:schemeClr val="accent2"/>
          </a:fillRef>
          <a:effectRef idx="1">
            <a:schemeClr val="accent2"/>
          </a:effectRef>
          <a:fontRef idx="minor">
            <a:schemeClr val="tx1"/>
          </a:fontRef>
        </p:style>
      </p:cxnSp>
      <p:cxnSp>
        <p:nvCxnSpPr>
          <p:cNvPr id="18" name="Ευθύγραμμο βέλος σύνδεσης 17"/>
          <p:cNvCxnSpPr/>
          <p:nvPr/>
        </p:nvCxnSpPr>
        <p:spPr>
          <a:xfrm flipH="1">
            <a:off x="3384254" y="5559250"/>
            <a:ext cx="1828800" cy="0"/>
          </a:xfrm>
          <a:prstGeom prst="straightConnector1">
            <a:avLst/>
          </a:prstGeom>
          <a:ln>
            <a:tailEnd type="triangle"/>
          </a:ln>
        </p:spPr>
        <p:style>
          <a:lnRef idx="2">
            <a:schemeClr val="accent3"/>
          </a:lnRef>
          <a:fillRef idx="0">
            <a:schemeClr val="accent3"/>
          </a:fillRef>
          <a:effectRef idx="1">
            <a:schemeClr val="accent3"/>
          </a:effectRef>
          <a:fontRef idx="minor">
            <a:schemeClr val="tx1"/>
          </a:fontRef>
        </p:style>
      </p:cxnSp>
      <p:sp>
        <p:nvSpPr>
          <p:cNvPr id="24" name="TextBox 23"/>
          <p:cNvSpPr txBox="1"/>
          <p:nvPr/>
        </p:nvSpPr>
        <p:spPr>
          <a:xfrm rot="16200000">
            <a:off x="4494621" y="4716454"/>
            <a:ext cx="2791617" cy="584775"/>
          </a:xfrm>
          <a:prstGeom prst="rect">
            <a:avLst/>
          </a:prstGeom>
          <a:noFill/>
        </p:spPr>
        <p:txBody>
          <a:bodyPr wrap="square">
            <a:spAutoFit/>
          </a:bodyPr>
          <a:lstStyle/>
          <a:p>
            <a:pPr algn="ctr"/>
            <a:r>
              <a:rPr lang="el-GR" sz="3200" b="1" dirty="0">
                <a:solidFill>
                  <a:schemeClr val="dk1"/>
                </a:solidFill>
                <a:latin typeface="Corbel" panose="020B0503020204020204"/>
                <a:ea typeface="Corbel" panose="020B0503020204020204"/>
                <a:cs typeface="Corbel" panose="020B0503020204020204"/>
                <a:sym typeface="Corbel" panose="020B0503020204020204"/>
              </a:rPr>
              <a:t> </a:t>
            </a:r>
            <a:r>
              <a:rPr lang="el-GR" sz="3200" b="1" dirty="0">
                <a:solidFill>
                  <a:schemeClr val="accent2">
                    <a:lumMod val="60000"/>
                    <a:lumOff val="40000"/>
                  </a:schemeClr>
                </a:solidFill>
                <a:latin typeface="Corbel" panose="020B0503020204020204"/>
                <a:ea typeface="Corbel" panose="020B0503020204020204"/>
                <a:cs typeface="Corbel" panose="020B0503020204020204"/>
                <a:sym typeface="Corbel" panose="020B0503020204020204"/>
              </a:rPr>
              <a:t>ΠΑΡΑΔΕΙΓΜΑ</a:t>
            </a:r>
            <a:endParaRPr lang="el-GR" sz="3600" b="1" dirty="0">
              <a:solidFill>
                <a:schemeClr val="accent2">
                  <a:lumMod val="60000"/>
                  <a:lumOff val="40000"/>
                </a:schemeClr>
              </a:solidFill>
              <a:latin typeface="Corbel" panose="020B0503020204020204"/>
              <a:ea typeface="Corbel" panose="020B0503020204020204"/>
              <a:cs typeface="Corbel" panose="020B0503020204020204"/>
              <a:sym typeface="Corbel" panose="020B0503020204020204"/>
            </a:endParaRPr>
          </a:p>
        </p:txBody>
      </p:sp>
      <p:pic>
        <p:nvPicPr>
          <p:cNvPr id="25" name="Εικόνα 24" descr="Εικόνα που περιέχει άλογο, θηλαστικό&#10;&#10;Το περιεχόμενο που δημιουργείται από AI ενδέχεται να είναι εσφαλμένο."/>
          <p:cNvPicPr>
            <a:picLocks noChangeAspect="1"/>
          </p:cNvPicPr>
          <p:nvPr/>
        </p:nvPicPr>
        <p:blipFill>
          <a:blip r:embed="rId8">
            <a:alphaModFix amt="5000"/>
          </a:blip>
          <a:srcRect l="14463" t="17531"/>
          <a:stretch>
            <a:fillRect/>
          </a:stretch>
        </p:blipFill>
        <p:spPr>
          <a:xfrm>
            <a:off x="0" y="0"/>
            <a:ext cx="3384254" cy="3262855"/>
          </a:xfrm>
          <a:prstGeom prst="rect">
            <a:avLst/>
          </a:prstGeom>
        </p:spPr>
      </p:pic>
      <p:pic>
        <p:nvPicPr>
          <p:cNvPr id="3" name="Εικόνα 2" descr="Εικόνα που περιέχει γραφικά, ζωγραφιά, σκίτσο/σχέδιο, clipart&#10;&#10;Το περιεχόμενο που δημιουργείται από AI ενδέχεται να είναι εσφαλμένο."/>
          <p:cNvPicPr>
            <a:picLocks noChangeAspect="1"/>
          </p:cNvPicPr>
          <p:nvPr/>
        </p:nvPicPr>
        <p:blipFill>
          <a:blip r:embed="rId9"/>
          <a:stretch>
            <a:fillRect/>
          </a:stretch>
        </p:blipFill>
        <p:spPr>
          <a:xfrm>
            <a:off x="8225790" y="5918525"/>
            <a:ext cx="728153" cy="819172"/>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9"/>
          <p:cNvSpPr>
            <a:spLocks noGrp="1" noRot="1" noChangeAspect="1" noMove="1" noResize="1" noEditPoints="1" noAdjustHandles="1" noChangeArrowheads="1" noChangeShapeType="1" noTextEdit="1"/>
          </p:cNvSpPr>
          <p:nvPr/>
        </p:nvSpPr>
        <p:spPr>
          <a:xfrm>
            <a:off x="0" y="0"/>
            <a:ext cx="9143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88855" y="922004"/>
            <a:ext cx="3959556" cy="1128068"/>
          </a:xfrm>
        </p:spPr>
        <p:txBody>
          <a:bodyPr anchor="ctr">
            <a:normAutofit/>
          </a:bodyPr>
          <a:lstStyle/>
          <a:p>
            <a:r>
              <a:rPr lang="el-GR" sz="3200"/>
              <a:t>Υπογραφή Σύμβασης μέσω </a:t>
            </a:r>
            <a:r>
              <a:rPr lang="el-GR" sz="3200" err="1">
                <a:hlinkClick r:id="rId2"/>
              </a:rPr>
              <a:t>Adobe</a:t>
            </a:r>
            <a:r>
              <a:rPr lang="el-GR" sz="3200">
                <a:hlinkClick r:id="rId2"/>
              </a:rPr>
              <a:t> </a:t>
            </a:r>
            <a:r>
              <a:rPr lang="el-GR" sz="3200" err="1">
                <a:hlinkClick r:id="rId2"/>
              </a:rPr>
              <a:t>Sign</a:t>
            </a:r>
            <a:endParaRPr lang="el-GR" sz="3200"/>
          </a:p>
        </p:txBody>
      </p:sp>
      <p:grpSp>
        <p:nvGrpSpPr>
          <p:cNvPr id="29" name="Group 11"/>
          <p:cNvGrpSpPr>
            <a:grpSpLocks noGrp="1" noUngrp="1" noRot="1" noChangeAspect="1" noMove="1" noResize="1"/>
          </p:cNvGrpSpPr>
          <p:nvPr/>
        </p:nvGrpSpPr>
        <p:grpSpPr>
          <a:xfrm>
            <a:off x="0" y="1083484"/>
            <a:ext cx="266396" cy="673460"/>
            <a:chOff x="0" y="823811"/>
            <a:chExt cx="355196" cy="673460"/>
          </a:xfrm>
        </p:grpSpPr>
        <p:sp>
          <p:nvSpPr>
            <p:cNvPr id="30" name="Rectangle 12"/>
            <p:cNvSpPr/>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13"/>
            <p:cNvSpPr/>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2" name="Rectangle 15"/>
          <p:cNvSpPr>
            <a:spLocks noGrp="1" noRot="1" noChangeAspect="1" noMove="1" noResize="1" noEditPoints="1" noAdjustHandles="1" noChangeArrowheads="1" noChangeShapeType="1" noTextEdit="1"/>
          </p:cNvSpPr>
          <p:nvPr/>
        </p:nvSpPr>
        <p:spPr>
          <a:xfrm flipH="1">
            <a:off x="498813" y="2123821"/>
            <a:ext cx="373130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119505" y="1297859"/>
            <a:ext cx="5030924" cy="6046838"/>
          </a:xfrm>
        </p:spPr>
        <p:txBody>
          <a:bodyPr anchor="ctr">
            <a:normAutofit/>
          </a:bodyPr>
          <a:lstStyle/>
          <a:p>
            <a:pPr>
              <a:buFont typeface="Wingdings" panose="05000000000000000000" pitchFamily="2" charset="2"/>
              <a:buChar char="ü"/>
              <a:defRPr sz="2000"/>
            </a:pPr>
            <a:r>
              <a:rPr lang="el-GR" sz="2000"/>
              <a:t>Λαμβάνω </a:t>
            </a:r>
            <a:r>
              <a:rPr lang="it-IT" sz="2000"/>
              <a:t>email </a:t>
            </a:r>
            <a:r>
              <a:rPr lang="el-GR" sz="2000"/>
              <a:t>από </a:t>
            </a:r>
            <a:r>
              <a:rPr lang="it-IT" sz="2000"/>
              <a:t>adobesign@adobesign.com</a:t>
            </a:r>
            <a:r>
              <a:rPr lang="el-GR" sz="2000"/>
              <a:t>*</a:t>
            </a:r>
            <a:endParaRPr lang="it-IT" sz="2000"/>
          </a:p>
          <a:p>
            <a:pPr>
              <a:buFont typeface="Wingdings" panose="05000000000000000000" pitchFamily="2" charset="2"/>
              <a:buChar char="ü"/>
              <a:defRPr sz="2000"/>
            </a:pPr>
            <a:r>
              <a:rPr lang="el-GR" sz="2000"/>
              <a:t>Κάνω κλικ στο «</a:t>
            </a:r>
            <a:r>
              <a:rPr lang="it-IT" sz="2000"/>
              <a:t>Review and </a:t>
            </a:r>
            <a:r>
              <a:rPr lang="it-IT" sz="2000" err="1"/>
              <a:t>Sign</a:t>
            </a:r>
            <a:r>
              <a:rPr lang="it-IT" sz="2000"/>
              <a:t>»</a:t>
            </a:r>
          </a:p>
          <a:p>
            <a:pPr>
              <a:buFont typeface="Wingdings" panose="05000000000000000000" pitchFamily="2" charset="2"/>
              <a:buChar char="ü"/>
              <a:defRPr sz="2000"/>
            </a:pPr>
            <a:r>
              <a:rPr lang="el-GR" sz="2000"/>
              <a:t>Επιλέγω «1 </a:t>
            </a:r>
            <a:r>
              <a:rPr lang="it-IT" sz="2000" err="1"/>
              <a:t>requested</a:t>
            </a:r>
            <a:r>
              <a:rPr lang="it-IT" sz="2000"/>
              <a:t> field </a:t>
            </a:r>
            <a:r>
              <a:rPr lang="it-IT" sz="2000" err="1"/>
              <a:t>remaining</a:t>
            </a:r>
            <a:r>
              <a:rPr lang="it-IT" sz="2000"/>
              <a:t>» → </a:t>
            </a:r>
            <a:r>
              <a:rPr lang="el-GR" sz="2000"/>
              <a:t>τέλος εγγράφου</a:t>
            </a:r>
          </a:p>
          <a:p>
            <a:pPr>
              <a:buFont typeface="Wingdings" panose="05000000000000000000" pitchFamily="2" charset="2"/>
              <a:buChar char="ü"/>
              <a:defRPr sz="2000"/>
            </a:pPr>
            <a:r>
              <a:rPr lang="it-IT" sz="2000"/>
              <a:t>Click to </a:t>
            </a:r>
            <a:r>
              <a:rPr lang="it-IT" sz="2000" err="1"/>
              <a:t>Sign</a:t>
            </a:r>
            <a:r>
              <a:rPr lang="it-IT" sz="2000"/>
              <a:t> → </a:t>
            </a:r>
            <a:r>
              <a:rPr lang="it-IT" sz="2000" err="1"/>
              <a:t>Apply</a:t>
            </a:r>
            <a:r>
              <a:rPr lang="it-IT" sz="2000"/>
              <a:t> → </a:t>
            </a:r>
            <a:r>
              <a:rPr lang="it-IT" sz="2000" err="1"/>
              <a:t>Sign</a:t>
            </a:r>
            <a:r>
              <a:rPr lang="it-IT" sz="2000"/>
              <a:t> → </a:t>
            </a:r>
            <a:r>
              <a:rPr lang="it-IT" sz="2000" err="1"/>
              <a:t>Submit</a:t>
            </a:r>
            <a:endParaRPr lang="it-IT" sz="2000"/>
          </a:p>
          <a:p>
            <a:pPr>
              <a:buFont typeface="Wingdings" panose="05000000000000000000" pitchFamily="2" charset="2"/>
              <a:buChar char="ü"/>
              <a:defRPr sz="2000"/>
            </a:pPr>
            <a:r>
              <a:rPr lang="el-GR" sz="2000"/>
              <a:t>Η διαδικασία γίνεται και από κινητό</a:t>
            </a:r>
          </a:p>
          <a:p>
            <a:pPr>
              <a:buFont typeface="Wingdings" panose="05000000000000000000" pitchFamily="2" charset="2"/>
              <a:buChar char="ü"/>
              <a:defRPr sz="2000"/>
            </a:pPr>
            <a:r>
              <a:rPr lang="el-GR" sz="2000"/>
              <a:t>Το τελικό </a:t>
            </a:r>
            <a:r>
              <a:rPr lang="it-IT" sz="2000"/>
              <a:t>PDF </a:t>
            </a:r>
            <a:r>
              <a:rPr lang="el-GR" sz="2000"/>
              <a:t>αποστέλλεται </a:t>
            </a:r>
            <a:r>
              <a:rPr lang="el-GR" sz="2000" b="1"/>
              <a:t>αυτόματα</a:t>
            </a:r>
            <a:r>
              <a:rPr lang="el-GR" sz="2000"/>
              <a:t> σε </a:t>
            </a:r>
            <a:r>
              <a:rPr lang="el-GR" sz="2000" b="1"/>
              <a:t>ΟΛΟΥΣ</a:t>
            </a:r>
            <a:r>
              <a:rPr lang="el-GR" sz="2000"/>
              <a:t> τους συμβαλλόμενους μετά την υπογραφή του από όλους.</a:t>
            </a:r>
          </a:p>
          <a:p>
            <a:pPr>
              <a:buFont typeface="Wingdings" panose="05000000000000000000" pitchFamily="2" charset="2"/>
              <a:buChar char="ü"/>
              <a:defRPr sz="2000"/>
            </a:pPr>
            <a:endParaRPr lang="el-GR" sz="2000"/>
          </a:p>
          <a:p>
            <a:pPr marL="0" indent="0">
              <a:buNone/>
              <a:defRPr sz="2000"/>
            </a:pPr>
            <a:r>
              <a:rPr lang="el-GR" sz="2000"/>
              <a:t>    *</a:t>
            </a:r>
            <a:r>
              <a:rPr lang="el-GR" sz="1600"/>
              <a:t>πάει ταυτόχρονα και στους 4 συμβαλλόμενους</a:t>
            </a:r>
            <a:endParaRPr lang="el-GR" sz="2000"/>
          </a:p>
        </p:txBody>
      </p:sp>
      <p:sp>
        <p:nvSpPr>
          <p:cNvPr id="33" name="Rectangle 17"/>
          <p:cNvSpPr>
            <a:spLocks noGrp="1" noRot="1" noChangeAspect="1" noMove="1" noResize="1" noEditPoints="1" noAdjustHandles="1" noChangeArrowheads="1" noChangeShapeType="1" noTextEdit="1"/>
          </p:cNvSpPr>
          <p:nvPr/>
        </p:nvSpPr>
        <p:spPr>
          <a:xfrm flipH="1">
            <a:off x="8023252" y="0"/>
            <a:ext cx="1120748"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19"/>
          <p:cNvSpPr>
            <a:spLocks noGrp="1" noRot="1" noChangeAspect="1" noMove="1" noResize="1" noEditPoints="1" noAdjustHandles="1" noChangeArrowheads="1" noChangeShapeType="1" noTextEdit="1"/>
          </p:cNvSpPr>
          <p:nvPr/>
        </p:nvSpPr>
        <p:spPr>
          <a:xfrm>
            <a:off x="5137265" y="357447"/>
            <a:ext cx="3634116" cy="292358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oogle Shape;100;p1"/>
          <p:cNvPicPr preferRelativeResize="0"/>
          <p:nvPr/>
        </p:nvPicPr>
        <p:blipFill rotWithShape="1">
          <a:blip r:embed="rId3"/>
          <a:stretch>
            <a:fillRect/>
          </a:stretch>
        </p:blipFill>
        <p:spPr>
          <a:xfrm>
            <a:off x="5285551" y="6500553"/>
            <a:ext cx="3298075" cy="313317"/>
          </a:xfrm>
          <a:prstGeom prst="rect">
            <a:avLst/>
          </a:prstGeom>
          <a:noFill/>
        </p:spPr>
      </p:pic>
      <p:sp>
        <p:nvSpPr>
          <p:cNvPr id="22" name="Rectangle 21"/>
          <p:cNvSpPr>
            <a:spLocks noGrp="1" noRot="1" noChangeAspect="1" noMove="1" noResize="1" noEditPoints="1" noAdjustHandles="1" noChangeArrowheads="1" noChangeShapeType="1" noTextEdit="1"/>
          </p:cNvSpPr>
          <p:nvPr/>
        </p:nvSpPr>
        <p:spPr>
          <a:xfrm>
            <a:off x="5137265" y="3505479"/>
            <a:ext cx="3634116" cy="292358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Εικόνα 3" descr="Εικόνα που περιέχει άλογο, θηλαστικό&#10;&#10;Το περιεχόμενο που δημιουργείται από AI ενδέχεται να είναι εσφαλμένο."/>
          <p:cNvPicPr>
            <a:picLocks noChangeAspect="1"/>
          </p:cNvPicPr>
          <p:nvPr/>
        </p:nvPicPr>
        <p:blipFill>
          <a:blip r:embed="rId4"/>
          <a:stretch>
            <a:fillRect/>
          </a:stretch>
        </p:blipFill>
        <p:spPr>
          <a:xfrm>
            <a:off x="6857423" y="4678800"/>
            <a:ext cx="1585824" cy="1585824"/>
          </a:xfrm>
          <a:prstGeom prst="rect">
            <a:avLst/>
          </a:prstGeom>
        </p:spPr>
      </p:pic>
      <p:sp>
        <p:nvSpPr>
          <p:cNvPr id="7" name="TextBox 6"/>
          <p:cNvSpPr txBox="1"/>
          <p:nvPr/>
        </p:nvSpPr>
        <p:spPr>
          <a:xfrm>
            <a:off x="5074963" y="1588407"/>
            <a:ext cx="4069037" cy="461665"/>
          </a:xfrm>
          <a:prstGeom prst="rect">
            <a:avLst/>
          </a:prstGeom>
          <a:noFill/>
        </p:spPr>
        <p:txBody>
          <a:bodyPr wrap="square">
            <a:spAutoFit/>
          </a:bodyPr>
          <a:lstStyle/>
          <a:p>
            <a:r>
              <a:rPr lang="en-US" sz="2400">
                <a:hlinkClick r:id="rId2"/>
              </a:rPr>
              <a:t>LINK </a:t>
            </a:r>
            <a:r>
              <a:rPr lang="el-GR" sz="2400">
                <a:hlinkClick r:id="rId2"/>
              </a:rPr>
              <a:t>με ΟΔΗΓΙΕΣ από </a:t>
            </a:r>
            <a:r>
              <a:rPr lang="en-US" sz="2400">
                <a:hlinkClick r:id="rId2"/>
              </a:rPr>
              <a:t>site </a:t>
            </a:r>
            <a:r>
              <a:rPr lang="el-GR" sz="2400">
                <a:hlinkClick r:id="rId2"/>
              </a:rPr>
              <a:t>ΠΑ</a:t>
            </a:r>
          </a:p>
        </p:txBody>
      </p:sp>
      <p:pic>
        <p:nvPicPr>
          <p:cNvPr id="8" name="Εικόνα 7" descr="Εικόνα που περιέχει γραφικά, ζωγραφιά, σκίτσο/σχέδιο, clipart&#10;&#10;Το περιεχόμενο που δημιουργείται από AI ενδέχεται να είναι εσφαλμένο."/>
          <p:cNvPicPr>
            <a:picLocks noChangeAspect="1"/>
          </p:cNvPicPr>
          <p:nvPr/>
        </p:nvPicPr>
        <p:blipFill>
          <a:blip r:embed="rId5"/>
          <a:stretch>
            <a:fillRect/>
          </a:stretch>
        </p:blipFill>
        <p:spPr>
          <a:xfrm>
            <a:off x="5448088" y="3954504"/>
            <a:ext cx="1036717" cy="1166307"/>
          </a:xfrm>
          <a:prstGeom prst="rect">
            <a:avLst/>
          </a:prstGeom>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p:cNvSpPr>
            <a:spLocks noGrp="1" noRot="1" noChangeAspect="1" noMove="1" noResize="1" noEditPoints="1" noAdjustHandles="1" noChangeArrowheads="1" noChangeShapeType="1" noTextEdit="1"/>
          </p:cNvSpPr>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p:cNvSpPr>
            <a:spLocks noGrp="1" noRot="1" noChangeAspect="1" noMove="1" noResize="1" noEditPoints="1" noAdjustHandles="1" noChangeArrowheads="1" noChangeShapeType="1" noTextEdit="1"/>
          </p:cNvSpPr>
          <p:nvPr/>
        </p:nvSpPr>
        <p:spPr>
          <a:xfrm>
            <a:off x="1326075" y="-1"/>
            <a:ext cx="7817925" cy="5920155"/>
          </a:xfrm>
          <a:custGeom>
            <a:avLst/>
            <a:gdLst>
              <a:gd name="connsiteX0" fmla="*/ 10423900 w 10423900"/>
              <a:gd name="connsiteY0" fmla="*/ 0 h 5491534"/>
              <a:gd name="connsiteX1" fmla="*/ 3493157 w 10423900"/>
              <a:gd name="connsiteY1" fmla="*/ 0 h 5491534"/>
              <a:gd name="connsiteX2" fmla="*/ 3493018 w 10423900"/>
              <a:gd name="connsiteY2" fmla="*/ 31 h 5491534"/>
              <a:gd name="connsiteX3" fmla="*/ 3245493 w 10423900"/>
              <a:gd name="connsiteY3" fmla="*/ 104839 h 5491534"/>
              <a:gd name="connsiteX4" fmla="*/ 4434802 w 10423900"/>
              <a:gd name="connsiteY4" fmla="*/ 284558 h 5491534"/>
              <a:gd name="connsiteX5" fmla="*/ 4011937 w 10423900"/>
              <a:gd name="connsiteY5" fmla="*/ 395559 h 5491534"/>
              <a:gd name="connsiteX6" fmla="*/ 3573213 w 10423900"/>
              <a:gd name="connsiteY6" fmla="*/ 474847 h 5491534"/>
              <a:gd name="connsiteX7" fmla="*/ 3097489 w 10423900"/>
              <a:gd name="connsiteY7" fmla="*/ 532990 h 5491534"/>
              <a:gd name="connsiteX8" fmla="*/ 2664052 w 10423900"/>
              <a:gd name="connsiteY8" fmla="*/ 649279 h 5491534"/>
              <a:gd name="connsiteX9" fmla="*/ 3795218 w 10423900"/>
              <a:gd name="connsiteY9" fmla="*/ 696852 h 5491534"/>
              <a:gd name="connsiteX10" fmla="*/ 3208492 w 10423900"/>
              <a:gd name="connsiteY10" fmla="*/ 802568 h 5491534"/>
              <a:gd name="connsiteX11" fmla="*/ 2727483 w 10423900"/>
              <a:gd name="connsiteY11" fmla="*/ 939999 h 5491534"/>
              <a:gd name="connsiteX12" fmla="*/ 2389190 w 10423900"/>
              <a:gd name="connsiteY12" fmla="*/ 1003429 h 5491534"/>
              <a:gd name="connsiteX13" fmla="*/ 2029754 w 10423900"/>
              <a:gd name="connsiteY13" fmla="*/ 1019287 h 5491534"/>
              <a:gd name="connsiteX14" fmla="*/ 1945181 w 10423900"/>
              <a:gd name="connsiteY14" fmla="*/ 1119716 h 5491534"/>
              <a:gd name="connsiteX15" fmla="*/ 2056184 w 10423900"/>
              <a:gd name="connsiteY15" fmla="*/ 1225434 h 5491534"/>
              <a:gd name="connsiteX16" fmla="*/ 2225329 w 10423900"/>
              <a:gd name="connsiteY16" fmla="*/ 1236004 h 5491534"/>
              <a:gd name="connsiteX17" fmla="*/ 3234920 w 10423900"/>
              <a:gd name="connsiteY17" fmla="*/ 1262435 h 5491534"/>
              <a:gd name="connsiteX18" fmla="*/ 0 w 10423900"/>
              <a:gd name="connsiteY18" fmla="*/ 1495009 h 5491534"/>
              <a:gd name="connsiteX19" fmla="*/ 438724 w 10423900"/>
              <a:gd name="connsiteY19" fmla="*/ 1637728 h 5491534"/>
              <a:gd name="connsiteX20" fmla="*/ 586726 w 10423900"/>
              <a:gd name="connsiteY20" fmla="*/ 2028877 h 5491534"/>
              <a:gd name="connsiteX21" fmla="*/ 1125878 w 10423900"/>
              <a:gd name="connsiteY21" fmla="*/ 2250882 h 5491534"/>
              <a:gd name="connsiteX22" fmla="*/ 1474744 w 10423900"/>
              <a:gd name="connsiteY22" fmla="*/ 2330169 h 5491534"/>
              <a:gd name="connsiteX23" fmla="*/ 2272901 w 10423900"/>
              <a:gd name="connsiteY23" fmla="*/ 2446458 h 5491534"/>
              <a:gd name="connsiteX24" fmla="*/ 2389190 w 10423900"/>
              <a:gd name="connsiteY24" fmla="*/ 2636747 h 5491534"/>
              <a:gd name="connsiteX25" fmla="*/ 2489621 w 10423900"/>
              <a:gd name="connsiteY25" fmla="*/ 2848179 h 5491534"/>
              <a:gd name="connsiteX26" fmla="*/ 2701053 w 10423900"/>
              <a:gd name="connsiteY26" fmla="*/ 2985611 h 5491534"/>
              <a:gd name="connsiteX27" fmla="*/ 1057165 w 10423900"/>
              <a:gd name="connsiteY27" fmla="*/ 2964468 h 5491534"/>
              <a:gd name="connsiteX28" fmla="*/ 2912485 w 10423900"/>
              <a:gd name="connsiteY28" fmla="*/ 3408477 h 5491534"/>
              <a:gd name="connsiteX29" fmla="*/ 2748626 w 10423900"/>
              <a:gd name="connsiteY29" fmla="*/ 3582909 h 5491534"/>
              <a:gd name="connsiteX30" fmla="*/ 3763503 w 10423900"/>
              <a:gd name="connsiteY30" fmla="*/ 3820771 h 5491534"/>
              <a:gd name="connsiteX31" fmla="*/ 3219063 w 10423900"/>
              <a:gd name="connsiteY31" fmla="*/ 3847199 h 5491534"/>
              <a:gd name="connsiteX32" fmla="*/ 6385269 w 10423900"/>
              <a:gd name="connsiteY32" fmla="*/ 4840933 h 5491534"/>
              <a:gd name="connsiteX33" fmla="*/ 10285854 w 10423900"/>
              <a:gd name="connsiteY33" fmla="*/ 5471118 h 5491534"/>
              <a:gd name="connsiteX34" fmla="*/ 10423900 w 10423900"/>
              <a:gd name="connsiteY34" fmla="*/ 5491534 h 5491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0423900" h="5491534">
                <a:moveTo>
                  <a:pt x="10423900" y="0"/>
                </a:moveTo>
                <a:lnTo>
                  <a:pt x="3493157" y="0"/>
                </a:lnTo>
                <a:lnTo>
                  <a:pt x="3493018" y="31"/>
                </a:lnTo>
                <a:cubicBezTo>
                  <a:pt x="3414969" y="12668"/>
                  <a:pt x="3328744" y="21588"/>
                  <a:pt x="3245493" y="104839"/>
                </a:cubicBezTo>
                <a:cubicBezTo>
                  <a:pt x="3668357" y="162984"/>
                  <a:pt x="4075366" y="51981"/>
                  <a:pt x="4434802" y="284558"/>
                </a:cubicBezTo>
                <a:cubicBezTo>
                  <a:pt x="4302656" y="400846"/>
                  <a:pt x="4154654" y="374416"/>
                  <a:pt x="4011937" y="395559"/>
                </a:cubicBezTo>
                <a:cubicBezTo>
                  <a:pt x="3863934" y="416704"/>
                  <a:pt x="3721217" y="453704"/>
                  <a:pt x="3573213" y="474847"/>
                </a:cubicBezTo>
                <a:cubicBezTo>
                  <a:pt x="3414639" y="501275"/>
                  <a:pt x="3256063" y="506562"/>
                  <a:pt x="3097489" y="532990"/>
                </a:cubicBezTo>
                <a:cubicBezTo>
                  <a:pt x="2965345" y="554135"/>
                  <a:pt x="2822627" y="517133"/>
                  <a:pt x="2664052" y="649279"/>
                </a:cubicBezTo>
                <a:cubicBezTo>
                  <a:pt x="3055203" y="744424"/>
                  <a:pt x="3409352" y="601706"/>
                  <a:pt x="3795218" y="696852"/>
                </a:cubicBezTo>
                <a:cubicBezTo>
                  <a:pt x="3567928" y="781425"/>
                  <a:pt x="3382924" y="754995"/>
                  <a:pt x="3208492" y="802568"/>
                </a:cubicBezTo>
                <a:cubicBezTo>
                  <a:pt x="3049916" y="850140"/>
                  <a:pt x="2859627" y="797282"/>
                  <a:pt x="2727483" y="939999"/>
                </a:cubicBezTo>
                <a:cubicBezTo>
                  <a:pt x="2627052" y="1051000"/>
                  <a:pt x="2521336" y="1066858"/>
                  <a:pt x="2389190" y="1003429"/>
                </a:cubicBezTo>
                <a:cubicBezTo>
                  <a:pt x="2272901" y="945284"/>
                  <a:pt x="2146043" y="961142"/>
                  <a:pt x="2029754" y="1019287"/>
                </a:cubicBezTo>
                <a:cubicBezTo>
                  <a:pt x="1987468" y="1040430"/>
                  <a:pt x="1945181" y="1066858"/>
                  <a:pt x="1945181" y="1119716"/>
                </a:cubicBezTo>
                <a:cubicBezTo>
                  <a:pt x="1945181" y="1193719"/>
                  <a:pt x="1998039" y="1214862"/>
                  <a:pt x="2056184" y="1225434"/>
                </a:cubicBezTo>
                <a:cubicBezTo>
                  <a:pt x="2109042" y="1236004"/>
                  <a:pt x="2172471" y="1246577"/>
                  <a:pt x="2225329" y="1236004"/>
                </a:cubicBezTo>
                <a:cubicBezTo>
                  <a:pt x="2563622" y="1177861"/>
                  <a:pt x="2896629" y="1273005"/>
                  <a:pt x="3234920" y="1262435"/>
                </a:cubicBezTo>
                <a:cubicBezTo>
                  <a:pt x="2172471" y="1489724"/>
                  <a:pt x="1099450" y="1415723"/>
                  <a:pt x="0" y="1495009"/>
                </a:cubicBezTo>
                <a:cubicBezTo>
                  <a:pt x="142717" y="1653583"/>
                  <a:pt x="327721" y="1521439"/>
                  <a:pt x="438724" y="1637728"/>
                </a:cubicBezTo>
                <a:cubicBezTo>
                  <a:pt x="333006" y="1880875"/>
                  <a:pt x="375293" y="2013020"/>
                  <a:pt x="586726" y="2028877"/>
                </a:cubicBezTo>
                <a:cubicBezTo>
                  <a:pt x="792873" y="2044734"/>
                  <a:pt x="1014877" y="1960161"/>
                  <a:pt x="1125878" y="2250882"/>
                </a:cubicBezTo>
                <a:cubicBezTo>
                  <a:pt x="1157593" y="2340740"/>
                  <a:pt x="1353170" y="2314312"/>
                  <a:pt x="1474744" y="2330169"/>
                </a:cubicBezTo>
                <a:cubicBezTo>
                  <a:pt x="1739034" y="2367170"/>
                  <a:pt x="2019183" y="2330169"/>
                  <a:pt x="2272901" y="2446458"/>
                </a:cubicBezTo>
                <a:cubicBezTo>
                  <a:pt x="2373332" y="2488744"/>
                  <a:pt x="2442048" y="2520459"/>
                  <a:pt x="2389190" y="2636747"/>
                </a:cubicBezTo>
                <a:cubicBezTo>
                  <a:pt x="2336332" y="2758321"/>
                  <a:pt x="2405048" y="2800607"/>
                  <a:pt x="2489621" y="2848179"/>
                </a:cubicBezTo>
                <a:cubicBezTo>
                  <a:pt x="2553051" y="2885180"/>
                  <a:pt x="2648195" y="2874609"/>
                  <a:pt x="2701053" y="2985611"/>
                </a:cubicBezTo>
                <a:cubicBezTo>
                  <a:pt x="2146043" y="2969753"/>
                  <a:pt x="1606888" y="2879895"/>
                  <a:pt x="1057165" y="2964468"/>
                </a:cubicBezTo>
                <a:cubicBezTo>
                  <a:pt x="1659748" y="3175900"/>
                  <a:pt x="2320474" y="3165328"/>
                  <a:pt x="2912485" y="3408477"/>
                </a:cubicBezTo>
                <a:cubicBezTo>
                  <a:pt x="2891342" y="3493050"/>
                  <a:pt x="2753911" y="3456048"/>
                  <a:pt x="2748626" y="3582909"/>
                </a:cubicBezTo>
                <a:cubicBezTo>
                  <a:pt x="3060489" y="3715055"/>
                  <a:pt x="3435782" y="3625195"/>
                  <a:pt x="3763503" y="3820771"/>
                </a:cubicBezTo>
                <a:cubicBezTo>
                  <a:pt x="3573213" y="3910629"/>
                  <a:pt x="3398782" y="3762626"/>
                  <a:pt x="3219063" y="3847199"/>
                </a:cubicBezTo>
                <a:cubicBezTo>
                  <a:pt x="3277208" y="3974060"/>
                  <a:pt x="5909545" y="4756360"/>
                  <a:pt x="6385269" y="4840933"/>
                </a:cubicBezTo>
                <a:cubicBezTo>
                  <a:pt x="7171204" y="4982659"/>
                  <a:pt x="9157515" y="5302348"/>
                  <a:pt x="10285854" y="5471118"/>
                </a:cubicBezTo>
                <a:lnTo>
                  <a:pt x="10423900" y="5491534"/>
                </a:lnTo>
                <a:close/>
              </a:path>
            </a:pathLst>
          </a:custGeom>
          <a:solidFill>
            <a:schemeClr val="bg2">
              <a:alpha val="50000"/>
            </a:schemeClr>
          </a:solidFill>
          <a:ln w="32707" cap="flat">
            <a:noFill/>
            <a:prstDash val="solid"/>
            <a:miter/>
          </a:ln>
        </p:spPr>
        <p:txBody>
          <a:bodyPr wrap="square" rtlCol="0" anchor="ctr">
            <a:noAutofit/>
          </a:bodyPr>
          <a:lstStyle/>
          <a:p>
            <a:endParaRPr lang="en-US"/>
          </a:p>
        </p:txBody>
      </p:sp>
      <p:sp>
        <p:nvSpPr>
          <p:cNvPr id="2" name="Title 1"/>
          <p:cNvSpPr>
            <a:spLocks noGrp="1"/>
          </p:cNvSpPr>
          <p:nvPr>
            <p:ph type="title"/>
          </p:nvPr>
        </p:nvSpPr>
        <p:spPr>
          <a:xfrm>
            <a:off x="3540732" y="-59966"/>
            <a:ext cx="4370732" cy="1511300"/>
          </a:xfrm>
        </p:spPr>
        <p:txBody>
          <a:bodyPr anchor="b">
            <a:normAutofit/>
          </a:bodyPr>
          <a:lstStyle/>
          <a:p>
            <a:pPr>
              <a:lnSpc>
                <a:spcPct val="90000"/>
              </a:lnSpc>
            </a:pPr>
            <a:r>
              <a:rPr lang="el-GR" sz="3700"/>
              <a:t>Τρόποι Επικοινωνίας με το Γραφείο Π.Α.</a:t>
            </a:r>
          </a:p>
        </p:txBody>
      </p:sp>
      <p:pic>
        <p:nvPicPr>
          <p:cNvPr id="4" name="Εικόνα 3" descr="Εικόνα που περιέχει άλογο, θηλαστικό&#10;&#10;Το περιεχόμενο που δημιουργείται από AI ενδέχεται να είναι εσφαλμένο."/>
          <p:cNvPicPr>
            <a:picLocks noChangeAspect="1"/>
          </p:cNvPicPr>
          <p:nvPr/>
        </p:nvPicPr>
        <p:blipFill>
          <a:blip r:embed="rId2"/>
          <a:stretch>
            <a:fillRect/>
          </a:stretch>
        </p:blipFill>
        <p:spPr>
          <a:xfrm>
            <a:off x="145600" y="154674"/>
            <a:ext cx="966101" cy="966101"/>
          </a:xfrm>
          <a:prstGeom prst="rect">
            <a:avLst/>
          </a:prstGeom>
        </p:spPr>
      </p:pic>
      <p:pic>
        <p:nvPicPr>
          <p:cNvPr id="5" name="Google Shape;100;p1"/>
          <p:cNvPicPr preferRelativeResize="0"/>
          <p:nvPr/>
        </p:nvPicPr>
        <p:blipFill rotWithShape="1">
          <a:blip r:embed="rId3"/>
          <a:stretch>
            <a:fillRect/>
          </a:stretch>
        </p:blipFill>
        <p:spPr>
          <a:xfrm>
            <a:off x="112945" y="6501823"/>
            <a:ext cx="3034229" cy="288251"/>
          </a:xfrm>
          <a:prstGeom prst="rect">
            <a:avLst/>
          </a:prstGeom>
          <a:noFill/>
        </p:spPr>
      </p:pic>
      <p:sp>
        <p:nvSpPr>
          <p:cNvPr id="3" name="Content Placeholder 2"/>
          <p:cNvSpPr>
            <a:spLocks noGrp="1"/>
          </p:cNvSpPr>
          <p:nvPr>
            <p:ph idx="1"/>
          </p:nvPr>
        </p:nvSpPr>
        <p:spPr>
          <a:xfrm>
            <a:off x="2886710" y="1366684"/>
            <a:ext cx="6111875" cy="5338916"/>
          </a:xfrm>
        </p:spPr>
        <p:txBody>
          <a:bodyPr anchor="t">
            <a:normAutofit fontScale="92500" lnSpcReduction="10000"/>
          </a:bodyPr>
          <a:lstStyle/>
          <a:p>
            <a:endParaRPr lang="el-GR" sz="1400" dirty="0"/>
          </a:p>
          <a:p>
            <a:pPr>
              <a:defRPr sz="2000"/>
            </a:pPr>
            <a:r>
              <a:rPr lang="el-GR" sz="2400" dirty="0"/>
              <a:t>Ιστοσελίδα </a:t>
            </a:r>
            <a:r>
              <a:rPr lang="el-GR" sz="2400" dirty="0">
                <a:sym typeface="Wingdings" panose="05000000000000000000" pitchFamily="2" charset="2"/>
              </a:rPr>
              <a:t> </a:t>
            </a:r>
            <a:r>
              <a:rPr lang="en-US" sz="2400" dirty="0">
                <a:sym typeface="Wingdings" panose="05000000000000000000" pitchFamily="2" charset="2"/>
                <a:hlinkClick r:id="rId4"/>
              </a:rPr>
              <a:t>pa.uth.gr</a:t>
            </a:r>
            <a:endParaRPr lang="el-GR" sz="2400" dirty="0">
              <a:sym typeface="Wingdings" panose="05000000000000000000" pitchFamily="2" charset="2"/>
            </a:endParaRPr>
          </a:p>
          <a:p>
            <a:pPr marL="400050" lvl="1" indent="0">
              <a:buNone/>
              <a:defRPr sz="2000"/>
            </a:pPr>
            <a:r>
              <a:rPr lang="el-GR" sz="1800" dirty="0"/>
              <a:t>είναι το βασικό κανάλι ενημέρωσης </a:t>
            </a:r>
            <a:r>
              <a:rPr lang="el-GR" sz="2400" dirty="0"/>
              <a:t>(</a:t>
            </a:r>
            <a:r>
              <a:rPr lang="en-US" sz="2400" dirty="0">
                <a:hlinkClick r:id="rId5"/>
              </a:rPr>
              <a:t>A</a:t>
            </a:r>
            <a:r>
              <a:rPr lang="el-GR" sz="2400" dirty="0" err="1">
                <a:hlinkClick r:id="rId5"/>
              </a:rPr>
              <a:t>νακοινώσεις</a:t>
            </a:r>
            <a:r>
              <a:rPr lang="el-GR" sz="2400" dirty="0"/>
              <a:t>)</a:t>
            </a:r>
          </a:p>
          <a:p>
            <a:pPr marL="457200" lvl="1" indent="0" algn="ctr">
              <a:buNone/>
              <a:defRPr sz="2000"/>
            </a:pPr>
            <a:endParaRPr lang="el-GR" sz="2400" dirty="0"/>
          </a:p>
          <a:p>
            <a:pPr>
              <a:defRPr sz="2000"/>
            </a:pPr>
            <a:r>
              <a:rPr lang="el-GR" sz="1800" dirty="0"/>
              <a:t>Social </a:t>
            </a:r>
            <a:r>
              <a:rPr lang="el-GR" sz="1800" dirty="0" err="1"/>
              <a:t>Media</a:t>
            </a:r>
            <a:r>
              <a:rPr lang="el-GR" sz="1800" dirty="0"/>
              <a:t>: κάντε </a:t>
            </a:r>
            <a:r>
              <a:rPr lang="el-GR" sz="1800" dirty="0" err="1"/>
              <a:t>follow</a:t>
            </a:r>
            <a:r>
              <a:rPr lang="el-GR" sz="1800" dirty="0"/>
              <a:t> για ανακοινώσεις &amp; άμεση επικοινωνία</a:t>
            </a:r>
          </a:p>
          <a:p>
            <a:pPr marL="457200" lvl="1" indent="0" fontAlgn="base">
              <a:buNone/>
            </a:pPr>
            <a:r>
              <a:rPr lang="el-GR" sz="1500" dirty="0"/>
              <a:t>🔗</a:t>
            </a:r>
            <a:r>
              <a:rPr lang="el-GR" sz="1700" dirty="0"/>
              <a:t> </a:t>
            </a:r>
            <a:r>
              <a:rPr lang="it-IT" sz="1700" dirty="0">
                <a:hlinkClick r:id="rId6"/>
              </a:rPr>
              <a:t>Instagram: </a:t>
            </a:r>
            <a:r>
              <a:rPr lang="it-IT" sz="1700" dirty="0">
                <a:solidFill>
                  <a:srgbClr val="1C1CFD"/>
                </a:solidFill>
                <a:hlinkClick r:id="rId6"/>
              </a:rPr>
              <a:t>@praktiki_askisi_uth</a:t>
            </a:r>
            <a:endParaRPr lang="it-IT" sz="1700" dirty="0">
              <a:solidFill>
                <a:srgbClr val="1C1CFD"/>
              </a:solidFill>
            </a:endParaRPr>
          </a:p>
          <a:p>
            <a:pPr marL="457200" lvl="1" indent="0" fontAlgn="base">
              <a:buNone/>
            </a:pPr>
            <a:r>
              <a:rPr lang="el-GR" sz="1700" dirty="0"/>
              <a:t>🔗 </a:t>
            </a:r>
            <a:r>
              <a:rPr lang="it-IT" sz="1700" dirty="0">
                <a:hlinkClick r:id="rId7"/>
              </a:rPr>
              <a:t>Facebook: </a:t>
            </a:r>
            <a:r>
              <a:rPr lang="it-IT" sz="1700" dirty="0">
                <a:solidFill>
                  <a:srgbClr val="1C1CFD"/>
                </a:solidFill>
                <a:hlinkClick r:id="rId7"/>
              </a:rPr>
              <a:t>@prakti.uth</a:t>
            </a:r>
            <a:endParaRPr lang="el-GR" sz="1700" dirty="0">
              <a:solidFill>
                <a:srgbClr val="1C1CFD"/>
              </a:solidFill>
            </a:endParaRPr>
          </a:p>
          <a:p>
            <a:pPr marL="457200" lvl="1" indent="0" fontAlgn="base">
              <a:buNone/>
            </a:pPr>
            <a:endParaRPr lang="el-GR" sz="1800" dirty="0"/>
          </a:p>
          <a:p>
            <a:pPr marL="457200" lvl="1" indent="0">
              <a:buNone/>
              <a:defRPr sz="2000"/>
            </a:pPr>
            <a:endParaRPr lang="el-GR" sz="1600" dirty="0"/>
          </a:p>
          <a:p>
            <a:pPr>
              <a:defRPr sz="2000"/>
            </a:pPr>
            <a:r>
              <a:rPr lang="en-US" sz="1800" dirty="0"/>
              <a:t>Email </a:t>
            </a:r>
            <a:r>
              <a:rPr lang="el-GR" sz="1800" dirty="0"/>
              <a:t>για το Τμήμα:</a:t>
            </a:r>
            <a:r>
              <a:rPr lang="en-US" sz="1800" dirty="0"/>
              <a:t> </a:t>
            </a:r>
            <a:r>
              <a:rPr lang="it-IT" sz="1800" dirty="0">
                <a:hlinkClick r:id="rId8"/>
              </a:rPr>
              <a:t>praktiki.</a:t>
            </a:r>
            <a:r>
              <a:rPr lang="en-US" sz="1800" dirty="0" err="1">
                <a:hlinkClick r:id="rId8"/>
              </a:rPr>
              <a:t>diae</a:t>
            </a:r>
            <a:r>
              <a:rPr lang="it-IT" sz="1800" dirty="0">
                <a:hlinkClick r:id="rId8"/>
              </a:rPr>
              <a:t>@uth.gr</a:t>
            </a:r>
            <a:endParaRPr lang="el-GR" sz="1800" dirty="0">
              <a:highlight>
                <a:srgbClr val="FFFF00"/>
              </a:highlight>
            </a:endParaRPr>
          </a:p>
          <a:p>
            <a:pPr marL="0" indent="0">
              <a:buNone/>
              <a:defRPr sz="2000"/>
            </a:pPr>
            <a:endParaRPr lang="el-GR" sz="1800" dirty="0"/>
          </a:p>
          <a:p>
            <a:pPr>
              <a:defRPr sz="2000"/>
            </a:pPr>
            <a:r>
              <a:rPr lang="el-GR" sz="1800" dirty="0"/>
              <a:t>Τηλέφωνο </a:t>
            </a:r>
            <a:r>
              <a:rPr lang="el-GR" sz="1800" dirty="0">
                <a:sym typeface="Wingdings" panose="05000000000000000000" pitchFamily="2" charset="2"/>
              </a:rPr>
              <a:t> 2410684512</a:t>
            </a:r>
            <a:endParaRPr lang="el-GR" sz="1800" dirty="0"/>
          </a:p>
          <a:p>
            <a:pPr marL="0" indent="0">
              <a:buNone/>
              <a:defRPr sz="2000"/>
            </a:pPr>
            <a:r>
              <a:rPr lang="el-GR" sz="1800" dirty="0"/>
              <a:t>Ώρες Τηλεφωνικής επικοινωνίας: </a:t>
            </a:r>
            <a:r>
              <a:rPr lang="el-GR" sz="1800" b="1" dirty="0"/>
              <a:t>10:00 – 13:00</a:t>
            </a:r>
          </a:p>
          <a:p>
            <a:pPr marL="0" indent="0">
              <a:buNone/>
              <a:defRPr sz="2000"/>
            </a:pPr>
            <a:endParaRPr lang="el-GR" sz="1800" dirty="0"/>
          </a:p>
          <a:p>
            <a:pPr marL="0" indent="0">
              <a:buNone/>
              <a:defRPr sz="2000"/>
            </a:pPr>
            <a:endParaRPr lang="el-GR" sz="1800" dirty="0"/>
          </a:p>
          <a:p>
            <a:pPr marL="0" indent="0">
              <a:buNone/>
              <a:defRPr sz="2000"/>
            </a:pPr>
            <a:r>
              <a:rPr lang="el-GR" sz="1900" dirty="0">
                <a:solidFill>
                  <a:srgbClr val="D60093"/>
                </a:solidFill>
              </a:rPr>
              <a:t>*Προτιμήστε την ηλεκτρονική επικοινωνία</a:t>
            </a:r>
          </a:p>
        </p:txBody>
      </p:sp>
      <p:pic>
        <p:nvPicPr>
          <p:cNvPr id="6" name="Εικόνα 5" descr="Εικόνα που περιέχει γραφικά, ζωγραφιά, σκίτσο/σχέδιο, clipart&#10;&#10;Το περιεχόμενο που δημιουργείται από AI ενδέχεται να είναι εσφαλμένο.">
            <a:hlinkClick r:id="rId9"/>
          </p:cNvPr>
          <p:cNvPicPr>
            <a:picLocks noChangeAspect="1"/>
          </p:cNvPicPr>
          <p:nvPr/>
        </p:nvPicPr>
        <p:blipFill>
          <a:blip r:embed="rId10"/>
          <a:stretch>
            <a:fillRect/>
          </a:stretch>
        </p:blipFill>
        <p:spPr>
          <a:xfrm>
            <a:off x="145600" y="1575316"/>
            <a:ext cx="2968920" cy="3340036"/>
          </a:xfrm>
          <a:prstGeom prst="rect">
            <a:avLst/>
          </a:prstGeom>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xfrm>
            <a:off x="457200" y="118044"/>
            <a:ext cx="8229600" cy="1396846"/>
          </a:xfrm>
        </p:spPr>
        <p:txBody>
          <a:bodyPr>
            <a:noAutofit/>
          </a:bodyPr>
          <a:lstStyle/>
          <a:p>
            <a:r>
              <a:rPr lang="el-GR" sz="3200"/>
              <a:t>Δείτε την Πρακτική Άσκηση όχι ως υποχρέωση, αλλά ως το πρώτο βήμα για την επαγγελματική σας πορεία.</a:t>
            </a:r>
          </a:p>
        </p:txBody>
      </p:sp>
      <p:pic>
        <p:nvPicPr>
          <p:cNvPr id="5" name="Θέση περιεχομένου 4" descr="Εικόνα που περιέχει κείμενο, ρουχισμός, ανθρώπινο πρόσωπο, άνδρας&#10;&#10;Το περιεχόμενο που δημιουργείται από AI ενδέχεται να είναι εσφαλμένο."/>
          <p:cNvPicPr>
            <a:picLocks noGrp="1" noChangeAspect="1"/>
          </p:cNvPicPr>
          <p:nvPr>
            <p:ph idx="1"/>
          </p:nvPr>
        </p:nvPicPr>
        <p:blipFill>
          <a:blip r:embed="rId2"/>
          <a:srcRect t="15479"/>
          <a:stretch>
            <a:fillRect/>
          </a:stretch>
        </p:blipFill>
        <p:spPr>
          <a:xfrm>
            <a:off x="682133" y="1620892"/>
            <a:ext cx="7779734" cy="4383703"/>
          </a:xfrm>
        </p:spPr>
      </p:pic>
      <p:cxnSp>
        <p:nvCxnSpPr>
          <p:cNvPr id="8" name="Ευθεία γραμμή σύνδεσης 7"/>
          <p:cNvCxnSpPr/>
          <p:nvPr/>
        </p:nvCxnSpPr>
        <p:spPr>
          <a:xfrm>
            <a:off x="1091381" y="2135007"/>
            <a:ext cx="3480619" cy="3913239"/>
          </a:xfrm>
          <a:prstGeom prst="line">
            <a:avLst/>
          </a:prstGeom>
        </p:spPr>
        <p:style>
          <a:lnRef idx="2">
            <a:schemeClr val="accent2"/>
          </a:lnRef>
          <a:fillRef idx="0">
            <a:schemeClr val="accent2"/>
          </a:fillRef>
          <a:effectRef idx="1">
            <a:schemeClr val="accent2"/>
          </a:effectRef>
          <a:fontRef idx="minor">
            <a:schemeClr val="tx1"/>
          </a:fontRef>
        </p:style>
      </p:cxnSp>
      <p:cxnSp>
        <p:nvCxnSpPr>
          <p:cNvPr id="13" name="Ευθεία γραμμή σύνδεσης 12"/>
          <p:cNvCxnSpPr/>
          <p:nvPr/>
        </p:nvCxnSpPr>
        <p:spPr>
          <a:xfrm flipH="1">
            <a:off x="1091381" y="2041600"/>
            <a:ext cx="3529781" cy="4100052"/>
          </a:xfrm>
          <a:prstGeom prst="line">
            <a:avLst/>
          </a:prstGeom>
        </p:spPr>
        <p:style>
          <a:lnRef idx="2">
            <a:schemeClr val="accent2"/>
          </a:lnRef>
          <a:fillRef idx="0">
            <a:schemeClr val="accent2"/>
          </a:fillRef>
          <a:effectRef idx="1">
            <a:schemeClr val="accent2"/>
          </a:effectRef>
          <a:fontRef idx="minor">
            <a:schemeClr val="tx1"/>
          </a:fontRef>
        </p:style>
      </p:cxnSp>
      <p:cxnSp>
        <p:nvCxnSpPr>
          <p:cNvPr id="24" name="Ευθεία γραμμή σύνδεσης 23"/>
          <p:cNvCxnSpPr/>
          <p:nvPr/>
        </p:nvCxnSpPr>
        <p:spPr>
          <a:xfrm>
            <a:off x="4788310" y="3710601"/>
            <a:ext cx="1347019" cy="1838633"/>
          </a:xfrm>
          <a:prstGeom prst="line">
            <a:avLst/>
          </a:prstGeom>
        </p:spPr>
        <p:style>
          <a:lnRef idx="2">
            <a:schemeClr val="accent3"/>
          </a:lnRef>
          <a:fillRef idx="0">
            <a:schemeClr val="accent3"/>
          </a:fillRef>
          <a:effectRef idx="1">
            <a:schemeClr val="accent3"/>
          </a:effectRef>
          <a:fontRef idx="minor">
            <a:schemeClr val="tx1"/>
          </a:fontRef>
        </p:style>
      </p:cxnSp>
      <p:cxnSp>
        <p:nvCxnSpPr>
          <p:cNvPr id="26" name="Ευθεία γραμμή σύνδεσης 25"/>
          <p:cNvCxnSpPr/>
          <p:nvPr/>
        </p:nvCxnSpPr>
        <p:spPr>
          <a:xfrm flipV="1">
            <a:off x="6135329" y="2395229"/>
            <a:ext cx="2074607" cy="3154005"/>
          </a:xfrm>
          <a:prstGeom prst="line">
            <a:avLst/>
          </a:prstGeom>
        </p:spPr>
        <p:style>
          <a:lnRef idx="2">
            <a:schemeClr val="accent3"/>
          </a:lnRef>
          <a:fillRef idx="0">
            <a:schemeClr val="accent3"/>
          </a:fillRef>
          <a:effectRef idx="1">
            <a:schemeClr val="accent3"/>
          </a:effectRef>
          <a:fontRef idx="minor">
            <a:schemeClr val="tx1"/>
          </a:fontRef>
        </p:style>
      </p:cxnSp>
      <p:sp>
        <p:nvSpPr>
          <p:cNvPr id="28" name="Google Shape;97;p1"/>
          <p:cNvSpPr txBox="1"/>
          <p:nvPr/>
        </p:nvSpPr>
        <p:spPr>
          <a:xfrm>
            <a:off x="3666262" y="6280719"/>
            <a:ext cx="3059002" cy="289167"/>
          </a:xfrm>
          <a:prstGeom prst="rect">
            <a:avLst/>
          </a:prstGeom>
          <a:noFill/>
          <a:ln>
            <a:noFill/>
          </a:ln>
        </p:spPr>
        <p:txBody>
          <a:bodyPr spcFirstLastPara="1" wrap="square" lIns="0" tIns="12050" rIns="0" bIns="0" anchor="t" anchorCtr="0">
            <a:spAutoFit/>
          </a:bodyPr>
          <a:lstStyle/>
          <a:p>
            <a:pPr marL="12700"/>
            <a:r>
              <a:rPr lang="el-GR">
                <a:solidFill>
                  <a:schemeClr val="dk1"/>
                </a:solidFill>
                <a:latin typeface="Trebuchet MS" panose="020B0603020202020204"/>
                <a:ea typeface="Trebuchet MS" panose="020B0603020202020204"/>
                <a:cs typeface="Trebuchet MS" panose="020B0603020202020204"/>
                <a:sym typeface="Trebuchet MS" panose="020B0603020202020204"/>
              </a:rPr>
              <a:t>Γραφείο Πρακτικής Άσκησης </a:t>
            </a:r>
            <a:endParaRPr>
              <a:solidFill>
                <a:schemeClr val="dk1"/>
              </a:solidFill>
              <a:latin typeface="Trebuchet MS" panose="020B0603020202020204"/>
              <a:ea typeface="Trebuchet MS" panose="020B0603020202020204"/>
              <a:cs typeface="Trebuchet MS" panose="020B0603020202020204"/>
              <a:sym typeface="Trebuchet MS" panose="020B0603020202020204"/>
            </a:endParaRPr>
          </a:p>
        </p:txBody>
      </p:sp>
      <p:pic>
        <p:nvPicPr>
          <p:cNvPr id="3" name="Εικόνα 2" descr="Εικόνα που περιέχει γραφικά, ζωγραφιά, σκίτσο/σχέδιο, clipart&#10;&#10;Το περιεχόμενο που δημιουργείται από AI ενδέχεται να είναι εσφαλμένο.">
            <a:hlinkClick r:id="rId3"/>
          </p:cNvPr>
          <p:cNvPicPr>
            <a:picLocks noChangeAspect="1"/>
          </p:cNvPicPr>
          <p:nvPr/>
        </p:nvPicPr>
        <p:blipFill>
          <a:blip r:embed="rId4"/>
          <a:stretch>
            <a:fillRect/>
          </a:stretch>
        </p:blipFill>
        <p:spPr>
          <a:xfrm>
            <a:off x="2816950" y="6098002"/>
            <a:ext cx="644688" cy="725274"/>
          </a:xfrm>
          <a:prstGeom prst="rect">
            <a:avLst/>
          </a:prstGeom>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97" name="Google Shape;97;p1"/>
          <p:cNvSpPr txBox="1"/>
          <p:nvPr/>
        </p:nvSpPr>
        <p:spPr>
          <a:xfrm>
            <a:off x="3606172" y="5486881"/>
            <a:ext cx="3059002" cy="658498"/>
          </a:xfrm>
          <a:prstGeom prst="rect">
            <a:avLst/>
          </a:prstGeom>
          <a:noFill/>
          <a:ln>
            <a:noFill/>
          </a:ln>
        </p:spPr>
        <p:txBody>
          <a:bodyPr spcFirstLastPara="1" wrap="square" lIns="0" tIns="12050" rIns="0" bIns="0" anchor="t" anchorCtr="0">
            <a:spAutoFit/>
          </a:bodyPr>
          <a:lstStyle/>
          <a:p>
            <a:pPr marL="12700"/>
            <a:r>
              <a:rPr lang="el-GR">
                <a:solidFill>
                  <a:schemeClr val="dk1"/>
                </a:solidFill>
                <a:latin typeface="Trebuchet MS" panose="020B0603020202020204"/>
                <a:ea typeface="Trebuchet MS" panose="020B0603020202020204"/>
                <a:cs typeface="Trebuchet MS" panose="020B0603020202020204"/>
                <a:sym typeface="Trebuchet MS" panose="020B0603020202020204"/>
              </a:rPr>
              <a:t>Γραφείο Πρακτικής </a:t>
            </a:r>
            <a:r>
              <a:rPr lang="el-GR" sz="2400">
                <a:solidFill>
                  <a:schemeClr val="dk1"/>
                </a:solidFill>
                <a:latin typeface="Trebuchet MS" panose="020B0603020202020204"/>
                <a:ea typeface="Trebuchet MS" panose="020B0603020202020204"/>
                <a:cs typeface="Trebuchet MS" panose="020B0603020202020204"/>
                <a:sym typeface="Trebuchet MS" panose="020B0603020202020204"/>
              </a:rPr>
              <a:t>Ά</a:t>
            </a:r>
            <a:r>
              <a:rPr lang="el-GR">
                <a:solidFill>
                  <a:schemeClr val="dk1"/>
                </a:solidFill>
                <a:latin typeface="Trebuchet MS" panose="020B0603020202020204"/>
                <a:ea typeface="Trebuchet MS" panose="020B0603020202020204"/>
                <a:cs typeface="Trebuchet MS" panose="020B0603020202020204"/>
                <a:sym typeface="Trebuchet MS" panose="020B0603020202020204"/>
              </a:rPr>
              <a:t>σκησης </a:t>
            </a:r>
          </a:p>
          <a:p>
            <a:pPr marL="12700"/>
            <a:endParaRPr>
              <a:solidFill>
                <a:schemeClr val="dk1"/>
              </a:solidFill>
              <a:latin typeface="Trebuchet MS" panose="020B0603020202020204"/>
              <a:ea typeface="Trebuchet MS" panose="020B0603020202020204"/>
              <a:cs typeface="Trebuchet MS" panose="020B0603020202020204"/>
              <a:sym typeface="Trebuchet MS" panose="020B0603020202020204"/>
            </a:endParaRPr>
          </a:p>
        </p:txBody>
      </p:sp>
      <p:sp>
        <p:nvSpPr>
          <p:cNvPr id="98" name="Google Shape;98;p1"/>
          <p:cNvSpPr txBox="1">
            <a:spLocks noGrp="1"/>
          </p:cNvSpPr>
          <p:nvPr>
            <p:ph type="title" idx="4294967295"/>
          </p:nvPr>
        </p:nvSpPr>
        <p:spPr>
          <a:xfrm>
            <a:off x="0" y="3202475"/>
            <a:ext cx="9144000" cy="1846659"/>
          </a:xfrm>
          <a:prstGeom prst="rect">
            <a:avLst/>
          </a:prstGeom>
          <a:noFill/>
          <a:ln>
            <a:noFill/>
          </a:ln>
        </p:spPr>
        <p:txBody>
          <a:bodyPr spcFirstLastPara="1" vert="horz" wrap="square" lIns="0" tIns="0" rIns="0" bIns="0" rtlCol="0" anchor="t" anchorCtr="0">
            <a:spAutoFit/>
          </a:bodyPr>
          <a:lstStyle/>
          <a:p>
            <a:r>
              <a:rPr lang="el-GR" sz="6000" b="1">
                <a:solidFill>
                  <a:srgbClr val="000000"/>
                </a:solidFill>
                <a:latin typeface="Corbel" panose="020B0503020204020204"/>
                <a:ea typeface="Corbel" panose="020B0503020204020204"/>
                <a:cs typeface="Corbel" panose="020B0503020204020204"/>
                <a:sym typeface="Corbel" panose="020B0503020204020204"/>
              </a:rPr>
              <a:t>Καλή Αρχή!!!</a:t>
            </a:r>
            <a:br>
              <a:rPr lang="el-GR" sz="6000" b="1">
                <a:solidFill>
                  <a:srgbClr val="000000"/>
                </a:solidFill>
                <a:latin typeface="Corbel" panose="020B0503020204020204"/>
                <a:ea typeface="Corbel" panose="020B0503020204020204"/>
                <a:cs typeface="Corbel" panose="020B0503020204020204"/>
                <a:sym typeface="Corbel" panose="020B0503020204020204"/>
              </a:rPr>
            </a:br>
            <a:endParaRPr lang="el-GR" sz="6000" b="1">
              <a:solidFill>
                <a:schemeClr val="dk1"/>
              </a:solidFill>
              <a:latin typeface="Courier New" panose="02070309020205020404"/>
              <a:ea typeface="Courier New" panose="02070309020205020404"/>
              <a:cs typeface="Courier New" panose="02070309020205020404"/>
              <a:sym typeface="Courier New" panose="02070309020205020404"/>
            </a:endParaRPr>
          </a:p>
        </p:txBody>
      </p:sp>
      <p:pic>
        <p:nvPicPr>
          <p:cNvPr id="100" name="Google Shape;100;p1"/>
          <p:cNvPicPr preferRelativeResize="0"/>
          <p:nvPr/>
        </p:nvPicPr>
        <p:blipFill rotWithShape="1">
          <a:blip r:embed="rId3"/>
          <a:srcRect/>
          <a:stretch>
            <a:fillRect/>
          </a:stretch>
        </p:blipFill>
        <p:spPr>
          <a:xfrm>
            <a:off x="1625396" y="6115900"/>
            <a:ext cx="6410683" cy="607262"/>
          </a:xfrm>
          <a:prstGeom prst="rect">
            <a:avLst/>
          </a:prstGeom>
          <a:noFill/>
          <a:ln>
            <a:noFill/>
          </a:ln>
        </p:spPr>
      </p:pic>
      <p:pic>
        <p:nvPicPr>
          <p:cNvPr id="8" name="Εικόνα 7" descr="Εικόνα που περιέχει γραφικά, ζωγραφιά, σκίτσο/σχέδιο, clipart&#10;&#10;Το περιεχόμενο που δημιουργείται από AI ενδέχεται να είναι εσφαλμένο."/>
          <p:cNvPicPr>
            <a:picLocks noChangeAspect="1"/>
          </p:cNvPicPr>
          <p:nvPr/>
        </p:nvPicPr>
        <p:blipFill>
          <a:blip r:embed="rId4"/>
          <a:stretch>
            <a:fillRect/>
          </a:stretch>
        </p:blipFill>
        <p:spPr>
          <a:xfrm>
            <a:off x="2771495" y="5239361"/>
            <a:ext cx="779146" cy="876539"/>
          </a:xfrm>
          <a:prstGeom prst="rect">
            <a:avLst/>
          </a:prstGeom>
        </p:spPr>
      </p:pic>
      <p:pic>
        <p:nvPicPr>
          <p:cNvPr id="12" name="Εικόνα 11" descr="Εικόνα που περιέχει άλογο, θηλαστικό&#10;&#10;Το περιεχόμενο που δημιουργείται από AI ενδέχεται να είναι εσφαλμένο."/>
          <p:cNvPicPr>
            <a:picLocks noChangeAspect="1"/>
          </p:cNvPicPr>
          <p:nvPr/>
        </p:nvPicPr>
        <p:blipFill>
          <a:blip r:embed="rId5"/>
          <a:stretch>
            <a:fillRect/>
          </a:stretch>
        </p:blipFill>
        <p:spPr>
          <a:xfrm>
            <a:off x="6087387" y="222370"/>
            <a:ext cx="1773578" cy="1773578"/>
          </a:xfrm>
          <a:prstGeom prst="rect">
            <a:avLst/>
          </a:prstGeom>
        </p:spPr>
      </p:pic>
      <p:pic>
        <p:nvPicPr>
          <p:cNvPr id="13" name="Εικόνα 12" descr="Εικόνα που περιέχει κείμενο, γραμματοσειρά, στιγμιότυπο οθόνης, γραφικά&#10;&#10;Το περιεχόμενο που δημιουργείται από AI ενδέχεται να είναι εσφαλμένο.">
            <a:hlinkClick r:id="rId6"/>
          </p:cNvPr>
          <p:cNvPicPr>
            <a:picLocks noChangeAspect="1"/>
          </p:cNvPicPr>
          <p:nvPr/>
        </p:nvPicPr>
        <p:blipFill>
          <a:blip r:embed="rId7"/>
          <a:stretch>
            <a:fillRect/>
          </a:stretch>
        </p:blipFill>
        <p:spPr>
          <a:xfrm>
            <a:off x="1598820" y="0"/>
            <a:ext cx="4211128" cy="2111442"/>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Θέμα του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7115805-59e7-4c3c-813f-6f93a4826c0f">
      <Terms xmlns="http://schemas.microsoft.com/office/infopath/2007/PartnerControls"/>
    </lcf76f155ced4ddcb4097134ff3c332f>
    <TaxCatchAll xmlns="a48fcca5-01bf-4f88-8edd-1fedeb8ab87d" xsi:nil="true"/>
  </documentManagement>
</p:properties>
</file>

<file path=customXml/item3.xml><?xml version="1.0" encoding="utf-8"?>
<ct:contentTypeSchema xmlns:ct="http://schemas.microsoft.com/office/2006/metadata/contentType" xmlns:ma="http://schemas.microsoft.com/office/2006/metadata/properties/metaAttributes" ct:_="" ma:_="" ma:contentTypeName="Έγγραφο" ma:contentTypeID="0x01010042CDAA990B13894CBF620708B5491074" ma:contentTypeVersion="13" ma:contentTypeDescription="Δημιουργία νέου εγγράφου" ma:contentTypeScope="" ma:versionID="c8dda8ae89e7caaba26d343497e8d4d0">
  <xsd:schema xmlns:xsd="http://www.w3.org/2001/XMLSchema" xmlns:xs="http://www.w3.org/2001/XMLSchema" xmlns:p="http://schemas.microsoft.com/office/2006/metadata/properties" xmlns:ns2="a7115805-59e7-4c3c-813f-6f93a4826c0f" xmlns:ns3="a48fcca5-01bf-4f88-8edd-1fedeb8ab87d" targetNamespace="http://schemas.microsoft.com/office/2006/metadata/properties" ma:root="true" ma:fieldsID="470bbd7a494b9ebbb635064fa5df1246" ns2:_="" ns3:_="">
    <xsd:import namespace="a7115805-59e7-4c3c-813f-6f93a4826c0f"/>
    <xsd:import namespace="a48fcca5-01bf-4f88-8edd-1fedeb8ab87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7115805-59e7-4c3c-813f-6f93a4826c0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6" nillable="true" ma:taxonomy="true" ma:internalName="lcf76f155ced4ddcb4097134ff3c332f" ma:taxonomyFieldName="MediaServiceImageTags" ma:displayName="Ετικέτες εικόνας" ma:readOnly="false" ma:fieldId="{5cf76f15-5ced-4ddc-b409-7134ff3c332f}" ma:taxonomyMulti="true" ma:sspId="efb10ea6-a591-4c5d-9d03-645515e3d33f"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19" nillable="true" ma:displayName="Location" ma:descrip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48fcca5-01bf-4f88-8edd-1fedeb8ab87d"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735eb3b3-4038-430b-9bac-fa67206a2b83}" ma:internalName="TaxCatchAll" ma:showField="CatchAllData" ma:web="a48fcca5-01bf-4f88-8edd-1fedeb8ab87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Τύπος περιεχομένου"/>
        <xsd:element ref="dc:title" minOccurs="0" maxOccurs="1" ma:index="4" ma:displayName="Τίτλος"/>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73A5BDC-DEBC-4F21-B85F-FA519F5E34BA}">
  <ds:schemaRefs/>
</ds:datastoreItem>
</file>

<file path=customXml/itemProps2.xml><?xml version="1.0" encoding="utf-8"?>
<ds:datastoreItem xmlns:ds="http://schemas.openxmlformats.org/officeDocument/2006/customXml" ds:itemID="{4694327B-E858-4BEB-BEBD-BCD6FE46887E}">
  <ds:schemaRefs>
    <ds:schemaRef ds:uri="http://schemas.openxmlformats.org/package/2006/metadata/core-properties"/>
    <ds:schemaRef ds:uri="http://schemas.microsoft.com/office/2006/metadata/properties"/>
    <ds:schemaRef ds:uri="http://schemas.microsoft.com/office/2006/documentManagement/types"/>
    <ds:schemaRef ds:uri="http://purl.org/dc/terms/"/>
    <ds:schemaRef ds:uri="a7115805-59e7-4c3c-813f-6f93a4826c0f"/>
    <ds:schemaRef ds:uri="http://schemas.microsoft.com/office/infopath/2007/PartnerControls"/>
    <ds:schemaRef ds:uri="http://www.w3.org/XML/1998/namespace"/>
    <ds:schemaRef ds:uri="http://purl.org/dc/elements/1.1/"/>
    <ds:schemaRef ds:uri="a48fcca5-01bf-4f88-8edd-1fedeb8ab87d"/>
    <ds:schemaRef ds:uri="http://purl.org/dc/dcmitype/"/>
  </ds:schemaRefs>
</ds:datastoreItem>
</file>

<file path=customXml/itemProps3.xml><?xml version="1.0" encoding="utf-8"?>
<ds:datastoreItem xmlns:ds="http://schemas.openxmlformats.org/officeDocument/2006/customXml" ds:itemID="{EDCEB2FB-DF8E-45E7-A9EB-5FEFB08C3721}">
  <ds:schemaRefs/>
</ds:datastoreItem>
</file>

<file path=docProps/app.xml><?xml version="1.0" encoding="utf-8"?>
<Properties xmlns="http://schemas.openxmlformats.org/officeDocument/2006/extended-properties" xmlns:vt="http://schemas.openxmlformats.org/officeDocument/2006/docPropsVTypes">
  <Template>Slice</Template>
  <TotalTime>607</TotalTime>
  <Words>3061</Words>
  <Application>Microsoft Office PowerPoint</Application>
  <PresentationFormat>Προβολή στην οθόνη (4:3)</PresentationFormat>
  <Paragraphs>312</Paragraphs>
  <Slides>41</Slides>
  <Notes>10</Notes>
  <HiddenSlides>0</HiddenSlides>
  <MMClips>0</MMClips>
  <ScaleCrop>false</ScaleCrop>
  <HeadingPairs>
    <vt:vector size="6" baseType="variant">
      <vt:variant>
        <vt:lpstr>Γραμματοσειρές που χρησιμοποιούνται</vt:lpstr>
      </vt:variant>
      <vt:variant>
        <vt:i4>10</vt:i4>
      </vt:variant>
      <vt:variant>
        <vt:lpstr>Θέμα</vt:lpstr>
      </vt:variant>
      <vt:variant>
        <vt:i4>1</vt:i4>
      </vt:variant>
      <vt:variant>
        <vt:lpstr>Τίτλοι διαφανειών</vt:lpstr>
      </vt:variant>
      <vt:variant>
        <vt:i4>41</vt:i4>
      </vt:variant>
    </vt:vector>
  </HeadingPairs>
  <TitlesOfParts>
    <vt:vector size="52" baseType="lpstr">
      <vt:lpstr>Aptos</vt:lpstr>
      <vt:lpstr>Arial</vt:lpstr>
      <vt:lpstr>Calibri</vt:lpstr>
      <vt:lpstr>Century Gothic</vt:lpstr>
      <vt:lpstr>Comic Sans MS</vt:lpstr>
      <vt:lpstr>Corbel</vt:lpstr>
      <vt:lpstr>Courier New</vt:lpstr>
      <vt:lpstr>Trebuchet MS</vt:lpstr>
      <vt:lpstr>Wingdings</vt:lpstr>
      <vt:lpstr>Wingdings 2</vt:lpstr>
      <vt:lpstr>Office Theme</vt:lpstr>
      <vt:lpstr>Πρακτική Άσκηση ΕΣΠΑ  2025–2026</vt:lpstr>
      <vt:lpstr>Τμήμα Γεωπονίας Ιχθυολογίας και  Υδάτινου Περιβάλλοντος  </vt:lpstr>
      <vt:lpstr>Τι είναι η Πρακτική Άσκηση;</vt:lpstr>
      <vt:lpstr>Τι είναι η Πρακτική Άσκηση μέσω ΕΣΠΑ;</vt:lpstr>
      <vt:lpstr>Πότε ξεκινάει η Πρακτική μου Άσκηση;</vt:lpstr>
      <vt:lpstr>Ταυτότητα Πρακτικής Άσκησης Τμήματος Γεωπονίας Ιχθυολογίας και Υδάτινου Περιβάλλοντος </vt:lpstr>
      <vt:lpstr>Χαρακτηριστικά Π.Α. _  ΤΓΙΥΠ </vt:lpstr>
      <vt:lpstr>Διάρκεια &amp; Αμοιβή</vt:lpstr>
      <vt:lpstr>Ποιοί μπορούν να συμμετέχουν; </vt:lpstr>
      <vt:lpstr>Μοριοδότηση φοιτητών /-τριών  στην ΠΑ ΕΣΠΑ </vt:lpstr>
      <vt:lpstr>Άδειες</vt:lpstr>
      <vt:lpstr>Στάδια Πρακτικής Άσκησης μέσω ΕΣΠΑ</vt:lpstr>
      <vt:lpstr>Στάδιο 1: Εκδήλωση Ενδιαφέροντος</vt:lpstr>
      <vt:lpstr>Προθεσμία Εκδήλωσης Ενδιαφέροντος  ΣΤΑΔΙΟ 1</vt:lpstr>
      <vt:lpstr>Παρουσίαση του PowerPoint</vt:lpstr>
      <vt:lpstr>Στάδιο 2: Αίτηση + Δικαιολογητικά</vt:lpstr>
      <vt:lpstr>Προθεσμία Αιτήσεων  ΣΤΑΔΙΟ 2</vt:lpstr>
      <vt:lpstr>Παρουσίαση του PowerPoint</vt:lpstr>
      <vt:lpstr>Παρουσίαση του PowerPoint</vt:lpstr>
      <vt:lpstr>Παρουσίαση του PowerPoint</vt:lpstr>
      <vt:lpstr>Παρουσίαση του PowerPoint</vt:lpstr>
      <vt:lpstr>Παρουσίαση του PowerPoint</vt:lpstr>
      <vt:lpstr>Παρουσίαση του PowerPoint</vt:lpstr>
      <vt:lpstr>Παρουσίαση του PowerPoint</vt:lpstr>
      <vt:lpstr>Παρουσίαση του PowerPoint</vt:lpstr>
      <vt:lpstr>Παρουσίαση του PowerPoint</vt:lpstr>
      <vt:lpstr>Επιλογή &amp; Δήλωση Φορέα</vt:lpstr>
      <vt:lpstr>Παρουσίαση του PowerPoint</vt:lpstr>
      <vt:lpstr>Παρουσίαση του PowerPoint</vt:lpstr>
      <vt:lpstr>Υποχρεώσεις Φορέα</vt:lpstr>
      <vt:lpstr>Υποχρεώσεις Φοιτητή </vt:lpstr>
      <vt:lpstr>Στάδιο 3.1: Έναρξη Πρακτικής</vt:lpstr>
      <vt:lpstr>Στάδια 3.2 &amp; 3.3: Ολοκλήρωση Πρακτικής</vt:lpstr>
      <vt:lpstr>Υποχρεώσεις του Φορέα  ΜΕΤΑ την Ολοκλήρωση της Πρακτικής Άσκησης</vt:lpstr>
      <vt:lpstr>Παρουσίαση του PowerPoint</vt:lpstr>
      <vt:lpstr>Παρουσίαση του PowerPoint</vt:lpstr>
      <vt:lpstr>Παρουσίαση του PowerPoint</vt:lpstr>
      <vt:lpstr>Υπογραφή Σύμβασης μέσω Adobe Sign</vt:lpstr>
      <vt:lpstr>Τρόποι Επικοινωνίας με το Γραφείο Π.Α.</vt:lpstr>
      <vt:lpstr>Δείτε την Πρακτική Άσκηση όχι ως υποχρέωση, αλλά ως το πρώτο βήμα για την επαγγελματική σας πορεία.</vt:lpstr>
      <vt:lpstr>Καλή Αρχή!!!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Πρακτική Άσκηση ΕΣΠΑ  2025–2026</dc:title>
  <dc:creator>user</dc:creator>
  <dc:description>generated using python-pptx</dc:description>
  <cp:lastModifiedBy>ckourti</cp:lastModifiedBy>
  <cp:revision>186</cp:revision>
  <dcterms:created xsi:type="dcterms:W3CDTF">2013-01-27T09:14:00Z</dcterms:created>
  <dcterms:modified xsi:type="dcterms:W3CDTF">2026-03-06T11:09:11Z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0x01010042CDAA990B13894CBF620708B5491074</vt:lpwstr>
  </property>
  <property fmtid="{D5CDD505-2E9C-101B-9397-08002B2CF9AE}" pid="3" name="MediaServiceImageTags">
    <vt:lpwstr/>
  </property>
  <property fmtid="{D5CDD505-2E9C-101B-9397-08002B2CF9AE}" pid="4" name="ICV">
    <vt:lpwstr>4EEB0BF7CF954E2EA3ED86F46851DEA8_12</vt:lpwstr>
  </property>
  <property fmtid="{D5CDD505-2E9C-101B-9397-08002B2CF9AE}" pid="5" name="KSOProductBuildVer">
    <vt:lpwstr>1033-12.2.0.22549</vt:lpwstr>
  </property>
</Properties>
</file>